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  <p:sldMasterId id="2147483672" r:id="rId3"/>
  </p:sldMasterIdLst>
  <p:notesMasterIdLst>
    <p:notesMasterId r:id="rId15"/>
  </p:notesMasterIdLst>
  <p:sldIdLst>
    <p:sldId id="257" r:id="rId4"/>
    <p:sldId id="275" r:id="rId5"/>
    <p:sldId id="284" r:id="rId6"/>
    <p:sldId id="280" r:id="rId7"/>
    <p:sldId id="277" r:id="rId8"/>
    <p:sldId id="282" r:id="rId9"/>
    <p:sldId id="267" r:id="rId10"/>
    <p:sldId id="259" r:id="rId11"/>
    <p:sldId id="260" r:id="rId12"/>
    <p:sldId id="283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ECEFA"/>
    <a:srgbClr val="92C6E6"/>
    <a:srgbClr val="80D2F7"/>
    <a:srgbClr val="7ED1F7"/>
    <a:srgbClr val="A1DFFD"/>
    <a:srgbClr val="C0F5FF"/>
    <a:srgbClr val="3C96FA"/>
    <a:srgbClr val="BDE5F9"/>
    <a:srgbClr val="C1E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1537BE-B356-41C9-A0B5-91FC87644946}" type="doc">
      <dgm:prSet loTypeId="urn:microsoft.com/office/officeart/2016/7/layout/BasicLinearProcessNumbered#1" loCatId="process" qsTypeId="urn:microsoft.com/office/officeart/2005/8/quickstyle/simple4#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07F9931F-0A89-494D-9339-99B33560FDE8}" type="pres">
      <dgm:prSet presAssocID="{281537BE-B356-41C9-A0B5-91FC87644946}" presName="Name0" presStyleCnt="0">
        <dgm:presLayoutVars>
          <dgm:animLvl val="lvl"/>
          <dgm:resizeHandles val="exact"/>
        </dgm:presLayoutVars>
      </dgm:prSet>
      <dgm:spPr/>
    </dgm:pt>
  </dgm:ptLst>
  <dgm:cxnLst>
    <dgm:cxn modelId="{43D61458-93BF-492A-9403-173002991DCC}" type="presOf" srcId="{281537BE-B356-41C9-A0B5-91FC87644946}" destId="{07F9931F-0A89-494D-9339-99B33560FDE8}" srcOrd="0" destOrd="0" presId="urn:microsoft.com/office/officeart/2016/7/layout/BasicLinearProcessNumbered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#1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rPr/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rPr/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rPr/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HorzCh" val="ctr"/>
              <dgm:param type="txAnchorVert" val="mid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#1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1048775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2B7C8-164C-4140-932B-122F288D33CD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1048776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104877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4877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104877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3327E-A3FE-4279-B080-AD6DAF9EDC39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9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59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3327E-A3FE-4279-B080-AD6DAF9EDC39}" type="slidenum">
              <a:rPr lang="en-GB" smtClean="0"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2582E-7652-4336-8F82-B8F78DEBE1E6}" type="datetime1">
              <a:rPr lang="en-GB" smtClean="0"/>
              <a:t>06/10/2025</a:t>
            </a:fld>
            <a:endParaRPr lang="en-GB"/>
          </a:p>
        </p:txBody>
      </p:sp>
      <p:sp>
        <p:nvSpPr>
          <p:cNvPr id="104858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73579" y="6356350"/>
            <a:ext cx="403654" cy="365125"/>
          </a:xfrm>
        </p:spPr>
        <p:txBody>
          <a:bodyPr/>
          <a:lstStyle>
            <a:lvl1pPr>
              <a:defRPr sz="1600"/>
            </a:lvl1pPr>
          </a:lstStyle>
          <a:p>
            <a:fld id="{013F6232-4F06-48BA-8F69-BF531F60782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1048742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4874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4C014-E638-4D69-B7E7-9E0555AE7620}" type="datetime1">
              <a:rPr lang="en-GB" smtClean="0"/>
              <a:t>06/10/2025</a:t>
            </a:fld>
            <a:endParaRPr lang="en-GB"/>
          </a:p>
        </p:txBody>
      </p:sp>
      <p:sp>
        <p:nvSpPr>
          <p:cNvPr id="104874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74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104873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4873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F2F9-D101-4F42-A846-5D94E4802AD7}" type="datetime1">
              <a:rPr lang="en-GB" smtClean="0"/>
              <a:t>06/10/2025</a:t>
            </a:fld>
            <a:endParaRPr lang="en-GB"/>
          </a:p>
        </p:txBody>
      </p:sp>
      <p:sp>
        <p:nvSpPr>
          <p:cNvPr id="104873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7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048677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04867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104867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68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104867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4867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104867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67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048704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4870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104870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70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1048698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48699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4870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1048719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48720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4872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48722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4872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1048724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72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104871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104871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7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104866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67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048709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487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487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1100E-89DB-4D21-B66A-B5E24FA59FB2}" type="datetime1">
              <a:rPr lang="en-GB" smtClean="0"/>
              <a:t>06/10/2025</a:t>
            </a:fld>
            <a:endParaRPr lang="en-GB"/>
          </a:p>
        </p:txBody>
      </p:sp>
      <p:sp>
        <p:nvSpPr>
          <p:cNvPr id="104860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69428" y="6349546"/>
            <a:ext cx="653143" cy="365125"/>
          </a:xfrm>
        </p:spPr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048682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1048683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4868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104868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68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104868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4868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104869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69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10486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486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10486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6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2582E-7652-4336-8F82-B8F78DEBE1E6}" type="datetime1">
              <a:rPr lang="en-GB" smtClean="0"/>
              <a:t>06/10/2025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73579" y="6356350"/>
            <a:ext cx="403654" cy="365125"/>
          </a:xfrm>
        </p:spPr>
        <p:txBody>
          <a:bodyPr/>
          <a:lstStyle>
            <a:lvl1pPr>
              <a:defRPr sz="1600"/>
            </a:lvl1pPr>
          </a:lstStyle>
          <a:p>
            <a:fld id="{013F6232-4F06-48BA-8F69-BF531F60782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19108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1100E-89DB-4D21-B66A-B5E24FA59FB2}" type="datetime1">
              <a:rPr lang="en-GB" smtClean="0"/>
              <a:t>06/10/2025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69428" y="6349546"/>
            <a:ext cx="653143" cy="365125"/>
          </a:xfrm>
        </p:spPr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5963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7878B-5315-4496-8D10-2F17543DB034}" type="datetime1">
              <a:rPr lang="en-GB" smtClean="0"/>
              <a:t>06/10/2025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3662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EA969-CEB0-4E87-8DDD-72161074DF01}" type="datetime1">
              <a:rPr lang="en-GB" smtClean="0"/>
              <a:t>06/10/2025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6633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A96A-71C8-435E-B03B-275B6E0D4AB2}" type="datetime1">
              <a:rPr lang="en-GB" smtClean="0"/>
              <a:t>06/10/2025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3131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2E411-883A-45F0-8C4F-B0FE2C65FB28}" type="datetime1">
              <a:rPr lang="en-GB" smtClean="0"/>
              <a:t>06/10/2025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71066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F6F48-3B55-4945-B23D-B0C51AFE28E6}" type="datetime1">
              <a:rPr lang="en-GB" smtClean="0"/>
              <a:t>06/10/2025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091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6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048747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4874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7878B-5315-4496-8D10-2F17543DB034}" type="datetime1">
              <a:rPr lang="en-GB" smtClean="0"/>
              <a:t>06/10/2025</a:t>
            </a:fld>
            <a:endParaRPr lang="en-GB"/>
          </a:p>
        </p:txBody>
      </p:sp>
      <p:sp>
        <p:nvSpPr>
          <p:cNvPr id="104874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75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09ACC-63FA-4EE9-AE4D-ECCDA5B91432}" type="datetime1">
              <a:rPr lang="en-GB" smtClean="0"/>
              <a:t>06/10/2025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1442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1FE4-6F4F-4845-8022-15597911E7C2}" type="datetime1">
              <a:rPr lang="en-GB" smtClean="0"/>
              <a:t>06/10/2025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3493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4C014-E638-4D69-B7E7-9E0555AE7620}" type="datetime1">
              <a:rPr lang="en-GB" smtClean="0"/>
              <a:t>06/10/2025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075710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F2F9-D101-4F42-A846-5D94E4802AD7}" type="datetime1">
              <a:rPr lang="en-GB" smtClean="0"/>
              <a:t>06/10/2025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099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1048752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48753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4875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EA969-CEB0-4E87-8DDD-72161074DF01}" type="datetime1">
              <a:rPr lang="en-GB" smtClean="0"/>
              <a:t>06/10/2025</a:t>
            </a:fld>
            <a:endParaRPr lang="en-GB"/>
          </a:p>
        </p:txBody>
      </p:sp>
      <p:sp>
        <p:nvSpPr>
          <p:cNvPr id="104875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75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7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1048758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48759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4876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48761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4876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A96A-71C8-435E-B03B-275B6E0D4AB2}" type="datetime1">
              <a:rPr lang="en-GB" smtClean="0"/>
              <a:t>06/10/2025</a:t>
            </a:fld>
            <a:endParaRPr lang="en-GB"/>
          </a:p>
        </p:txBody>
      </p:sp>
      <p:sp>
        <p:nvSpPr>
          <p:cNvPr id="104876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76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104872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2E411-883A-45F0-8C4F-B0FE2C65FB28}" type="datetime1">
              <a:rPr lang="en-GB" smtClean="0"/>
              <a:t>06/10/2025</a:t>
            </a:fld>
            <a:endParaRPr lang="en-GB"/>
          </a:p>
        </p:txBody>
      </p:sp>
      <p:sp>
        <p:nvSpPr>
          <p:cNvPr id="104872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72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F6F48-3B55-4945-B23D-B0C51AFE28E6}" type="datetime1">
              <a:rPr lang="en-GB" smtClean="0"/>
              <a:t>06/10/2025</a:t>
            </a:fld>
            <a:endParaRPr lang="en-GB"/>
          </a:p>
        </p:txBody>
      </p:sp>
      <p:sp>
        <p:nvSpPr>
          <p:cNvPr id="104876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76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8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048769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48770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4877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09ACC-63FA-4EE9-AE4D-ECCDA5B91432}" type="datetime1">
              <a:rPr lang="en-GB" smtClean="0"/>
              <a:t>06/10/2025</a:t>
            </a:fld>
            <a:endParaRPr lang="en-GB"/>
          </a:p>
        </p:txBody>
      </p:sp>
      <p:sp>
        <p:nvSpPr>
          <p:cNvPr id="104877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77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5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048736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1048737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487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1FE4-6F4F-4845-8022-15597911E7C2}" type="datetime1">
              <a:rPr lang="en-GB" smtClean="0"/>
              <a:t>06/10/2025</a:t>
            </a:fld>
            <a:endParaRPr lang="en-GB"/>
          </a:p>
        </p:txBody>
      </p:sp>
      <p:sp>
        <p:nvSpPr>
          <p:cNvPr id="10487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487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516A2C-1914-4EE9-9598-2A06F9BE67BF}" type="datetime1">
              <a:rPr lang="en-GB" smtClean="0"/>
              <a:t>06/10/2025</a:t>
            </a:fld>
            <a:endParaRPr lang="en-GB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1048664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48665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D3EC99-01D5-4EE5-ACB1-C061987EA0AA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104866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04866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516A2C-1914-4EE9-9598-2A06F9BE67BF}" type="datetime1">
              <a:rPr lang="en-GB" smtClean="0"/>
              <a:t>06/10/2025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486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ntef.no/globalassets/project/eera-deepwind-2023/presentasjoner/substructures_krathe.pdf?utm_source" TargetMode="External"/><Relationship Id="rId2" Type="http://schemas.openxmlformats.org/officeDocument/2006/relationships/hyperlink" Target="https://www.researchgate.net/publication/308793459_On_the_impact_of_multi-axial_stress_states_on_trailing_edge_bondlines_in_wind_turbine_rotor_blad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dpi.com/1996-1073/14/12/3581?utm_sourc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slide" Target="slide1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Relationship Id="rId6" Type="http://schemas.openxmlformats.org/officeDocument/2006/relationships/hyperlink" Target="https://www.mdpi.com/1996-1073/14/12/3581?utm_source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8" descr="Hochschule Flensburg (Fachhochschule) – Wikipedia"/>
          <p:cNvPicPr>
            <a:picLocks noChangeAspect="1" noChangeArrowheads="1"/>
          </p:cNvPicPr>
          <p:nvPr/>
        </p:nvPicPr>
        <p:blipFill>
          <a:blip r:embed="rId3" cstate="hqprint"/>
          <a:stretch>
            <a:fillRect/>
          </a:stretch>
        </p:blipFill>
        <p:spPr bwMode="auto">
          <a:xfrm>
            <a:off x="370440" y="264131"/>
            <a:ext cx="1802472" cy="1196903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</p:spPr>
      </p:pic>
      <p:pic>
        <p:nvPicPr>
          <p:cNvPr id="2097153" name="Picture 14" descr="A black background with blue text  AI-generated content may be incorrect."/>
          <p:cNvPicPr>
            <a:picLocks noChangeAspect="1" noChangeArrowheads="1"/>
          </p:cNvPicPr>
          <p:nvPr/>
        </p:nvPicPr>
        <p:blipFill>
          <a:blip r:embed="rId4" cstate="hqprint"/>
          <a:stretch>
            <a:fillRect/>
          </a:stretch>
        </p:blipFill>
        <p:spPr bwMode="auto">
          <a:xfrm>
            <a:off x="8983394" y="408775"/>
            <a:ext cx="3146894" cy="912599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</p:spPr>
      </p:pic>
      <p:pic>
        <p:nvPicPr>
          <p:cNvPr id="2097154" name="Grafik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4324" y="55420"/>
            <a:ext cx="3136136" cy="1449926"/>
          </a:xfrm>
          <a:prstGeom prst="rect">
            <a:avLst/>
          </a:prstGeom>
        </p:spPr>
      </p:pic>
      <p:sp>
        <p:nvSpPr>
          <p:cNvPr id="1048585" name="Free-form: Shape 13"/>
          <p:cNvSpPr/>
          <p:nvPr/>
        </p:nvSpPr>
        <p:spPr>
          <a:xfrm>
            <a:off x="0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solidFill>
              <a:schemeClr val="bg1"/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8586" name="Free-form: Shape 13"/>
          <p:cNvSpPr/>
          <p:nvPr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8587" name="Free-form: Shape 13"/>
          <p:cNvSpPr/>
          <p:nvPr/>
        </p:nvSpPr>
        <p:spPr>
          <a:xfrm>
            <a:off x="31399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8588" name="Rechteck 17"/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4858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1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048590" name="Title 1"/>
          <p:cNvSpPr>
            <a:spLocks noGrp="1"/>
          </p:cNvSpPr>
          <p:nvPr>
            <p:ph type="ctrTitle"/>
          </p:nvPr>
        </p:nvSpPr>
        <p:spPr>
          <a:xfrm>
            <a:off x="721968" y="1796504"/>
            <a:ext cx="10835147" cy="790489"/>
          </a:xfrm>
        </p:spPr>
        <p:txBody>
          <a:bodyPr>
            <a:noAutofit/>
          </a:bodyPr>
          <a:lstStyle/>
          <a:p>
            <a:r>
              <a:rPr lang="it-IT" sz="4400" b="1" dirty="0">
                <a:cs typeface="Times New Roman" panose="02020603050405020304" pitchFamily="18" charset="0"/>
              </a:rPr>
              <a:t>Weekly report: Machine Bed &amp; </a:t>
            </a:r>
            <a:r>
              <a:rPr lang="it-IT" sz="4400" b="1" dirty="0" err="1">
                <a:cs typeface="Times New Roman" panose="02020603050405020304" pitchFamily="18" charset="0"/>
              </a:rPr>
              <a:t>Yaw</a:t>
            </a:r>
            <a:r>
              <a:rPr lang="it-IT" sz="4400" b="1" dirty="0">
                <a:cs typeface="Times New Roman" panose="02020603050405020304" pitchFamily="18" charset="0"/>
              </a:rPr>
              <a:t> System</a:t>
            </a:r>
            <a:endParaRPr lang="en-GB" sz="4400" b="1" dirty="0">
              <a:cs typeface="Times New Roman" panose="02020603050405020304" pitchFamily="18" charset="0"/>
            </a:endParaRPr>
          </a:p>
        </p:txBody>
      </p:sp>
      <p:sp>
        <p:nvSpPr>
          <p:cNvPr id="1048591" name="Subtitle 2"/>
          <p:cNvSpPr>
            <a:spLocks noGrp="1"/>
          </p:cNvSpPr>
          <p:nvPr>
            <p:ph type="subTitle" idx="1"/>
          </p:nvPr>
        </p:nvSpPr>
        <p:spPr>
          <a:xfrm>
            <a:off x="1882874" y="3481288"/>
            <a:ext cx="8426245" cy="1371616"/>
          </a:xfrm>
        </p:spPr>
        <p:txBody>
          <a:bodyPr>
            <a:normAutofit/>
          </a:bodyPr>
          <a:lstStyle/>
          <a:p>
            <a:r>
              <a:rPr lang="it-IT" sz="2000" dirty="0">
                <a:cs typeface="Times New Roman" panose="02020603050405020304" pitchFamily="18" charset="0"/>
              </a:rPr>
              <a:t>Week # 2</a:t>
            </a:r>
          </a:p>
          <a:p>
            <a:r>
              <a:rPr lang="it-IT" sz="2000" dirty="0">
                <a:cs typeface="Times New Roman" panose="02020603050405020304" pitchFamily="18" charset="0"/>
              </a:rPr>
              <a:t>Date: 07/10/2025</a:t>
            </a:r>
          </a:p>
          <a:p>
            <a:r>
              <a:rPr lang="it-IT" sz="2000" dirty="0">
                <a:cs typeface="Times New Roman" panose="02020603050405020304" pitchFamily="18" charset="0"/>
              </a:rPr>
              <a:t>Supervisor: Prof. </a:t>
            </a:r>
            <a:r>
              <a:rPr lang="it-IT" sz="2000" dirty="0" err="1">
                <a:cs typeface="Times New Roman" panose="02020603050405020304" pitchFamily="18" charset="0"/>
              </a:rPr>
              <a:t>Quell</a:t>
            </a:r>
            <a:r>
              <a:rPr lang="it-IT" sz="2000" dirty="0">
                <a:cs typeface="Times New Roman" panose="02020603050405020304" pitchFamily="18" charset="0"/>
              </a:rPr>
              <a:t> Peter</a:t>
            </a:r>
            <a:endParaRPr lang="en-GB" sz="2000" dirty="0">
              <a:cs typeface="Times New Roman" panose="02020603050405020304" pitchFamily="18" charset="0"/>
            </a:endParaRPr>
          </a:p>
        </p:txBody>
      </p:sp>
      <p:sp>
        <p:nvSpPr>
          <p:cNvPr id="1048592" name="Textfeld 12"/>
          <p:cNvSpPr txBox="1"/>
          <p:nvPr/>
        </p:nvSpPr>
        <p:spPr>
          <a:xfrm>
            <a:off x="1724774" y="5112720"/>
            <a:ext cx="8742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>
                <a:cs typeface="Times New Roman" panose="02020603050405020304" pitchFamily="18" charset="0"/>
              </a:rPr>
              <a:t>Group </a:t>
            </a:r>
            <a:r>
              <a:rPr lang="de-DE" sz="1400" b="1" dirty="0" err="1">
                <a:cs typeface="Times New Roman" panose="02020603050405020304" pitchFamily="18" charset="0"/>
              </a:rPr>
              <a:t>members</a:t>
            </a:r>
            <a:r>
              <a:rPr lang="de-DE" sz="1400" b="1" dirty="0">
                <a:cs typeface="Times New Roman" panose="02020603050405020304" pitchFamily="18" charset="0"/>
              </a:rPr>
              <a:t>: </a:t>
            </a:r>
            <a:r>
              <a:rPr lang="de-DE" sz="1400" dirty="0">
                <a:cs typeface="Times New Roman" panose="02020603050405020304" pitchFamily="18" charset="0"/>
              </a:rPr>
              <a:t>Shoukat Abbas, </a:t>
            </a:r>
            <a:r>
              <a:rPr lang="de-DE" sz="1400" dirty="0" err="1">
                <a:cs typeface="Times New Roman" panose="02020603050405020304" pitchFamily="18" charset="0"/>
              </a:rPr>
              <a:t>Luksh</a:t>
            </a:r>
            <a:r>
              <a:rPr lang="de-DE" sz="1400" dirty="0">
                <a:cs typeface="Times New Roman" panose="02020603050405020304" pitchFamily="18" charset="0"/>
              </a:rPr>
              <a:t> Chawla, </a:t>
            </a:r>
            <a:r>
              <a:rPr lang="de-DE" sz="1400" dirty="0" err="1">
                <a:cs typeface="Times New Roman" panose="02020603050405020304" pitchFamily="18" charset="0"/>
              </a:rPr>
              <a:t>Sathishkumar</a:t>
            </a:r>
            <a:r>
              <a:rPr lang="de-DE" sz="1400" dirty="0"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cs typeface="Times New Roman" panose="02020603050405020304" pitchFamily="18" charset="0"/>
              </a:rPr>
              <a:t>Venkatachalam</a:t>
            </a:r>
            <a:r>
              <a:rPr lang="de-DE" sz="1400" dirty="0">
                <a:cs typeface="Times New Roman" panose="02020603050405020304" pitchFamily="18" charset="0"/>
              </a:rPr>
              <a:t>, </a:t>
            </a:r>
            <a:r>
              <a:rPr lang="de-DE" sz="1400" dirty="0" err="1">
                <a:cs typeface="Times New Roman" panose="02020603050405020304" pitchFamily="18" charset="0"/>
              </a:rPr>
              <a:t>Shrihari</a:t>
            </a:r>
            <a:r>
              <a:rPr lang="de-DE" sz="1400" dirty="0"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cs typeface="Times New Roman" panose="02020603050405020304" pitchFamily="18" charset="0"/>
              </a:rPr>
              <a:t>Kadam</a:t>
            </a:r>
            <a:endParaRPr lang="de-DE" sz="1400" dirty="0">
              <a:cs typeface="Times New Roman" panose="02020603050405020304" pitchFamily="18" charset="0"/>
            </a:endParaRPr>
          </a:p>
        </p:txBody>
      </p:sp>
      <p:sp>
        <p:nvSpPr>
          <p:cNvPr id="1048593" name="Textfeld 12"/>
          <p:cNvSpPr txBox="1"/>
          <p:nvPr/>
        </p:nvSpPr>
        <p:spPr>
          <a:xfrm>
            <a:off x="2339365" y="6228526"/>
            <a:ext cx="7600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latin typeface="+mj-lt"/>
                <a:cs typeface="Times New Roman" panose="02020603050405020304" pitchFamily="18" charset="0"/>
              </a:rPr>
              <a:t>Flensburg University </a:t>
            </a:r>
            <a:r>
              <a:rPr lang="de-DE" sz="1600" b="1" dirty="0" err="1">
                <a:latin typeface="+mj-lt"/>
                <a:cs typeface="Times New Roman" panose="02020603050405020304" pitchFamily="18" charset="0"/>
              </a:rPr>
              <a:t>of</a:t>
            </a:r>
            <a:r>
              <a:rPr lang="de-DE" sz="1600" b="1" dirty="0">
                <a:latin typeface="+mj-lt"/>
                <a:cs typeface="Times New Roman" panose="02020603050405020304" pitchFamily="18" charset="0"/>
              </a:rPr>
              <a:t> Applied Sciences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36EA0B-8421-6270-2281-39CF53001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Free-form: Shape 13">
            <a:extLst>
              <a:ext uri="{FF2B5EF4-FFF2-40B4-BE49-F238E27FC236}">
                <a16:creationId xmlns:a16="http://schemas.microsoft.com/office/drawing/2014/main" id="{13310969-47F2-86C8-D692-C4FFA49CC9F0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8602" name="Rechteck 17">
            <a:extLst>
              <a:ext uri="{FF2B5EF4-FFF2-40B4-BE49-F238E27FC236}">
                <a16:creationId xmlns:a16="http://schemas.microsoft.com/office/drawing/2014/main" id="{D7201E26-0156-30C7-35E1-3378FF713C3F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48603" name="Slide Number Placeholder 5">
            <a:extLst>
              <a:ext uri="{FF2B5EF4-FFF2-40B4-BE49-F238E27FC236}">
                <a16:creationId xmlns:a16="http://schemas.microsoft.com/office/drawing/2014/main" id="{B2135734-EC68-3DF8-290D-EFB340EBB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932837" y="6538183"/>
            <a:ext cx="6322142" cy="319816"/>
          </a:xfrm>
        </p:spPr>
        <p:txBody>
          <a:bodyPr/>
          <a:lstStyle/>
          <a:p>
            <a:r>
              <a:rPr lang="de-DE" sz="1400" dirty="0">
                <a:solidFill>
                  <a:schemeClr val="tx1"/>
                </a:solidFill>
                <a:cs typeface="Times New Roman" panose="02020603050405020304" pitchFamily="18" charset="0"/>
              </a:rPr>
              <a:t>Shoukat Abbas, </a:t>
            </a:r>
            <a:r>
              <a:rPr lang="de-DE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Luksh</a:t>
            </a:r>
            <a:r>
              <a:rPr lang="de-DE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Chawla, </a:t>
            </a:r>
            <a:r>
              <a:rPr lang="de-DE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Sathishkumar</a:t>
            </a:r>
            <a:r>
              <a:rPr lang="de-DE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Venkatachalam</a:t>
            </a:r>
            <a:r>
              <a:rPr lang="de-DE" sz="14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de-DE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Shrihari</a:t>
            </a:r>
            <a:r>
              <a:rPr lang="de-DE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Kadam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3145728" name="Straight Connector 5">
            <a:extLst>
              <a:ext uri="{FF2B5EF4-FFF2-40B4-BE49-F238E27FC236}">
                <a16:creationId xmlns:a16="http://schemas.microsoft.com/office/drawing/2014/main" id="{8A0E674D-1128-21AD-7F6A-9E89B870105F}"/>
              </a:ext>
            </a:extLst>
          </p:cNvPr>
          <p:cNvCxnSpPr>
            <a:cxnSpLocks/>
          </p:cNvCxnSpPr>
          <p:nvPr/>
        </p:nvCxnSpPr>
        <p:spPr>
          <a:xfrm>
            <a:off x="484417" y="1181715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C934262-EDD3-DE33-AA73-1F631CC3A576}"/>
              </a:ext>
            </a:extLst>
          </p:cNvPr>
          <p:cNvSpPr txBox="1"/>
          <p:nvPr/>
        </p:nvSpPr>
        <p:spPr>
          <a:xfrm>
            <a:off x="11366089" y="6542921"/>
            <a:ext cx="6096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pPr/>
              <a:t>10</a:t>
            </a:fld>
            <a:endParaRPr lang="en-GB" sz="1400" dirty="0">
              <a:solidFill>
                <a:schemeClr val="bg1"/>
              </a:solidFill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F9221E0-7ADE-8EE2-D501-8F2E0008615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386" y="3660889"/>
            <a:ext cx="3844146" cy="2813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4334C4C-BEA2-666A-87B0-F465C68A297A}"/>
              </a:ext>
            </a:extLst>
          </p:cNvPr>
          <p:cNvSpPr txBox="1">
            <a:spLocks/>
          </p:cNvSpPr>
          <p:nvPr/>
        </p:nvSpPr>
        <p:spPr>
          <a:xfrm>
            <a:off x="597966" y="1579431"/>
            <a:ext cx="8215134" cy="5112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0" dirty="0"/>
              <a:t>Multi-megawatt pitch gearboxes and yaw drives wind turbines.</a:t>
            </a:r>
          </a:p>
          <a:p>
            <a:r>
              <a:rPr lang="en-US" sz="8000" dirty="0"/>
              <a:t>With more than 20 years of experience in the wind energy field </a:t>
            </a:r>
          </a:p>
          <a:p>
            <a:pPr marL="0" indent="0">
              <a:buNone/>
            </a:pPr>
            <a:endParaRPr lang="en-US" sz="8800" dirty="0"/>
          </a:p>
          <a:p>
            <a:r>
              <a:rPr lang="en-US" sz="8800" b="1" dirty="0"/>
              <a:t>Product Features</a:t>
            </a:r>
          </a:p>
          <a:p>
            <a:pPr lvl="2"/>
            <a:r>
              <a:rPr lang="en-US" sz="8000" dirty="0"/>
              <a:t>Torque: 10 </a:t>
            </a:r>
            <a:r>
              <a:rPr lang="en-US" sz="8000" dirty="0" err="1"/>
              <a:t>kNm</a:t>
            </a:r>
            <a:r>
              <a:rPr lang="en-US" sz="8000" dirty="0"/>
              <a:t> - 250 </a:t>
            </a:r>
            <a:r>
              <a:rPr lang="en-US" sz="8000" dirty="0" err="1"/>
              <a:t>kNm</a:t>
            </a:r>
            <a:endParaRPr lang="en-US" sz="8000" dirty="0"/>
          </a:p>
          <a:p>
            <a:pPr lvl="2"/>
            <a:r>
              <a:rPr lang="en-US" sz="8000" dirty="0"/>
              <a:t>Wind turbine power: 1x MW - 15 MW</a:t>
            </a:r>
          </a:p>
          <a:p>
            <a:pPr lvl="2"/>
            <a:r>
              <a:rPr lang="en-US" sz="8000" dirty="0"/>
              <a:t>High bearing capacity</a:t>
            </a:r>
          </a:p>
          <a:p>
            <a:pPr lvl="2"/>
            <a:r>
              <a:rPr lang="en-US" sz="8000" dirty="0"/>
              <a:t>High reliability and efficiency</a:t>
            </a:r>
          </a:p>
          <a:p>
            <a:pPr lvl="2"/>
            <a:r>
              <a:rPr lang="en-US" sz="8000" dirty="0"/>
              <a:t>Compact design</a:t>
            </a:r>
          </a:p>
          <a:p>
            <a:pPr marL="914400" lvl="2" indent="0">
              <a:buNone/>
            </a:pPr>
            <a:endParaRPr lang="en-US" sz="8000" dirty="0"/>
          </a:p>
          <a:p>
            <a:r>
              <a:rPr lang="en-US" sz="8800" b="1" dirty="0"/>
              <a:t>Applications</a:t>
            </a:r>
          </a:p>
          <a:p>
            <a:pPr lvl="2"/>
            <a:r>
              <a:rPr lang="en-US" sz="8000" dirty="0"/>
              <a:t>Onshore &amp; offshore</a:t>
            </a:r>
          </a:p>
          <a:p>
            <a:pPr lvl="2"/>
            <a:r>
              <a:rPr lang="en-US" sz="8000" dirty="0"/>
              <a:t>Low &amp; high-altitude areas (&gt; 1000 m)</a:t>
            </a:r>
          </a:p>
          <a:p>
            <a:pPr lvl="2"/>
            <a:r>
              <a:rPr lang="en-US" sz="8000" dirty="0"/>
              <a:t>Low &amp; high temperature environments (-40 °C to + 50 °C)</a:t>
            </a:r>
          </a:p>
          <a:p>
            <a:pPr lvl="2"/>
            <a:r>
              <a:rPr lang="en-US" sz="8000" dirty="0"/>
              <a:t>Low wind speeds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783C13-9DF3-7BB5-C313-0CD0082BB8AD}"/>
              </a:ext>
            </a:extLst>
          </p:cNvPr>
          <p:cNvSpPr txBox="1"/>
          <p:nvPr/>
        </p:nvSpPr>
        <p:spPr>
          <a:xfrm>
            <a:off x="374835" y="122187"/>
            <a:ext cx="113285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Nanjing High Accurate Drive Equipment </a:t>
            </a:r>
            <a:r>
              <a:rPr lang="en-US" sz="3200" b="1" dirty="0" err="1"/>
              <a:t>Mfg</a:t>
            </a:r>
            <a:r>
              <a:rPr lang="en-US" sz="3200" b="1" dirty="0"/>
              <a:t> Group Co., Ltd. (NGC Group)</a:t>
            </a:r>
            <a:endParaRPr lang="en-IN" sz="3200" b="1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49308F31-9EBB-DA34-2734-C15F68692A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89677" y="1724726"/>
            <a:ext cx="1440000" cy="131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920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185905-C08E-4426-383D-3388E1CF1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Free-form: Shape 13">
            <a:extLst>
              <a:ext uri="{FF2B5EF4-FFF2-40B4-BE49-F238E27FC236}">
                <a16:creationId xmlns:a16="http://schemas.microsoft.com/office/drawing/2014/main" id="{FA69BCDE-4E87-921F-8EF4-E1FA44105062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8602" name="Rechteck 17">
            <a:extLst>
              <a:ext uri="{FF2B5EF4-FFF2-40B4-BE49-F238E27FC236}">
                <a16:creationId xmlns:a16="http://schemas.microsoft.com/office/drawing/2014/main" id="{B2C8017D-41A3-62FB-AEC8-4D39E17ED968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48603" name="Slide Number Placeholder 5">
            <a:extLst>
              <a:ext uri="{FF2B5EF4-FFF2-40B4-BE49-F238E27FC236}">
                <a16:creationId xmlns:a16="http://schemas.microsoft.com/office/drawing/2014/main" id="{922FFE34-6C03-8380-98CC-713E73FE8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932837" y="6538183"/>
            <a:ext cx="6322142" cy="319816"/>
          </a:xfrm>
        </p:spPr>
        <p:txBody>
          <a:bodyPr/>
          <a:lstStyle/>
          <a:p>
            <a:r>
              <a:rPr lang="de-DE" sz="1400" dirty="0">
                <a:solidFill>
                  <a:schemeClr val="tx1"/>
                </a:solidFill>
                <a:cs typeface="Times New Roman" panose="02020603050405020304" pitchFamily="18" charset="0"/>
              </a:rPr>
              <a:t>Shoukat Abbas, </a:t>
            </a:r>
            <a:r>
              <a:rPr lang="de-DE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Luksh</a:t>
            </a:r>
            <a:r>
              <a:rPr lang="de-DE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Chawla, </a:t>
            </a:r>
            <a:r>
              <a:rPr lang="de-DE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Sathishkumar</a:t>
            </a:r>
            <a:r>
              <a:rPr lang="de-DE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Venkatachalam</a:t>
            </a:r>
            <a:r>
              <a:rPr lang="de-DE" sz="14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de-DE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Shrihari</a:t>
            </a:r>
            <a:r>
              <a:rPr lang="de-DE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Kadam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3145728" name="Straight Connector 5">
            <a:extLst>
              <a:ext uri="{FF2B5EF4-FFF2-40B4-BE49-F238E27FC236}">
                <a16:creationId xmlns:a16="http://schemas.microsoft.com/office/drawing/2014/main" id="{8C3B5578-7AF7-13C8-B16E-F02E7348C433}"/>
              </a:ext>
            </a:extLst>
          </p:cNvPr>
          <p:cNvCxnSpPr>
            <a:cxnSpLocks/>
          </p:cNvCxnSpPr>
          <p:nvPr/>
        </p:nvCxnSpPr>
        <p:spPr>
          <a:xfrm>
            <a:off x="484417" y="1329195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604" name="Titel 1">
            <a:extLst>
              <a:ext uri="{FF2B5EF4-FFF2-40B4-BE49-F238E27FC236}">
                <a16:creationId xmlns:a16="http://schemas.microsoft.com/office/drawing/2014/main" id="{D0D66CBE-4A7D-9E03-C7D7-690BB02E7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9092" y="691498"/>
            <a:ext cx="8589633" cy="712728"/>
          </a:xfrm>
        </p:spPr>
        <p:txBody>
          <a:bodyPr>
            <a:normAutofit/>
          </a:bodyPr>
          <a:lstStyle/>
          <a:p>
            <a:pPr algn="ctr"/>
            <a:r>
              <a:rPr lang="en-GB" sz="4000" b="1" dirty="0">
                <a:cs typeface="Times New Roman" panose="02020603050405020304" pitchFamily="18" charset="0"/>
              </a:rPr>
              <a:t>References</a:t>
            </a:r>
            <a:endParaRPr lang="de-DE" sz="4000" b="1" dirty="0"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66D83D-7272-FD4A-04D8-28A6E3F00E20}"/>
              </a:ext>
            </a:extLst>
          </p:cNvPr>
          <p:cNvSpPr txBox="1"/>
          <p:nvPr/>
        </p:nvSpPr>
        <p:spPr>
          <a:xfrm>
            <a:off x="11375922" y="6552753"/>
            <a:ext cx="5899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pPr/>
              <a:t>11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AE41E6-E43F-AA73-BEEA-D4DEA7825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436" y="1554497"/>
            <a:ext cx="11432096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  <a:hlinkClick r:id="rId2"/>
              </a:rPr>
              <a:t>[1]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P. N.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Castelos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, “On the impact of multi-axial stress states on trailing edge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bondlines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in wind turbine rotor blades,”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https://www.researchgate.net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, Oct. 2016.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  <a:hlinkClick r:id="rId2"/>
              </a:rPr>
              <a:t>https://www.researchgate.net/publication/308793459_On_the_impact_of_multi-axial_stress_states_on_trailing_edge_bondlines_in_wind_turbine_rotor_blades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4DE344D-8AFF-ECB9-EB80-576B8B539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436" y="2428043"/>
            <a:ext cx="1143209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linkClick r:id="rId3"/>
              </a:rPr>
              <a:t>[2]</a:t>
            </a:r>
            <a:r>
              <a:rPr lang="en-US" altLang="en-US" sz="1400" dirty="0"/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V.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Liverud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J. Jonkman, and Bachynski-Polić, “Drivetrain structural flexibility in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OpenFAST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.” Accessed: Oct. 06, 2025. [Online]. Available: https://www.sintef.no/globalassets/project/eera-deepwind-2023/presentasjoner/substructures_krathe.pdf?utm_source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774ADAF-55C0-F928-CC1E-36E85AE1E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417" y="3066985"/>
            <a:ext cx="1144211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linkClick r:id="rId4"/>
              </a:rPr>
              <a:t>[</a:t>
            </a:r>
            <a:r>
              <a:rPr lang="en-US" altLang="en-US" sz="1400" dirty="0">
                <a:hlinkClick r:id="rId4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linkClick r:id="rId4"/>
              </a:rPr>
              <a:t>]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A. S. Pehlivan, M. F.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Aksit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and K.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Erbatur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“Fatigue Analysis Design Approach, Manufacturing and Implementation of a 500 kW Wind Turbine Main Load Frame,” 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Energies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vol. 14, no. 12, p. 3581, Jun. 2021,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doi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linkClick r:id="rId4"/>
              </a:rPr>
              <a:t>https://doi.org/10.3390/en14123581.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92932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7"/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/>
              <a:ea typeface="+mn-ea"/>
              <a:cs typeface="+mn-cs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87968" y="6513969"/>
            <a:ext cx="287215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3F6232-4F06-48BA-8F69-BF531F607829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/>
              <a:ea typeface="+mn-ea"/>
              <a:cs typeface="+mn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73320" y="1486512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9674" y="689947"/>
            <a:ext cx="9468465" cy="1020998"/>
          </a:xfrm>
        </p:spPr>
        <p:txBody>
          <a:bodyPr>
            <a:normAutofit/>
          </a:bodyPr>
          <a:lstStyle/>
          <a:p>
            <a:pPr algn="ctr"/>
            <a:r>
              <a:rPr lang="en-IN" altLang="en-US" sz="4000" b="1" dirty="0"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7" name="Free-form: Shape 13"/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0243C4-0AFA-B8A2-C658-97956AAEB208}"/>
              </a:ext>
            </a:extLst>
          </p:cNvPr>
          <p:cNvSpPr txBox="1"/>
          <p:nvPr/>
        </p:nvSpPr>
        <p:spPr>
          <a:xfrm>
            <a:off x="1531051" y="1789192"/>
            <a:ext cx="9125712" cy="3279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altLang="en-US" sz="2000" dirty="0">
                <a:cs typeface="Times New Roman" panose="02020603050405020304" pitchFamily="18" charset="0"/>
              </a:rPr>
              <a:t>Reference Models For Bed plate - 5MW with 4-point support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altLang="en-US" sz="2000" dirty="0">
                <a:cs typeface="Times New Roman" panose="02020603050405020304" pitchFamily="18" charset="0"/>
                <a:sym typeface="+mn-ea"/>
              </a:rPr>
              <a:t>Reference Models For Bed plate - 5MW with Separated Bed plate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altLang="en-US" sz="2000" dirty="0">
                <a:cs typeface="Times New Roman" panose="02020603050405020304" pitchFamily="18" charset="0"/>
                <a:sym typeface="+mn-ea"/>
              </a:rPr>
              <a:t>Reference Models from Optimus Sakthi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dirty="0"/>
              <a:t>Coordinate system &amp; load definitions (IEC)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dirty="0"/>
              <a:t>Axial Load and Radial load Comparison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en-US" sz="2000" dirty="0">
                <a:cs typeface="Times New Roman" panose="02020603050405020304" pitchFamily="18" charset="0"/>
                <a:sym typeface="+mn-ea"/>
              </a:rPr>
              <a:t>About  NGC Group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dirty="0">
                <a:cs typeface="Times New Roman" panose="02020603050405020304" pitchFamily="18" charset="0"/>
                <a:sym typeface="+mn-ea"/>
              </a:rPr>
              <a:t>Reference</a:t>
            </a:r>
            <a:endParaRPr lang="en-IN" sz="2000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8D015B99-0116-D148-3446-650E06B863B0}"/>
              </a:ext>
            </a:extLst>
          </p:cNvPr>
          <p:cNvSpPr txBox="1">
            <a:spLocks/>
          </p:cNvSpPr>
          <p:nvPr/>
        </p:nvSpPr>
        <p:spPr>
          <a:xfrm>
            <a:off x="2932837" y="6538183"/>
            <a:ext cx="6322142" cy="3198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>
                <a:solidFill>
                  <a:schemeClr val="tx1"/>
                </a:solidFill>
                <a:cs typeface="Times New Roman" panose="02020603050405020304" pitchFamily="18" charset="0"/>
              </a:rPr>
              <a:t>Shoukat Abbas, Luksh Chawla, Sathishkumar Venkatachalam, Shrihari Kadam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A093F4-4367-B8F5-4118-91A3A6F911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7">
            <a:extLst>
              <a:ext uri="{FF2B5EF4-FFF2-40B4-BE49-F238E27FC236}">
                <a16:creationId xmlns:a16="http://schemas.microsoft.com/office/drawing/2014/main" id="{D7E66B33-4D78-6414-861C-6C2001A7A37E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/>
              <a:ea typeface="+mn-ea"/>
              <a:cs typeface="+mn-cs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1626ED2-50EF-0EA0-4FD1-2F38EF98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5957" y="6513969"/>
            <a:ext cx="287215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3F6232-4F06-48BA-8F69-BF531F607829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D326202-291D-3BAC-AB9B-E57333248F6E}"/>
              </a:ext>
            </a:extLst>
          </p:cNvPr>
          <p:cNvCxnSpPr/>
          <p:nvPr/>
        </p:nvCxnSpPr>
        <p:spPr>
          <a:xfrm>
            <a:off x="473320" y="1486512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7A0E818-AE69-BAEE-9156-91734F34A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45895" y="580390"/>
            <a:ext cx="15408910" cy="1325880"/>
          </a:xfrm>
        </p:spPr>
        <p:txBody>
          <a:bodyPr>
            <a:normAutofit/>
          </a:bodyPr>
          <a:lstStyle/>
          <a:p>
            <a:pPr algn="ctr"/>
            <a:r>
              <a:rPr lang="en-IN" altLang="en-US" sz="3600" b="1" dirty="0">
                <a:cs typeface="Times New Roman" panose="02020603050405020304" pitchFamily="18" charset="0"/>
              </a:rPr>
              <a:t>Reference Models For Bed plate - 5MW with 4 point support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D2AA5AE7-F9B3-1A3F-BF73-35A0648EF4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57985" y="2200049"/>
          <a:ext cx="7256207" cy="2841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Free-form: Shape 13">
            <a:extLst>
              <a:ext uri="{FF2B5EF4-FFF2-40B4-BE49-F238E27FC236}">
                <a16:creationId xmlns:a16="http://schemas.microsoft.com/office/drawing/2014/main" id="{A9756821-6C5B-7726-FC1D-AEBE5DDED207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/>
              <a:ea typeface="+mn-ea"/>
              <a:cs typeface="+mn-cs"/>
            </a:endParaRPr>
          </a:p>
        </p:txBody>
      </p:sp>
      <p:pic>
        <p:nvPicPr>
          <p:cNvPr id="3" name="Picture 2" descr="0101">
            <a:extLst>
              <a:ext uri="{FF2B5EF4-FFF2-40B4-BE49-F238E27FC236}">
                <a16:creationId xmlns:a16="http://schemas.microsoft.com/office/drawing/2014/main" id="{E0EDAE78-C373-128C-5214-0FA85F3381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40462" y="2084574"/>
            <a:ext cx="8023860" cy="2917825"/>
          </a:xfrm>
          <a:prstGeom prst="rect">
            <a:avLst/>
          </a:prstGeom>
        </p:spPr>
      </p:pic>
      <p:sp>
        <p:nvSpPr>
          <p:cNvPr id="11" name="Text Box 10">
            <a:extLst>
              <a:ext uri="{FF2B5EF4-FFF2-40B4-BE49-F238E27FC236}">
                <a16:creationId xmlns:a16="http://schemas.microsoft.com/office/drawing/2014/main" id="{C5D284DC-F3FE-D68D-8F34-91214D7589AF}"/>
              </a:ext>
            </a:extLst>
          </p:cNvPr>
          <p:cNvSpPr txBox="1"/>
          <p:nvPr/>
        </p:nvSpPr>
        <p:spPr>
          <a:xfrm>
            <a:off x="1599666" y="5366475"/>
            <a:ext cx="9146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en-IN" alt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/>
                <a:ea typeface="+mn-ea"/>
                <a:cs typeface="+mn-cs"/>
              </a:rPr>
              <a:t>Credits: Norwegian University of Science and Technology - Dr. Jason Jonkman, Prof. Erin Bachynski-</a:t>
            </a:r>
            <a:r>
              <a:rPr kumimoji="0" lang="en-IN" altLang="en-GB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/>
                <a:ea typeface="+mn-ea"/>
                <a:cs typeface="+mn-cs"/>
              </a:rPr>
              <a:t>polic</a:t>
            </a:r>
            <a:r>
              <a:rPr lang="en-IN" altLang="en-GB" sz="1400" dirty="0">
                <a:solidFill>
                  <a:prstClr val="black"/>
                </a:solidFill>
              </a:rPr>
              <a:t> Source: </a:t>
            </a:r>
            <a:r>
              <a:rPr lang="en-IN" altLang="en-GB" sz="1400" dirty="0">
                <a:solidFill>
                  <a:prstClr val="black"/>
                </a:solidFill>
                <a:latin typeface="Aptos"/>
              </a:rPr>
              <a:t> </a:t>
            </a:r>
            <a:r>
              <a:rPr lang="en-IN" altLang="en-GB" sz="1400" dirty="0">
                <a:solidFill>
                  <a:prstClr val="black"/>
                </a:solidFill>
                <a:latin typeface="Aptos"/>
                <a:hlinkClick r:id="rId8" action="ppaction://hlinksldjump"/>
              </a:rPr>
              <a:t>[2]</a:t>
            </a:r>
            <a:endParaRPr lang="en-US" altLang="en-GB" sz="1050" u="sng" dirty="0">
              <a:solidFill>
                <a:srgbClr val="7ED1F7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DE99BA5-CB86-D8F6-4EFA-8739A41D351A}"/>
              </a:ext>
            </a:extLst>
          </p:cNvPr>
          <p:cNvSpPr txBox="1">
            <a:spLocks/>
          </p:cNvSpPr>
          <p:nvPr/>
        </p:nvSpPr>
        <p:spPr>
          <a:xfrm>
            <a:off x="2932837" y="6538183"/>
            <a:ext cx="6322142" cy="3198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>
                <a:solidFill>
                  <a:schemeClr val="tx1"/>
                </a:solidFill>
                <a:cs typeface="Times New Roman" panose="02020603050405020304" pitchFamily="18" charset="0"/>
              </a:rPr>
              <a:t>Shoukat Abbas, Luksh Chawla, Sathishkumar Venkatachalam, Shrihari Kadam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858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-form: Shape 13"/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/>
              <a:ea typeface="+mn-ea"/>
              <a:cs typeface="+mn-cs"/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/>
              <a:ea typeface="+mn-ea"/>
              <a:cs typeface="+mn-cs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05958" y="6513969"/>
            <a:ext cx="287215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3F6232-4F06-48BA-8F69-BF531F607829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/>
              <a:ea typeface="+mn-ea"/>
              <a:cs typeface="+mn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84417" y="1329195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200655" y="654616"/>
            <a:ext cx="11786507" cy="712728"/>
          </a:xfrm>
        </p:spPr>
        <p:txBody>
          <a:bodyPr>
            <a:noAutofit/>
          </a:bodyPr>
          <a:lstStyle/>
          <a:p>
            <a:pPr algn="ctr"/>
            <a:r>
              <a:rPr lang="en-IN" altLang="en-US" sz="3600" b="1" dirty="0">
                <a:cs typeface="Times New Roman" panose="02020603050405020304" pitchFamily="18" charset="0"/>
                <a:sym typeface="+mn-ea"/>
              </a:rPr>
              <a:t>Reference Models For Bed plate - 5MW with 4 point support</a:t>
            </a:r>
            <a:endParaRPr lang="de-DE" sz="3600" b="1" dirty="0">
              <a:cs typeface="Times New Roman" panose="02020603050405020304" pitchFamily="18" charset="0"/>
            </a:endParaRPr>
          </a:p>
        </p:txBody>
      </p:sp>
      <p:pic>
        <p:nvPicPr>
          <p:cNvPr id="2" name="Picture 1" descr="02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014" y="1490703"/>
            <a:ext cx="8245185" cy="276414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582994" y="4378207"/>
            <a:ext cx="9724103" cy="1894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alt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</a:rPr>
              <a:t>1. Models are Same, Changes in Design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alt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</a:rPr>
              <a:t>2. Design Changes in Tail Area, Addition of casting material.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alt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</a:rPr>
              <a:t>3. Ribs and Cost cuttings are Added - For stability and reduction of Material Weight &amp; cost.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47668C50-B0D0-62B9-849E-8EB43C8CBF64}"/>
              </a:ext>
            </a:extLst>
          </p:cNvPr>
          <p:cNvSpPr txBox="1">
            <a:spLocks/>
          </p:cNvSpPr>
          <p:nvPr/>
        </p:nvSpPr>
        <p:spPr>
          <a:xfrm>
            <a:off x="2932837" y="6538183"/>
            <a:ext cx="6322142" cy="3198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>
                <a:solidFill>
                  <a:schemeClr val="tx1"/>
                </a:solidFill>
                <a:cs typeface="Times New Roman" panose="02020603050405020304" pitchFamily="18" charset="0"/>
              </a:rPr>
              <a:t>Shoukat Abbas, Luksh Chawla, Sathishkumar Venkatachalam, Shrihari Kadam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-form: Shape 13"/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/>
              <a:ea typeface="+mn-ea"/>
              <a:cs typeface="+mn-cs"/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/>
              <a:ea typeface="+mn-ea"/>
              <a:cs typeface="+mn-cs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25624" y="6513969"/>
            <a:ext cx="287215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3F6232-4F06-48BA-8F69-BF531F607829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/>
              <a:ea typeface="+mn-ea"/>
              <a:cs typeface="+mn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84417" y="1329195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-168698" y="556551"/>
            <a:ext cx="12577007" cy="1052830"/>
          </a:xfrm>
        </p:spPr>
        <p:txBody>
          <a:bodyPr>
            <a:normAutofit fontScale="90000"/>
          </a:bodyPr>
          <a:lstStyle/>
          <a:p>
            <a:pPr algn="ctr"/>
            <a:r>
              <a:rPr lang="en-IN" altLang="en-US" sz="3600" b="1" dirty="0">
                <a:cs typeface="Times New Roman" panose="02020603050405020304" pitchFamily="18" charset="0"/>
                <a:sym typeface="+mn-ea"/>
              </a:rPr>
              <a:t>Reference Models For Bed plate - 5MW with Seperated Bed plate</a:t>
            </a:r>
            <a:endParaRPr lang="de-DE" sz="3600" b="1" dirty="0">
              <a:cs typeface="Times New Roman" panose="02020603050405020304" pitchFamily="18" charset="0"/>
            </a:endParaRPr>
          </a:p>
        </p:txBody>
      </p:sp>
      <p:pic>
        <p:nvPicPr>
          <p:cNvPr id="2" name="Picture 1" descr="0301"/>
          <p:cNvPicPr>
            <a:picLocks noChangeAspect="1"/>
          </p:cNvPicPr>
          <p:nvPr/>
        </p:nvPicPr>
        <p:blipFill>
          <a:blip r:embed="rId2"/>
          <a:srcRect l="2466"/>
          <a:stretch>
            <a:fillRect/>
          </a:stretch>
        </p:blipFill>
        <p:spPr>
          <a:xfrm>
            <a:off x="1156970" y="1550670"/>
            <a:ext cx="3692525" cy="1878330"/>
          </a:xfrm>
          <a:prstGeom prst="rect">
            <a:avLst/>
          </a:prstGeom>
        </p:spPr>
      </p:pic>
      <p:pic>
        <p:nvPicPr>
          <p:cNvPr id="4" name="Picture 3" descr="0302"/>
          <p:cNvPicPr>
            <a:picLocks noChangeAspect="1"/>
          </p:cNvPicPr>
          <p:nvPr/>
        </p:nvPicPr>
        <p:blipFill>
          <a:blip r:embed="rId3"/>
          <a:srcRect t="3732" b="11226"/>
          <a:stretch>
            <a:fillRect/>
          </a:stretch>
        </p:blipFill>
        <p:spPr>
          <a:xfrm>
            <a:off x="7468870" y="1809750"/>
            <a:ext cx="3184525" cy="1722120"/>
          </a:xfrm>
          <a:prstGeom prst="rect">
            <a:avLst/>
          </a:prstGeom>
        </p:spPr>
      </p:pic>
      <p:pic>
        <p:nvPicPr>
          <p:cNvPr id="7" name="Picture 6" descr="03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6670" y="3895725"/>
            <a:ext cx="3552825" cy="2028825"/>
          </a:xfrm>
          <a:prstGeom prst="rect">
            <a:avLst/>
          </a:prstGeom>
        </p:spPr>
      </p:pic>
      <p:pic>
        <p:nvPicPr>
          <p:cNvPr id="8" name="Picture 7" descr="030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2205" y="3937635"/>
            <a:ext cx="3171190" cy="195326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3283399" y="6115496"/>
            <a:ext cx="5971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alt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/>
                <a:ea typeface="+mn-ea"/>
                <a:cs typeface="+mn-cs"/>
              </a:rPr>
              <a:t>Source : </a:t>
            </a:r>
            <a:r>
              <a:rPr kumimoji="0" lang="en-US" altLang="en-GB" sz="1400" b="0" i="0" u="sng" strike="noStrike" kern="1200" cap="none" spc="0" normalizeH="0" baseline="0" noProof="0" dirty="0">
                <a:ln>
                  <a:noFill/>
                </a:ln>
                <a:solidFill>
                  <a:srgbClr val="7ED1F7"/>
                </a:solidFill>
                <a:effectLst/>
                <a:uLnTx/>
                <a:uFillTx/>
                <a:latin typeface="Aptos"/>
                <a:ea typeface="+mn-ea"/>
                <a:cs typeface="+mn-cs"/>
                <a:hlinkClick r:id="rId6"/>
              </a:rPr>
              <a:t>https://www.mdpi.com/1996-1073/14/12/3581?utm_source</a:t>
            </a:r>
            <a:r>
              <a:rPr kumimoji="0" lang="en-US" altLang="en-GB" sz="1400" b="0" i="0" u="sng" strike="noStrike" kern="1200" cap="none" spc="0" normalizeH="0" baseline="0" noProof="0" dirty="0">
                <a:ln>
                  <a:noFill/>
                </a:ln>
                <a:solidFill>
                  <a:srgbClr val="7ED1F7"/>
                </a:solidFill>
                <a:effectLst/>
                <a:uLnTx/>
                <a:uFillTx/>
                <a:latin typeface="Aptos"/>
                <a:ea typeface="+mn-ea"/>
                <a:cs typeface="+mn-cs"/>
              </a:rPr>
              <a:t> </a:t>
            </a:r>
            <a:r>
              <a:rPr kumimoji="0" lang="en-US" altLang="en-GB" sz="1400" b="0" i="0" strike="noStrike" kern="1200" cap="none" spc="0" normalizeH="0" baseline="0" noProof="0" dirty="0">
                <a:ln>
                  <a:noFill/>
                </a:ln>
                <a:solidFill>
                  <a:srgbClr val="7ED1F7"/>
                </a:solidFill>
                <a:effectLst/>
                <a:uLnTx/>
                <a:uFillTx/>
                <a:latin typeface="Aptos"/>
                <a:ea typeface="+mn-ea"/>
                <a:cs typeface="+mn-cs"/>
                <a:hlinkClick r:id="rId7" action="ppaction://hlinksldjump"/>
              </a:rPr>
              <a:t>[3]</a:t>
            </a:r>
            <a:endParaRPr kumimoji="0" lang="en-US" altLang="en-GB" sz="1400" b="0" i="0" strike="noStrike" kern="1200" cap="none" spc="0" normalizeH="0" baseline="0" noProof="0" dirty="0">
              <a:ln>
                <a:noFill/>
              </a:ln>
              <a:solidFill>
                <a:srgbClr val="7ED1F7"/>
              </a:solidFill>
              <a:effectLst/>
              <a:uLnTx/>
              <a:uFillTx/>
              <a:latin typeface="Aptos"/>
              <a:ea typeface="+mn-ea"/>
              <a:cs typeface="+mn-cs"/>
            </a:endParaRP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D1294FB-4FB1-B9A9-3F30-6F51342C6D00}"/>
              </a:ext>
            </a:extLst>
          </p:cNvPr>
          <p:cNvSpPr txBox="1">
            <a:spLocks/>
          </p:cNvSpPr>
          <p:nvPr/>
        </p:nvSpPr>
        <p:spPr>
          <a:xfrm>
            <a:off x="2932837" y="6538183"/>
            <a:ext cx="6322142" cy="3198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>
                <a:solidFill>
                  <a:schemeClr val="tx1"/>
                </a:solidFill>
                <a:cs typeface="Times New Roman" panose="02020603050405020304" pitchFamily="18" charset="0"/>
              </a:rPr>
              <a:t>Shoukat Abbas, </a:t>
            </a:r>
            <a:r>
              <a:rPr lang="de-DE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Luksh</a:t>
            </a:r>
            <a:r>
              <a:rPr lang="de-DE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Chawla, </a:t>
            </a:r>
            <a:r>
              <a:rPr lang="de-DE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Sathishkumar</a:t>
            </a:r>
            <a:r>
              <a:rPr lang="de-DE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Venkatachalam</a:t>
            </a:r>
            <a:r>
              <a:rPr lang="de-DE" sz="14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de-DE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Shrihari</a:t>
            </a:r>
            <a:r>
              <a:rPr lang="de-DE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Kadam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-form: Shape 13"/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/>
              <a:ea typeface="+mn-ea"/>
              <a:cs typeface="+mn-cs"/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/>
              <a:ea typeface="+mn-ea"/>
              <a:cs typeface="+mn-cs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76460" y="6513969"/>
            <a:ext cx="287215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3F6232-4F06-48BA-8F69-BF531F607829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/>
              <a:ea typeface="+mn-ea"/>
              <a:cs typeface="+mn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84417" y="1329195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1555482" y="617716"/>
            <a:ext cx="9081035" cy="898828"/>
          </a:xfrm>
        </p:spPr>
        <p:txBody>
          <a:bodyPr>
            <a:normAutofit/>
          </a:bodyPr>
          <a:lstStyle/>
          <a:p>
            <a:pPr algn="ctr"/>
            <a:r>
              <a:rPr lang="en-IN" altLang="en-US" sz="4000" b="1" dirty="0">
                <a:cs typeface="Times New Roman" panose="02020603050405020304" pitchFamily="18" charset="0"/>
                <a:sym typeface="+mn-ea"/>
              </a:rPr>
              <a:t>Reference Models from Optimus Sakthi</a:t>
            </a:r>
          </a:p>
        </p:txBody>
      </p:sp>
      <p:pic>
        <p:nvPicPr>
          <p:cNvPr id="3" name="Picture 2" descr="04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05" y="2447925"/>
            <a:ext cx="3200400" cy="2265045"/>
          </a:xfrm>
          <a:prstGeom prst="rect">
            <a:avLst/>
          </a:prstGeom>
        </p:spPr>
      </p:pic>
      <p:pic>
        <p:nvPicPr>
          <p:cNvPr id="4" name="Picture 3" descr="04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320" y="2418715"/>
            <a:ext cx="3105785" cy="2294255"/>
          </a:xfrm>
          <a:prstGeom prst="rect">
            <a:avLst/>
          </a:prstGeom>
        </p:spPr>
      </p:pic>
      <p:pic>
        <p:nvPicPr>
          <p:cNvPr id="7" name="Picture 6" descr="04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7910" y="2447925"/>
            <a:ext cx="3176270" cy="2265045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D3ABF913-698A-64B2-AFD2-74D4242348EB}"/>
              </a:ext>
            </a:extLst>
          </p:cNvPr>
          <p:cNvSpPr txBox="1">
            <a:spLocks/>
          </p:cNvSpPr>
          <p:nvPr/>
        </p:nvSpPr>
        <p:spPr>
          <a:xfrm>
            <a:off x="2932837" y="6538183"/>
            <a:ext cx="6322142" cy="3198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>
                <a:solidFill>
                  <a:schemeClr val="tx1"/>
                </a:solidFill>
                <a:cs typeface="Times New Roman" panose="02020603050405020304" pitchFamily="18" charset="0"/>
              </a:rPr>
              <a:t>Shoukat Abbas, </a:t>
            </a:r>
            <a:r>
              <a:rPr lang="de-DE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Luksh</a:t>
            </a:r>
            <a:r>
              <a:rPr lang="de-DE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Chawla, </a:t>
            </a:r>
            <a:r>
              <a:rPr lang="de-DE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Sathishkumar</a:t>
            </a:r>
            <a:r>
              <a:rPr lang="de-DE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Venkatachalam</a:t>
            </a:r>
            <a:r>
              <a:rPr lang="de-DE" sz="14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de-DE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Shrihari</a:t>
            </a:r>
            <a:r>
              <a:rPr lang="de-DE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Kadam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7"/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/>
              <a:ea typeface="+mn-ea"/>
              <a:cs typeface="+mn-cs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6028" y="6538183"/>
            <a:ext cx="507402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3F6232-4F06-48BA-8F69-BF531F607829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/>
              <a:ea typeface="+mn-ea"/>
              <a:cs typeface="+mn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84418" y="1810975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484418" y="766732"/>
            <a:ext cx="113789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altLang="en-GB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</a:rPr>
              <a:t>For Optimus Syria - What do we decide at the moment to go for in Design?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793398" y="2182506"/>
            <a:ext cx="5277061" cy="39087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altLang="en-GB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  <a:sym typeface="+mn-ea"/>
              </a:rPr>
              <a:t>Bed type: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altLang="en-GB" sz="2000" dirty="0">
              <a:solidFill>
                <a:prstClr val="black"/>
              </a:solidFill>
              <a:cs typeface="Times New Roman" panose="02020603050405020304" pitchFamily="18" charset="0"/>
              <a:sym typeface="+mn-ea"/>
            </a:endParaRPr>
          </a:p>
          <a:p>
            <a:pPr lvl="1">
              <a:defRPr/>
            </a:pPr>
            <a:r>
              <a:rPr kumimoji="0" lang="en-IN" alt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  <a:sym typeface="+mn-ea"/>
              </a:rPr>
              <a:t>Go for Casting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Times New Roman" panose="02020603050405020304" pitchFamily="18" charset="0"/>
              <a:sym typeface="+mn-e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altLang="en-GB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  <a:sym typeface="+mn-ea"/>
              </a:rPr>
              <a:t>Material: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Times New Roman" panose="02020603050405020304" pitchFamily="18" charset="0"/>
              <a:sym typeface="+mn-ea"/>
            </a:endParaRPr>
          </a:p>
          <a:p>
            <a:pPr lvl="1">
              <a:defRPr/>
            </a:pPr>
            <a:r>
              <a:rPr kumimoji="0" lang="en-IN" alt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  <a:sym typeface="+mn-ea"/>
              </a:rPr>
              <a:t>Grey Cast Iron (</a:t>
            </a:r>
            <a:r>
              <a:rPr kumimoji="0" lang="en-US" alt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  <a:sym typeface="+mn-ea"/>
              </a:rPr>
              <a:t>EN-GJL-250 (GG25)</a:t>
            </a:r>
          </a:p>
          <a:p>
            <a:pPr lvl="1">
              <a:defRPr/>
            </a:pPr>
            <a:r>
              <a:rPr kumimoji="0" lang="en-I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  <a:sym typeface="+mn-ea"/>
              </a:rPr>
              <a:t>Price as per market - 2.8 to 3.2 Euro / Kg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Times New Roman" panose="02020603050405020304" pitchFamily="18" charset="0"/>
              <a:sym typeface="+mn-e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  <a:sym typeface="+mn-ea"/>
              </a:rPr>
              <a:t>Max. Weight of a Machine Bed: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altLang="en-US" sz="2200" b="1" dirty="0">
              <a:solidFill>
                <a:prstClr val="black"/>
              </a:solidFill>
              <a:cs typeface="Times New Roman" panose="02020603050405020304" pitchFamily="18" charset="0"/>
              <a:sym typeface="+mn-ea"/>
            </a:endParaRPr>
          </a:p>
          <a:p>
            <a:pPr lvl="1">
              <a:defRPr/>
            </a:pPr>
            <a:r>
              <a:rPr kumimoji="0" lang="en-I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  <a:sym typeface="+mn-ea"/>
              </a:rPr>
              <a:t>15 to 22 tons ( For 5MW turbine)</a:t>
            </a:r>
          </a:p>
        </p:txBody>
      </p:sp>
      <p:sp>
        <p:nvSpPr>
          <p:cNvPr id="2" name="Free-form: Shape 13">
            <a:extLst>
              <a:ext uri="{FF2B5EF4-FFF2-40B4-BE49-F238E27FC236}">
                <a16:creationId xmlns:a16="http://schemas.microsoft.com/office/drawing/2014/main" id="{441D42F3-357B-4ABE-3220-A15E780A00CF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0296CB-7F67-23A5-0E24-D75F1C935EA9}"/>
              </a:ext>
            </a:extLst>
          </p:cNvPr>
          <p:cNvSpPr txBox="1"/>
          <p:nvPr/>
        </p:nvSpPr>
        <p:spPr>
          <a:xfrm>
            <a:off x="6326676" y="2054686"/>
            <a:ext cx="4799564" cy="971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  <a:sym typeface="+mn-ea"/>
              </a:rPr>
              <a:t>Single frame Design, may be changed into separate in the future (If needed)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B5ED663-A2BC-59A9-C398-0491DAC02AE2}"/>
              </a:ext>
            </a:extLst>
          </p:cNvPr>
          <p:cNvSpPr txBox="1">
            <a:spLocks/>
          </p:cNvSpPr>
          <p:nvPr/>
        </p:nvSpPr>
        <p:spPr>
          <a:xfrm>
            <a:off x="2932837" y="6538183"/>
            <a:ext cx="6322142" cy="3198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>
                <a:solidFill>
                  <a:schemeClr val="tx1"/>
                </a:solidFill>
                <a:cs typeface="Times New Roman" panose="02020603050405020304" pitchFamily="18" charset="0"/>
              </a:rPr>
              <a:t>Shoukat Abbas, </a:t>
            </a:r>
            <a:r>
              <a:rPr lang="de-DE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Luksh</a:t>
            </a:r>
            <a:r>
              <a:rPr lang="de-DE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Chawla, </a:t>
            </a:r>
            <a:r>
              <a:rPr lang="de-DE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Sathishkumar</a:t>
            </a:r>
            <a:r>
              <a:rPr lang="de-DE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Venkatachalam</a:t>
            </a:r>
            <a:r>
              <a:rPr lang="de-DE" sz="14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de-DE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Shrihari</a:t>
            </a:r>
            <a:r>
              <a:rPr lang="de-DE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Kadam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7FB2AE-9954-997D-DAAC-90EA2471E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Free-form: Shape 13">
            <a:extLst>
              <a:ext uri="{FF2B5EF4-FFF2-40B4-BE49-F238E27FC236}">
                <a16:creationId xmlns:a16="http://schemas.microsoft.com/office/drawing/2014/main" id="{8238E0F7-F264-1A82-C845-7116DF0FC8D2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8602" name="Rechteck 17">
            <a:extLst>
              <a:ext uri="{FF2B5EF4-FFF2-40B4-BE49-F238E27FC236}">
                <a16:creationId xmlns:a16="http://schemas.microsoft.com/office/drawing/2014/main" id="{90F7242B-6359-269F-B317-763505CDB2AA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48603" name="Slide Number Placeholder 5">
            <a:extLst>
              <a:ext uri="{FF2B5EF4-FFF2-40B4-BE49-F238E27FC236}">
                <a16:creationId xmlns:a16="http://schemas.microsoft.com/office/drawing/2014/main" id="{BD34EED4-1997-492C-C56E-48129F8E3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932837" y="6538183"/>
            <a:ext cx="6322142" cy="319816"/>
          </a:xfrm>
        </p:spPr>
        <p:txBody>
          <a:bodyPr/>
          <a:lstStyle/>
          <a:p>
            <a:r>
              <a:rPr lang="de-DE" sz="1400" dirty="0">
                <a:solidFill>
                  <a:schemeClr val="tx1"/>
                </a:solidFill>
                <a:cs typeface="Times New Roman" panose="02020603050405020304" pitchFamily="18" charset="0"/>
              </a:rPr>
              <a:t>Shoukat Abbas, </a:t>
            </a:r>
            <a:r>
              <a:rPr lang="de-DE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Luksh</a:t>
            </a:r>
            <a:r>
              <a:rPr lang="de-DE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Chawla, </a:t>
            </a:r>
            <a:r>
              <a:rPr lang="de-DE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Sathishkumar</a:t>
            </a:r>
            <a:r>
              <a:rPr lang="de-DE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Venkatachalam</a:t>
            </a:r>
            <a:r>
              <a:rPr lang="de-DE" sz="14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de-DE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Shrihari</a:t>
            </a:r>
            <a:r>
              <a:rPr lang="de-DE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Kadam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3145728" name="Straight Connector 5">
            <a:extLst>
              <a:ext uri="{FF2B5EF4-FFF2-40B4-BE49-F238E27FC236}">
                <a16:creationId xmlns:a16="http://schemas.microsoft.com/office/drawing/2014/main" id="{F9BA5728-3E73-3CB6-F685-3B5FA3BAA7AA}"/>
              </a:ext>
            </a:extLst>
          </p:cNvPr>
          <p:cNvCxnSpPr>
            <a:cxnSpLocks/>
          </p:cNvCxnSpPr>
          <p:nvPr/>
        </p:nvCxnSpPr>
        <p:spPr>
          <a:xfrm>
            <a:off x="484417" y="1329195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604" name="Titel 1">
            <a:extLst>
              <a:ext uri="{FF2B5EF4-FFF2-40B4-BE49-F238E27FC236}">
                <a16:creationId xmlns:a16="http://schemas.microsoft.com/office/drawing/2014/main" id="{BB39B333-8E0D-452F-093D-7D352EB56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9092" y="691498"/>
            <a:ext cx="8589633" cy="71272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/>
              <a:t>Coordinate system &amp; load definitions (IEC)</a:t>
            </a:r>
            <a:endParaRPr lang="de-DE" sz="4000" b="1" dirty="0"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FD53F5-08C6-FD69-34C2-99AB6603D327}"/>
              </a:ext>
            </a:extLst>
          </p:cNvPr>
          <p:cNvSpPr txBox="1"/>
          <p:nvPr/>
        </p:nvSpPr>
        <p:spPr>
          <a:xfrm>
            <a:off x="11594694" y="6513425"/>
            <a:ext cx="3318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pPr/>
              <a:t>8</a:t>
            </a:fld>
            <a:endParaRPr lang="en-GB" sz="14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24AC37-336B-4711-CA00-187AB0266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092" y="1650681"/>
            <a:ext cx="3156154" cy="28434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95DEA0-0E25-EE0B-BA4E-C27A3978116C}"/>
              </a:ext>
            </a:extLst>
          </p:cNvPr>
          <p:cNvSpPr txBox="1"/>
          <p:nvPr/>
        </p:nvSpPr>
        <p:spPr>
          <a:xfrm>
            <a:off x="8668369" y="4665559"/>
            <a:ext cx="32581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1400" b="0" i="1" dirty="0">
                <a:solidFill>
                  <a:srgbClr val="11111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</a:rPr>
              <a:t>Fig: Global blade coordinate system </a:t>
            </a:r>
            <a:r>
              <a:rPr lang="en-US" sz="1400" b="0" i="1" dirty="0">
                <a:solidFill>
                  <a:srgbClr val="111111"/>
                </a:solidFill>
                <a:effectLst/>
                <a:ea typeface="Roboto" panose="02000000000000000000" pitchFamily="2" charset="0"/>
                <a:cs typeface="Roboto" panose="02000000000000000000" pitchFamily="2" charset="0"/>
                <a:hlinkClick r:id="rId3" action="ppaction://hlinksldjump"/>
              </a:rPr>
              <a:t>[1]</a:t>
            </a:r>
            <a:endParaRPr lang="en-US" sz="1400" b="0" i="1" dirty="0">
              <a:solidFill>
                <a:srgbClr val="111111"/>
              </a:solidFill>
              <a:effectLst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DC2CEE-B3E2-2126-AE6D-154683E47FAF}"/>
              </a:ext>
            </a:extLst>
          </p:cNvPr>
          <p:cNvSpPr txBox="1"/>
          <p:nvPr/>
        </p:nvSpPr>
        <p:spPr>
          <a:xfrm>
            <a:off x="813619" y="1769940"/>
            <a:ext cx="612058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200" b="1" dirty="0"/>
              <a:t>Blade-root coordinates:</a:t>
            </a:r>
          </a:p>
          <a:p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X = Thrust (along shaft)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Y = vertical radial / </a:t>
            </a:r>
            <a:r>
              <a:rPr lang="en-US" sz="2000" dirty="0" err="1"/>
              <a:t>flapwise</a:t>
            </a:r>
            <a:r>
              <a:rPr lang="en-US" sz="2000" dirty="0"/>
              <a:t> (along y)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Z = lateral / side to side (along z)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200" b="1" dirty="0"/>
              <a:t>Hub / Nacelle coordinates:</a:t>
            </a:r>
          </a:p>
          <a:p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Fx</a:t>
            </a:r>
            <a:r>
              <a:rPr lang="en-US" sz="2000" dirty="0"/>
              <a:t> = axial force, Mx is rotor torque moment (about x)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Fy = radial (vertical), My = tilting moment (about y)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Fz = lateral force, </a:t>
            </a:r>
            <a:r>
              <a:rPr lang="en-US" sz="2000" dirty="0" err="1"/>
              <a:t>Mz</a:t>
            </a:r>
            <a:r>
              <a:rPr lang="en-US" sz="2000" dirty="0"/>
              <a:t> = yaw moment (about z)</a:t>
            </a:r>
          </a:p>
        </p:txBody>
      </p:sp>
    </p:spTree>
    <p:extLst>
      <p:ext uri="{BB962C8B-B14F-4D97-AF65-F5344CB8AC3E}">
        <p14:creationId xmlns:p14="http://schemas.microsoft.com/office/powerpoint/2010/main" val="3203755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20800B-222A-FCDD-7046-731F5FA44D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Free-form: Shape 13">
            <a:extLst>
              <a:ext uri="{FF2B5EF4-FFF2-40B4-BE49-F238E27FC236}">
                <a16:creationId xmlns:a16="http://schemas.microsoft.com/office/drawing/2014/main" id="{C2115B82-E86D-DAFC-33CC-40B0F3267069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8602" name="Rechteck 17">
            <a:extLst>
              <a:ext uri="{FF2B5EF4-FFF2-40B4-BE49-F238E27FC236}">
                <a16:creationId xmlns:a16="http://schemas.microsoft.com/office/drawing/2014/main" id="{011E6246-ECDA-48CF-1335-7BDF66263C81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48603" name="Slide Number Placeholder 5">
            <a:extLst>
              <a:ext uri="{FF2B5EF4-FFF2-40B4-BE49-F238E27FC236}">
                <a16:creationId xmlns:a16="http://schemas.microsoft.com/office/drawing/2014/main" id="{4155DB5D-DA55-1C9E-941F-7555F8D1D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932837" y="6538183"/>
            <a:ext cx="6322142" cy="319816"/>
          </a:xfrm>
        </p:spPr>
        <p:txBody>
          <a:bodyPr/>
          <a:lstStyle/>
          <a:p>
            <a:r>
              <a:rPr lang="de-DE" sz="1400" dirty="0">
                <a:solidFill>
                  <a:schemeClr val="tx1"/>
                </a:solidFill>
                <a:cs typeface="Times New Roman" panose="02020603050405020304" pitchFamily="18" charset="0"/>
              </a:rPr>
              <a:t>Shoukat Abbas, </a:t>
            </a:r>
            <a:r>
              <a:rPr lang="de-DE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Luksh</a:t>
            </a:r>
            <a:r>
              <a:rPr lang="de-DE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Chawla, </a:t>
            </a:r>
            <a:r>
              <a:rPr lang="de-DE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Sathishkumar</a:t>
            </a:r>
            <a:r>
              <a:rPr lang="de-DE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Venkatachalam</a:t>
            </a:r>
            <a:r>
              <a:rPr lang="de-DE" sz="1400" dirty="0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de-DE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Shrihari</a:t>
            </a:r>
            <a:r>
              <a:rPr lang="de-DE" sz="14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Kadam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3145728" name="Straight Connector 5">
            <a:extLst>
              <a:ext uri="{FF2B5EF4-FFF2-40B4-BE49-F238E27FC236}">
                <a16:creationId xmlns:a16="http://schemas.microsoft.com/office/drawing/2014/main" id="{38983ABC-A399-4CB4-23A2-938A7DDA1616}"/>
              </a:ext>
            </a:extLst>
          </p:cNvPr>
          <p:cNvCxnSpPr>
            <a:cxnSpLocks/>
          </p:cNvCxnSpPr>
          <p:nvPr/>
        </p:nvCxnSpPr>
        <p:spPr>
          <a:xfrm>
            <a:off x="484417" y="1181715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604" name="Titel 1">
            <a:extLst>
              <a:ext uri="{FF2B5EF4-FFF2-40B4-BE49-F238E27FC236}">
                <a16:creationId xmlns:a16="http://schemas.microsoft.com/office/drawing/2014/main" id="{8180BDB4-5CF8-09F6-9AFF-A85061190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9091" y="556845"/>
            <a:ext cx="8589633" cy="712728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Axial Load and Radial load Comparison</a:t>
            </a:r>
            <a:endParaRPr lang="de-DE" sz="4000" b="1" dirty="0"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7D861D-ACE5-68FE-2392-5C86D5838D2C}"/>
              </a:ext>
            </a:extLst>
          </p:cNvPr>
          <p:cNvSpPr txBox="1"/>
          <p:nvPr/>
        </p:nvSpPr>
        <p:spPr>
          <a:xfrm>
            <a:off x="11594694" y="6513425"/>
            <a:ext cx="3318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pPr/>
              <a:t>9</a:t>
            </a:fld>
            <a:endParaRPr lang="en-GB" sz="1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3E03AF8-8B84-8065-0DED-7B263EDEED1A}"/>
                  </a:ext>
                </a:extLst>
              </p:cNvPr>
              <p:cNvSpPr txBox="1"/>
              <p:nvPr/>
            </p:nvSpPr>
            <p:spPr>
              <a:xfrm>
                <a:off x="621890" y="1550321"/>
                <a:ext cx="5316794" cy="46474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en-US" sz="2000" b="1" dirty="0"/>
                  <a:t>Formula:</a:t>
                </a:r>
                <a:endParaRPr lang="en-US" sz="2000" dirty="0"/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Axial</m:t>
                          </m:r>
                          <m: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Syria</m:t>
                          </m:r>
                        </m:sub>
                      </m:sSub>
                      <m:r>
                        <a:rPr lang="ar-AE" sz="20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𝑎𝑥𝑖𝑎𝑙</m:t>
                          </m:r>
                          <m:r>
                            <a:rPr lang="en-GB" sz="20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𝑎𝑘𝑡𝑖</m:t>
                          </m:r>
                        </m:sub>
                      </m:sSub>
                      <m:r>
                        <a:rPr lang="ar-AE" sz="2000" i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ar-AE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ar-AE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2000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GB" sz="2000" b="0" i="0" smtClean="0">
                                          <a:latin typeface="Cambria Math" panose="02040503050406030204" pitchFamily="18" charset="0"/>
                                        </a:rPr>
                                        <m:t>Syria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ar-AE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2000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GB" sz="2000" b="0" i="0" smtClean="0">
                                          <a:latin typeface="Cambria Math" panose="02040503050406030204" pitchFamily="18" charset="0"/>
                                        </a:rPr>
                                        <m:t>Shakti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ar-AE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ar-AE" sz="2000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2000" b="1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Shakti diameter:</a:t>
                </a:r>
                <a:r>
                  <a:rPr lang="en-US" sz="2000" dirty="0"/>
                  <a:t> 174 m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Syria diameter:</a:t>
                </a:r>
                <a:r>
                  <a:rPr lang="en-US" sz="2000" dirty="0"/>
                  <a:t> 160 m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>
                  <a:lnSpc>
                    <a:spcPct val="150000"/>
                  </a:lnSpc>
                </a:pPr>
                <a:r>
                  <a:rPr lang="en-US" sz="2000" dirty="0"/>
                  <a:t>Scaling factor = (160 / 174)² ≈ </a:t>
                </a:r>
                <a:r>
                  <a:rPr lang="en-US" sz="2000" b="1" dirty="0"/>
                  <a:t>0.845</a:t>
                </a:r>
                <a:endParaRPr lang="en-US" sz="2000" dirty="0"/>
              </a:p>
              <a:p>
                <a:pPr>
                  <a:lnSpc>
                    <a:spcPct val="150000"/>
                  </a:lnSpc>
                  <a:buNone/>
                </a:pPr>
                <a:r>
                  <a:rPr lang="en-US" sz="2000" b="1" dirty="0"/>
                  <a:t>Case 1:</a:t>
                </a:r>
                <a:r>
                  <a:rPr lang="en-US" sz="2000" dirty="0"/>
                  <a:t> Shakti axial = </a:t>
                </a:r>
                <a:r>
                  <a:rPr lang="en-US" sz="2000" b="1" dirty="0"/>
                  <a:t>700 </a:t>
                </a:r>
                <a:r>
                  <a:rPr lang="en-US" sz="2000" b="1" dirty="0" err="1"/>
                  <a:t>kN</a:t>
                </a:r>
                <a:br>
                  <a:rPr lang="en-US" sz="2000" dirty="0"/>
                </a:br>
                <a:r>
                  <a:rPr lang="en-US" sz="2000" dirty="0"/>
                  <a:t>→ Syria axial ≈ 700 × 0.845 = </a:t>
                </a:r>
                <a:r>
                  <a:rPr lang="en-US" sz="2000" b="1" dirty="0"/>
                  <a:t>592 </a:t>
                </a:r>
                <a:r>
                  <a:rPr lang="en-US" sz="2000" b="1" dirty="0" err="1"/>
                  <a:t>kN</a:t>
                </a:r>
                <a:endParaRPr lang="en-US" sz="2000" dirty="0"/>
              </a:p>
              <a:p>
                <a:pPr>
                  <a:lnSpc>
                    <a:spcPct val="150000"/>
                  </a:lnSpc>
                  <a:buNone/>
                </a:pPr>
                <a:r>
                  <a:rPr lang="en-US" sz="2000" b="1" dirty="0"/>
                  <a:t>Case 2:</a:t>
                </a:r>
                <a:r>
                  <a:rPr lang="en-US" sz="2000" dirty="0"/>
                  <a:t> Shakti axial = </a:t>
                </a:r>
                <a:r>
                  <a:rPr lang="en-US" sz="2000" b="1" dirty="0"/>
                  <a:t>900 </a:t>
                </a:r>
                <a:r>
                  <a:rPr lang="en-US" sz="2000" b="1" dirty="0" err="1"/>
                  <a:t>kN</a:t>
                </a:r>
                <a:br>
                  <a:rPr lang="en-US" sz="2000" dirty="0"/>
                </a:br>
                <a:r>
                  <a:rPr lang="en-US" sz="2000" dirty="0"/>
                  <a:t>→ Syria axial ≈ 900 × 0.845 = </a:t>
                </a:r>
                <a:r>
                  <a:rPr lang="en-US" sz="2000" b="1" dirty="0"/>
                  <a:t>761 </a:t>
                </a:r>
                <a:r>
                  <a:rPr lang="en-US" sz="2000" b="1" dirty="0" err="1"/>
                  <a:t>kN</a:t>
                </a:r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3E03AF8-8B84-8065-0DED-7B263EDEE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890" y="1550321"/>
                <a:ext cx="5316794" cy="4647491"/>
              </a:xfrm>
              <a:prstGeom prst="rect">
                <a:avLst/>
              </a:prstGeom>
              <a:blipFill>
                <a:blip r:embed="rId2"/>
                <a:stretch>
                  <a:fillRect l="-1147" t="-655" b="-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74638B2-6321-E2AF-3AA3-4CA2102BD61F}"/>
              </a:ext>
            </a:extLst>
          </p:cNvPr>
          <p:cNvSpPr txBox="1"/>
          <p:nvPr/>
        </p:nvSpPr>
        <p:spPr>
          <a:xfrm>
            <a:off x="6253318" y="4506636"/>
            <a:ext cx="5235677" cy="18946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000" b="1" dirty="0"/>
              <a:t>Case 1:</a:t>
            </a:r>
            <a:r>
              <a:rPr lang="en-US" sz="2000" dirty="0"/>
              <a:t> Shakti radial = </a:t>
            </a:r>
            <a:r>
              <a:rPr lang="en-US" sz="2000" b="1" dirty="0"/>
              <a:t>800 </a:t>
            </a:r>
            <a:r>
              <a:rPr lang="en-US" sz="2000" b="1" dirty="0" err="1"/>
              <a:t>kN</a:t>
            </a:r>
            <a:br>
              <a:rPr lang="en-US" sz="2000" dirty="0"/>
            </a:br>
            <a:r>
              <a:rPr lang="en-US" sz="2000" dirty="0"/>
              <a:t>→ Syria radial ≈ 800 × 0.845 = </a:t>
            </a:r>
            <a:r>
              <a:rPr lang="en-US" sz="2000" b="1" dirty="0"/>
              <a:t>676 </a:t>
            </a:r>
            <a:r>
              <a:rPr lang="en-US" sz="2000" b="1" dirty="0" err="1"/>
              <a:t>kN</a:t>
            </a:r>
            <a:endParaRPr lang="en-US" sz="2000" dirty="0"/>
          </a:p>
          <a:p>
            <a:pPr>
              <a:lnSpc>
                <a:spcPct val="150000"/>
              </a:lnSpc>
              <a:buNone/>
            </a:pPr>
            <a:r>
              <a:rPr lang="en-US" sz="2000" b="1" dirty="0"/>
              <a:t>Case 2:</a:t>
            </a:r>
            <a:r>
              <a:rPr lang="en-US" sz="2000" dirty="0"/>
              <a:t> Shakti lateral = </a:t>
            </a:r>
            <a:r>
              <a:rPr lang="en-US" sz="2000" b="1" dirty="0"/>
              <a:t>2000 </a:t>
            </a:r>
            <a:r>
              <a:rPr lang="en-US" sz="2000" b="1" dirty="0" err="1"/>
              <a:t>kN</a:t>
            </a:r>
            <a:br>
              <a:rPr lang="en-US" sz="2000" dirty="0"/>
            </a:br>
            <a:r>
              <a:rPr lang="en-US" sz="2000" dirty="0"/>
              <a:t>→ Syria lateral ≈ 2000 × 0.845 = </a:t>
            </a:r>
            <a:r>
              <a:rPr lang="en-US" sz="2000" b="1" dirty="0"/>
              <a:t>1690 </a:t>
            </a:r>
            <a:r>
              <a:rPr lang="en-US" sz="2000" b="1" dirty="0" err="1"/>
              <a:t>kN</a:t>
            </a:r>
            <a:endParaRPr lang="en-US" sz="2000" dirty="0"/>
          </a:p>
        </p:txBody>
      </p:sp>
      <p:pic>
        <p:nvPicPr>
          <p:cNvPr id="10" name="Picture 9" descr="A diagram of a mechanical system&#10;&#10;AI-generated content may be incorrect.">
            <a:extLst>
              <a:ext uri="{FF2B5EF4-FFF2-40B4-BE49-F238E27FC236}">
                <a16:creationId xmlns:a16="http://schemas.microsoft.com/office/drawing/2014/main" id="{61B67A07-42C2-B372-EBB8-989DD28552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954" y="1206474"/>
            <a:ext cx="5486403" cy="3163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175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3423</TotalTime>
  <Words>909</Words>
  <Application>Microsoft Office PowerPoint</Application>
  <PresentationFormat>Widescreen</PresentationFormat>
  <Paragraphs>104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Aptos</vt:lpstr>
      <vt:lpstr>Aptos Display</vt:lpstr>
      <vt:lpstr>Arial</vt:lpstr>
      <vt:lpstr>Cambria Math</vt:lpstr>
      <vt:lpstr>Roboto</vt:lpstr>
      <vt:lpstr>Times New Roman</vt:lpstr>
      <vt:lpstr>Office Theme</vt:lpstr>
      <vt:lpstr>Custom Design</vt:lpstr>
      <vt:lpstr>1_Office Theme</vt:lpstr>
      <vt:lpstr>Weekly report: Machine Bed &amp; Yaw System</vt:lpstr>
      <vt:lpstr>Contents</vt:lpstr>
      <vt:lpstr>Reference Models For Bed plate - 5MW with 4 point support</vt:lpstr>
      <vt:lpstr>Reference Models For Bed plate - 5MW with 4 point support</vt:lpstr>
      <vt:lpstr>Reference Models For Bed plate - 5MW with Seperated Bed plate</vt:lpstr>
      <vt:lpstr>Reference Models from Optimus Sakthi</vt:lpstr>
      <vt:lpstr>PowerPoint Presentation</vt:lpstr>
      <vt:lpstr>Coordinate system &amp; load definitions (IEC)</vt:lpstr>
      <vt:lpstr>Axial Load and Radial load Comparison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 lidar-assisted control group</dc:title>
  <dc:creator>Federico De Mita</dc:creator>
  <cp:lastModifiedBy>Shoukat Abbas</cp:lastModifiedBy>
  <cp:revision>41</cp:revision>
  <dcterms:created xsi:type="dcterms:W3CDTF">2025-07-21T09:11:31Z</dcterms:created>
  <dcterms:modified xsi:type="dcterms:W3CDTF">2025-10-06T08:05:21Z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c3a4f3ba5b544a418a989f76cb567e0b</vt:lpwstr>
  </property>
</Properties>
</file>