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3"/>
  </p:notesMasterIdLst>
  <p:sldIdLst>
    <p:sldId id="260" r:id="rId3"/>
    <p:sldId id="263" r:id="rId4"/>
    <p:sldId id="264" r:id="rId5"/>
    <p:sldId id="265" r:id="rId6"/>
    <p:sldId id="266" r:id="rId7"/>
    <p:sldId id="258" r:id="rId8"/>
    <p:sldId id="257" r:id="rId9"/>
    <p:sldId id="259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72425-CAA4-4F74-814B-9DC471C39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14265-C659-4418-BBDB-12194BCECB6E}">
      <dgm:prSet/>
      <dgm:spPr/>
      <dgm:t>
        <a:bodyPr/>
        <a:lstStyle/>
        <a:p>
          <a:pPr>
            <a:buNone/>
          </a:pPr>
          <a:r>
            <a:rPr lang="de-DE" b="1" dirty="0" err="1"/>
            <a:t>Envolving</a:t>
          </a:r>
          <a:r>
            <a:rPr lang="de-DE" b="1" dirty="0"/>
            <a:t> </a:t>
          </a:r>
          <a:r>
            <a:rPr lang="de-DE" b="1" dirty="0" err="1"/>
            <a:t>turbulence</a:t>
          </a:r>
          <a:endParaRPr lang="de-DE" b="1" dirty="0"/>
        </a:p>
        <a:p>
          <a:pPr>
            <a:buNone/>
          </a:pPr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p</a:t>
          </a:r>
          <a:r>
            <a:rPr lang="de-DE" dirty="0" err="1"/>
            <a:t>revious</a:t>
          </a:r>
          <a:r>
            <a:rPr lang="de-DE" dirty="0"/>
            <a:t> </a:t>
          </a:r>
          <a:r>
            <a:rPr lang="de-DE" dirty="0" err="1"/>
            <a:t>assumption</a:t>
          </a:r>
          <a:r>
            <a:rPr lang="de-DE" dirty="0"/>
            <a:t>: </a:t>
          </a:r>
          <a:r>
            <a:rPr lang="de-DE" dirty="0" err="1"/>
            <a:t>Taylor‘s</a:t>
          </a:r>
          <a:r>
            <a:rPr lang="de-DE" dirty="0"/>
            <a:t> </a:t>
          </a:r>
          <a:r>
            <a:rPr lang="de-DE" dirty="0" err="1"/>
            <a:t>frozen</a:t>
          </a:r>
          <a:r>
            <a:rPr lang="de-DE" dirty="0"/>
            <a:t> </a:t>
          </a:r>
          <a:r>
            <a:rPr lang="de-DE" dirty="0" err="1"/>
            <a:t>turbulence</a:t>
          </a:r>
          <a:r>
            <a:rPr lang="de-DE" dirty="0"/>
            <a:t> (wind </a:t>
          </a:r>
          <a:r>
            <a:rPr lang="de-DE" dirty="0" err="1"/>
            <a:t>remains</a:t>
          </a:r>
          <a:r>
            <a:rPr lang="de-DE" dirty="0"/>
            <a:t> </a:t>
          </a:r>
          <a:r>
            <a:rPr lang="de-DE" dirty="0" err="1"/>
            <a:t>constant</a:t>
          </a:r>
          <a:r>
            <a:rPr lang="de-DE" dirty="0"/>
            <a:t> </a:t>
          </a:r>
          <a:r>
            <a:rPr lang="de-DE" dirty="0" err="1"/>
            <a:t>during</a:t>
          </a:r>
          <a:r>
            <a:rPr lang="de-DE" dirty="0"/>
            <a:t> </a:t>
          </a:r>
          <a:r>
            <a:rPr lang="de-DE" dirty="0" err="1"/>
            <a:t>transport</a:t>
          </a:r>
          <a:r>
            <a:rPr lang="de-DE" dirty="0"/>
            <a:t>)</a:t>
          </a:r>
        </a:p>
        <a:p>
          <a:pPr>
            <a:buNone/>
          </a:pPr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new</a:t>
          </a:r>
          <a:r>
            <a:rPr lang="de-DE" dirty="0">
              <a:sym typeface="Wingdings" pitchFamily="2" charset="2"/>
            </a:rPr>
            <a:t>: </a:t>
          </a:r>
          <a:r>
            <a:rPr lang="de-DE" dirty="0" err="1"/>
            <a:t>integration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evoTurb</a:t>
          </a:r>
          <a:r>
            <a:rPr lang="de-DE" dirty="0"/>
            <a:t> (</a:t>
          </a:r>
          <a:r>
            <a:rPr lang="de-DE" dirty="0" err="1"/>
            <a:t>stochastic</a:t>
          </a:r>
          <a:r>
            <a:rPr lang="de-DE" dirty="0"/>
            <a:t> wind </a:t>
          </a:r>
          <a:r>
            <a:rPr lang="de-DE" dirty="0" err="1"/>
            <a:t>field</a:t>
          </a:r>
          <a:r>
            <a:rPr lang="de-DE" dirty="0"/>
            <a:t>)</a:t>
          </a:r>
        </a:p>
        <a:p>
          <a:pPr>
            <a:buNone/>
          </a:pPr>
          <a:r>
            <a:rPr lang="de-DE" dirty="0">
              <a:sym typeface="Wingdings" pitchFamily="2" charset="2"/>
            </a:rPr>
            <a:t> wind </a:t>
          </a:r>
          <a:r>
            <a:rPr lang="de-DE" dirty="0" err="1">
              <a:sym typeface="Wingdings" pitchFamily="2" charset="2"/>
            </a:rPr>
            <a:t>development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reduces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correlation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between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measured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and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actual</a:t>
          </a:r>
          <a:r>
            <a:rPr lang="de-DE" dirty="0">
              <a:sym typeface="Wingdings" pitchFamily="2" charset="2"/>
            </a:rPr>
            <a:t> wind </a:t>
          </a:r>
          <a:r>
            <a:rPr lang="de-DE" dirty="0" err="1">
              <a:sym typeface="Wingdings" pitchFamily="2" charset="2"/>
            </a:rPr>
            <a:t>speed</a:t>
          </a:r>
          <a:endParaRPr lang="de-DE" dirty="0">
            <a:sym typeface="Wingdings" pitchFamily="2" charset="2"/>
          </a:endParaRPr>
        </a:p>
        <a:p>
          <a:pPr>
            <a:buNone/>
          </a:pPr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r</a:t>
          </a:r>
          <a:r>
            <a:rPr lang="de-DE" dirty="0" err="1"/>
            <a:t>ealistic</a:t>
          </a:r>
          <a:r>
            <a:rPr lang="de-DE" dirty="0"/>
            <a:t> </a:t>
          </a:r>
          <a:r>
            <a:rPr lang="de-DE" dirty="0" err="1"/>
            <a:t>prediction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Lidar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2810C372-E780-42B5-8FB8-FB947F5D4AEC}" type="parTrans" cxnId="{042F50E0-8C0A-4A08-804A-B9C79B3A8CE8}">
      <dgm:prSet/>
      <dgm:spPr/>
      <dgm:t>
        <a:bodyPr/>
        <a:lstStyle/>
        <a:p>
          <a:endParaRPr lang="en-US"/>
        </a:p>
      </dgm:t>
    </dgm:pt>
    <dgm:pt modelId="{4EF94381-16D0-42B4-AAC6-CD985CE24360}" type="sibTrans" cxnId="{042F50E0-8C0A-4A08-804A-B9C79B3A8CE8}">
      <dgm:prSet/>
      <dgm:spPr/>
      <dgm:t>
        <a:bodyPr/>
        <a:lstStyle/>
        <a:p>
          <a:endParaRPr lang="en-US"/>
        </a:p>
      </dgm:t>
    </dgm:pt>
    <dgm:pt modelId="{42A623F9-600C-48AD-AA5C-D47B437331A5}">
      <dgm:prSet/>
      <dgm:spPr/>
      <dgm:t>
        <a:bodyPr/>
        <a:lstStyle/>
        <a:p>
          <a:r>
            <a:rPr lang="de-DE" dirty="0"/>
            <a:t>Blade </a:t>
          </a:r>
          <a:r>
            <a:rPr lang="de-DE" dirty="0" err="1"/>
            <a:t>blockage</a:t>
          </a:r>
          <a:r>
            <a:rPr lang="de-DE" dirty="0"/>
            <a:t> </a:t>
          </a:r>
          <a:r>
            <a:rPr lang="de-DE" dirty="0" err="1"/>
            <a:t>effect</a:t>
          </a:r>
          <a:r>
            <a:rPr lang="de-DE" dirty="0"/>
            <a:t> = </a:t>
          </a:r>
          <a:r>
            <a:rPr lang="de-DE" dirty="0" err="1"/>
            <a:t>Lidar</a:t>
          </a:r>
          <a:r>
            <a:rPr lang="de-DE" dirty="0"/>
            <a:t> </a:t>
          </a:r>
          <a:r>
            <a:rPr lang="de-DE" dirty="0" err="1"/>
            <a:t>beams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blocked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rotor</a:t>
          </a:r>
          <a:r>
            <a:rPr lang="de-DE" dirty="0"/>
            <a:t> blades</a:t>
          </a:r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a</a:t>
          </a:r>
          <a:r>
            <a:rPr lang="de-DE" dirty="0" err="1"/>
            <a:t>lgorithm</a:t>
          </a:r>
          <a:r>
            <a:rPr lang="de-DE" dirty="0"/>
            <a:t> </a:t>
          </a:r>
          <a:r>
            <a:rPr lang="de-DE" dirty="0" err="1"/>
            <a:t>detects</a:t>
          </a:r>
          <a:r>
            <a:rPr lang="de-DE" dirty="0"/>
            <a:t> </a:t>
          </a:r>
          <a:r>
            <a:rPr lang="de-DE" dirty="0" err="1"/>
            <a:t>blockage</a:t>
          </a:r>
          <a:r>
            <a:rPr lang="de-DE" dirty="0"/>
            <a:t> </a:t>
          </a:r>
          <a:r>
            <a:rPr lang="de-DE" dirty="0" err="1"/>
            <a:t>through</a:t>
          </a:r>
          <a:r>
            <a:rPr lang="de-DE" dirty="0"/>
            <a:t> </a:t>
          </a:r>
          <a:r>
            <a:rPr lang="de-DE" dirty="0" err="1"/>
            <a:t>geometric</a:t>
          </a:r>
          <a:r>
            <a:rPr lang="de-DE" dirty="0"/>
            <a:t> </a:t>
          </a:r>
          <a:r>
            <a:rPr lang="de-DE" dirty="0" err="1"/>
            <a:t>modelling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leaves</a:t>
          </a:r>
          <a:endParaRPr lang="de-DE" dirty="0"/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i</a:t>
          </a:r>
          <a:r>
            <a:rPr lang="de-DE" dirty="0" err="1"/>
            <a:t>mportant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</a:t>
          </a:r>
          <a:r>
            <a:rPr lang="de-DE" dirty="0" err="1"/>
            <a:t>availability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processing</a:t>
          </a:r>
          <a:endParaRPr lang="en-US" dirty="0"/>
        </a:p>
      </dgm:t>
    </dgm:pt>
    <dgm:pt modelId="{B11D9BFA-1157-494A-B10C-011DCE71CD81}" type="parTrans" cxnId="{8A7A506E-738E-4A77-817B-BAC6430B7A9C}">
      <dgm:prSet/>
      <dgm:spPr/>
      <dgm:t>
        <a:bodyPr/>
        <a:lstStyle/>
        <a:p>
          <a:endParaRPr lang="en-US"/>
        </a:p>
      </dgm:t>
    </dgm:pt>
    <dgm:pt modelId="{B0BA648E-C359-4D1F-8D05-E0DE07738B82}" type="sibTrans" cxnId="{8A7A506E-738E-4A77-817B-BAC6430B7A9C}">
      <dgm:prSet/>
      <dgm:spPr/>
      <dgm:t>
        <a:bodyPr/>
        <a:lstStyle/>
        <a:p>
          <a:endParaRPr lang="en-US"/>
        </a:p>
      </dgm:t>
    </dgm:pt>
    <dgm:pt modelId="{84BDE96D-D1A5-40A1-AF1D-B50789E215EB}">
      <dgm:prSet/>
      <dgm:spPr/>
      <dgm:t>
        <a:bodyPr/>
        <a:lstStyle/>
        <a:p>
          <a:r>
            <a:rPr lang="de-DE" b="1" dirty="0" err="1"/>
            <a:t>Adjustable</a:t>
          </a:r>
          <a:r>
            <a:rPr lang="de-DE" b="1" dirty="0"/>
            <a:t> </a:t>
          </a:r>
          <a:r>
            <a:rPr lang="de-DE" b="1" dirty="0" err="1"/>
            <a:t>data</a:t>
          </a:r>
          <a:r>
            <a:rPr lang="de-DE" b="1" dirty="0"/>
            <a:t> </a:t>
          </a:r>
          <a:r>
            <a:rPr lang="de-DE" b="1" dirty="0" err="1"/>
            <a:t>availability</a:t>
          </a:r>
          <a:r>
            <a:rPr lang="de-DE" dirty="0"/>
            <a:t> = </a:t>
          </a:r>
          <a:r>
            <a:rPr lang="de-DE" dirty="0" err="1"/>
            <a:t>Lidar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dependent</a:t>
          </a:r>
          <a:r>
            <a:rPr lang="de-DE" dirty="0"/>
            <a:t> on CNR (</a:t>
          </a:r>
          <a:r>
            <a:rPr lang="de-DE" dirty="0" err="1"/>
            <a:t>carrier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noise</a:t>
          </a:r>
          <a:r>
            <a:rPr lang="de-DE" dirty="0"/>
            <a:t> </a:t>
          </a:r>
          <a:r>
            <a:rPr lang="de-DE" dirty="0" err="1"/>
            <a:t>ratio</a:t>
          </a:r>
          <a:r>
            <a:rPr lang="de-DE" dirty="0"/>
            <a:t>)</a:t>
          </a:r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modelling</a:t>
          </a:r>
          <a:r>
            <a:rPr lang="de-DE" dirty="0">
              <a:sym typeface="Wingdings" pitchFamily="2" charset="2"/>
            </a:rPr>
            <a:t> via </a:t>
          </a:r>
          <a:r>
            <a:rPr lang="de-DE" dirty="0" err="1">
              <a:sym typeface="Wingdings" pitchFamily="2" charset="2"/>
            </a:rPr>
            <a:t>spectral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analysis</a:t>
          </a:r>
          <a:r>
            <a:rPr lang="de-DE" dirty="0">
              <a:sym typeface="Wingdings" pitchFamily="2" charset="2"/>
            </a:rPr>
            <a:t>: </a:t>
          </a:r>
          <a:r>
            <a:rPr lang="de-DE" dirty="0" err="1">
              <a:sym typeface="Wingdings" pitchFamily="2" charset="2"/>
            </a:rPr>
            <a:t>realistic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simulation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of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data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gaps</a:t>
          </a:r>
          <a:endParaRPr lang="de-DE" dirty="0"/>
        </a:p>
      </dgm:t>
    </dgm:pt>
    <dgm:pt modelId="{0F55B578-8D3E-4B10-8C48-1F02E2BE7483}" type="parTrans" cxnId="{A56CF04A-744A-4455-BB67-CE654AA6216D}">
      <dgm:prSet/>
      <dgm:spPr/>
      <dgm:t>
        <a:bodyPr/>
        <a:lstStyle/>
        <a:p>
          <a:endParaRPr lang="en-US"/>
        </a:p>
      </dgm:t>
    </dgm:pt>
    <dgm:pt modelId="{362A1EE9-64B0-415C-940B-7BA37E0F8345}" type="sibTrans" cxnId="{A56CF04A-744A-4455-BB67-CE654AA6216D}">
      <dgm:prSet/>
      <dgm:spPr/>
      <dgm:t>
        <a:bodyPr/>
        <a:lstStyle/>
        <a:p>
          <a:endParaRPr lang="en-US"/>
        </a:p>
      </dgm:t>
    </dgm:pt>
    <dgm:pt modelId="{608C612A-A5B0-4F59-811F-03914765EAC1}" type="pres">
      <dgm:prSet presAssocID="{A1C72425-CAA4-4F74-814B-9DC471C3954C}" presName="linear" presStyleCnt="0">
        <dgm:presLayoutVars>
          <dgm:animLvl val="lvl"/>
          <dgm:resizeHandles val="exact"/>
        </dgm:presLayoutVars>
      </dgm:prSet>
      <dgm:spPr/>
    </dgm:pt>
    <dgm:pt modelId="{A0C174E7-3D2F-4753-BD27-A4F4352E709F}" type="pres">
      <dgm:prSet presAssocID="{F4B14265-C659-4418-BBDB-12194BCECB6E}" presName="parentText" presStyleLbl="node1" presStyleIdx="0" presStyleCnt="3" custScaleX="95899" custScaleY="79438">
        <dgm:presLayoutVars>
          <dgm:chMax val="0"/>
          <dgm:bulletEnabled val="1"/>
        </dgm:presLayoutVars>
      </dgm:prSet>
      <dgm:spPr/>
    </dgm:pt>
    <dgm:pt modelId="{7FE23A87-54E2-4A42-9E6E-48D3C6D35300}" type="pres">
      <dgm:prSet presAssocID="{4EF94381-16D0-42B4-AAC6-CD985CE24360}" presName="spacer" presStyleCnt="0"/>
      <dgm:spPr/>
    </dgm:pt>
    <dgm:pt modelId="{78EF3037-D12C-4D86-8186-95BC34FE95F6}" type="pres">
      <dgm:prSet presAssocID="{42A623F9-600C-48AD-AA5C-D47B437331A5}" presName="parentText" presStyleLbl="node1" presStyleIdx="1" presStyleCnt="3" custScaleX="96114" custScaleY="85760">
        <dgm:presLayoutVars>
          <dgm:chMax val="0"/>
          <dgm:bulletEnabled val="1"/>
        </dgm:presLayoutVars>
      </dgm:prSet>
      <dgm:spPr/>
    </dgm:pt>
    <dgm:pt modelId="{5A3280ED-1367-4C12-898A-DEAFFBB28B84}" type="pres">
      <dgm:prSet presAssocID="{B0BA648E-C359-4D1F-8D05-E0DE07738B82}" presName="spacer" presStyleCnt="0"/>
      <dgm:spPr/>
    </dgm:pt>
    <dgm:pt modelId="{26A48CAA-4C80-4352-B8F7-0ADD51C84F45}" type="pres">
      <dgm:prSet presAssocID="{84BDE96D-D1A5-40A1-AF1D-B50789E215EB}" presName="parentText" presStyleLbl="node1" presStyleIdx="2" presStyleCnt="3" custScaleX="95683" custScaleY="85567">
        <dgm:presLayoutVars>
          <dgm:chMax val="0"/>
          <dgm:bulletEnabled val="1"/>
        </dgm:presLayoutVars>
      </dgm:prSet>
      <dgm:spPr/>
    </dgm:pt>
  </dgm:ptLst>
  <dgm:cxnLst>
    <dgm:cxn modelId="{7BD7962A-78E0-DC49-BE97-EF973EAA78CE}" type="presOf" srcId="{F4B14265-C659-4418-BBDB-12194BCECB6E}" destId="{A0C174E7-3D2F-4753-BD27-A4F4352E709F}" srcOrd="0" destOrd="0" presId="urn:microsoft.com/office/officeart/2005/8/layout/vList2"/>
    <dgm:cxn modelId="{0555BF5C-7F77-4BEB-9FE0-4461ECA57B9E}" type="presOf" srcId="{A1C72425-CAA4-4F74-814B-9DC471C3954C}" destId="{608C612A-A5B0-4F59-811F-03914765EAC1}" srcOrd="0" destOrd="0" presId="urn:microsoft.com/office/officeart/2005/8/layout/vList2"/>
    <dgm:cxn modelId="{A56CF04A-744A-4455-BB67-CE654AA6216D}" srcId="{A1C72425-CAA4-4F74-814B-9DC471C3954C}" destId="{84BDE96D-D1A5-40A1-AF1D-B50789E215EB}" srcOrd="2" destOrd="0" parTransId="{0F55B578-8D3E-4B10-8C48-1F02E2BE7483}" sibTransId="{362A1EE9-64B0-415C-940B-7BA37E0F8345}"/>
    <dgm:cxn modelId="{8A7A506E-738E-4A77-817B-BAC6430B7A9C}" srcId="{A1C72425-CAA4-4F74-814B-9DC471C3954C}" destId="{42A623F9-600C-48AD-AA5C-D47B437331A5}" srcOrd="1" destOrd="0" parTransId="{B11D9BFA-1157-494A-B10C-011DCE71CD81}" sibTransId="{B0BA648E-C359-4D1F-8D05-E0DE07738B82}"/>
    <dgm:cxn modelId="{F869A77A-AF96-364B-BCB8-F7EEA5B8E9CD}" type="presOf" srcId="{84BDE96D-D1A5-40A1-AF1D-B50789E215EB}" destId="{26A48CAA-4C80-4352-B8F7-0ADD51C84F45}" srcOrd="0" destOrd="0" presId="urn:microsoft.com/office/officeart/2005/8/layout/vList2"/>
    <dgm:cxn modelId="{66930F82-ABF5-4B44-ADA6-F6478146C7A8}" type="presOf" srcId="{42A623F9-600C-48AD-AA5C-D47B437331A5}" destId="{78EF3037-D12C-4D86-8186-95BC34FE95F6}" srcOrd="0" destOrd="0" presId="urn:microsoft.com/office/officeart/2005/8/layout/vList2"/>
    <dgm:cxn modelId="{042F50E0-8C0A-4A08-804A-B9C79B3A8CE8}" srcId="{A1C72425-CAA4-4F74-814B-9DC471C3954C}" destId="{F4B14265-C659-4418-BBDB-12194BCECB6E}" srcOrd="0" destOrd="0" parTransId="{2810C372-E780-42B5-8FB8-FB947F5D4AEC}" sibTransId="{4EF94381-16D0-42B4-AAC6-CD985CE24360}"/>
    <dgm:cxn modelId="{3DAF3165-EA66-EB42-A342-E1EF499B703A}" type="presParOf" srcId="{608C612A-A5B0-4F59-811F-03914765EAC1}" destId="{A0C174E7-3D2F-4753-BD27-A4F4352E709F}" srcOrd="0" destOrd="0" presId="urn:microsoft.com/office/officeart/2005/8/layout/vList2"/>
    <dgm:cxn modelId="{3D45E0A1-4A44-6848-805A-4ADD6BE9B666}" type="presParOf" srcId="{608C612A-A5B0-4F59-811F-03914765EAC1}" destId="{7FE23A87-54E2-4A42-9E6E-48D3C6D35300}" srcOrd="1" destOrd="0" presId="urn:microsoft.com/office/officeart/2005/8/layout/vList2"/>
    <dgm:cxn modelId="{6CE21C21-D91B-7E4C-A252-309A582D85B2}" type="presParOf" srcId="{608C612A-A5B0-4F59-811F-03914765EAC1}" destId="{78EF3037-D12C-4D86-8186-95BC34FE95F6}" srcOrd="2" destOrd="0" presId="urn:microsoft.com/office/officeart/2005/8/layout/vList2"/>
    <dgm:cxn modelId="{73948C5D-ABA4-8C41-82A9-AB8CDDCC8199}" type="presParOf" srcId="{608C612A-A5B0-4F59-811F-03914765EAC1}" destId="{5A3280ED-1367-4C12-898A-DEAFFBB28B84}" srcOrd="3" destOrd="0" presId="urn:microsoft.com/office/officeart/2005/8/layout/vList2"/>
    <dgm:cxn modelId="{04DA48F0-3C5A-9044-86CA-171FE6335E5F}" type="presParOf" srcId="{608C612A-A5B0-4F59-811F-03914765EAC1}" destId="{26A48CAA-4C80-4352-B8F7-0ADD51C84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72425-CAA4-4F74-814B-9DC471C39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14265-C659-4418-BBDB-12194BCECB6E}">
      <dgm:prSet/>
      <dgm:spPr/>
      <dgm:t>
        <a:bodyPr/>
        <a:lstStyle/>
        <a:p>
          <a:pPr>
            <a:buNone/>
          </a:pPr>
          <a:r>
            <a:rPr lang="de-DE" b="1" dirty="0" err="1"/>
            <a:t>Envolving</a:t>
          </a:r>
          <a:r>
            <a:rPr lang="de-DE" b="1" dirty="0"/>
            <a:t> </a:t>
          </a:r>
          <a:r>
            <a:rPr lang="de-DE" b="1" dirty="0" err="1"/>
            <a:t>turbulence</a:t>
          </a:r>
          <a:r>
            <a:rPr lang="de-DE" dirty="0"/>
            <a:t> = </a:t>
          </a:r>
          <a:r>
            <a:rPr lang="de-DE" dirty="0" err="1"/>
            <a:t>integration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evoTurb</a:t>
          </a:r>
          <a:r>
            <a:rPr lang="de-DE" dirty="0"/>
            <a:t> (</a:t>
          </a:r>
          <a:r>
            <a:rPr lang="de-DE" dirty="0" err="1"/>
            <a:t>stochastic</a:t>
          </a:r>
          <a:r>
            <a:rPr lang="de-DE" dirty="0"/>
            <a:t> wind </a:t>
          </a:r>
          <a:r>
            <a:rPr lang="de-DE" dirty="0" err="1"/>
            <a:t>field</a:t>
          </a:r>
          <a:r>
            <a:rPr lang="de-DE" dirty="0"/>
            <a:t>)</a:t>
          </a:r>
        </a:p>
        <a:p>
          <a:pPr>
            <a:buNone/>
          </a:pPr>
          <a:r>
            <a:rPr lang="de-DE" dirty="0">
              <a:sym typeface="Wingdings" pitchFamily="2" charset="2"/>
            </a:rPr>
            <a:t> wind </a:t>
          </a:r>
          <a:r>
            <a:rPr lang="de-DE" dirty="0" err="1">
              <a:sym typeface="Wingdings" pitchFamily="2" charset="2"/>
            </a:rPr>
            <a:t>development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reduces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correlation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between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measured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and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actual</a:t>
          </a:r>
          <a:r>
            <a:rPr lang="de-DE" dirty="0">
              <a:sym typeface="Wingdings" pitchFamily="2" charset="2"/>
            </a:rPr>
            <a:t> wind </a:t>
          </a:r>
          <a:r>
            <a:rPr lang="de-DE" dirty="0" err="1">
              <a:sym typeface="Wingdings" pitchFamily="2" charset="2"/>
            </a:rPr>
            <a:t>speed</a:t>
          </a:r>
          <a:endParaRPr lang="de-DE" dirty="0">
            <a:sym typeface="Wingdings" pitchFamily="2" charset="2"/>
          </a:endParaRPr>
        </a:p>
        <a:p>
          <a:pPr>
            <a:buNone/>
          </a:pPr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r</a:t>
          </a:r>
          <a:r>
            <a:rPr lang="de-DE" dirty="0" err="1"/>
            <a:t>ealistic</a:t>
          </a:r>
          <a:r>
            <a:rPr lang="de-DE" dirty="0"/>
            <a:t> </a:t>
          </a:r>
          <a:r>
            <a:rPr lang="de-DE" dirty="0" err="1"/>
            <a:t>prediction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Lidar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2810C372-E780-42B5-8FB8-FB947F5D4AEC}" type="parTrans" cxnId="{042F50E0-8C0A-4A08-804A-B9C79B3A8CE8}">
      <dgm:prSet/>
      <dgm:spPr/>
      <dgm:t>
        <a:bodyPr/>
        <a:lstStyle/>
        <a:p>
          <a:endParaRPr lang="en-US"/>
        </a:p>
      </dgm:t>
    </dgm:pt>
    <dgm:pt modelId="{4EF94381-16D0-42B4-AAC6-CD985CE24360}" type="sibTrans" cxnId="{042F50E0-8C0A-4A08-804A-B9C79B3A8CE8}">
      <dgm:prSet/>
      <dgm:spPr/>
      <dgm:t>
        <a:bodyPr/>
        <a:lstStyle/>
        <a:p>
          <a:endParaRPr lang="en-US"/>
        </a:p>
      </dgm:t>
    </dgm:pt>
    <dgm:pt modelId="{42A623F9-600C-48AD-AA5C-D47B437331A5}">
      <dgm:prSet/>
      <dgm:spPr/>
      <dgm:t>
        <a:bodyPr/>
        <a:lstStyle/>
        <a:p>
          <a:r>
            <a:rPr lang="de-DE" dirty="0"/>
            <a:t>Blade </a:t>
          </a:r>
          <a:r>
            <a:rPr lang="de-DE" dirty="0" err="1"/>
            <a:t>blockage</a:t>
          </a:r>
          <a:r>
            <a:rPr lang="de-DE" dirty="0"/>
            <a:t> </a:t>
          </a:r>
          <a:r>
            <a:rPr lang="de-DE" dirty="0" err="1"/>
            <a:t>effect</a:t>
          </a:r>
          <a:r>
            <a:rPr lang="de-DE" dirty="0"/>
            <a:t> = </a:t>
          </a:r>
          <a:r>
            <a:rPr lang="de-DE" dirty="0" err="1"/>
            <a:t>Lidar</a:t>
          </a:r>
          <a:r>
            <a:rPr lang="de-DE" dirty="0"/>
            <a:t> </a:t>
          </a:r>
          <a:r>
            <a:rPr lang="de-DE" dirty="0" err="1"/>
            <a:t>beams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blocked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rotor</a:t>
          </a:r>
          <a:r>
            <a:rPr lang="de-DE" dirty="0"/>
            <a:t> blades</a:t>
          </a:r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a</a:t>
          </a:r>
          <a:r>
            <a:rPr lang="de-DE" dirty="0" err="1"/>
            <a:t>lgorithm</a:t>
          </a:r>
          <a:r>
            <a:rPr lang="de-DE" dirty="0"/>
            <a:t> </a:t>
          </a:r>
          <a:r>
            <a:rPr lang="de-DE" dirty="0" err="1"/>
            <a:t>detects</a:t>
          </a:r>
          <a:r>
            <a:rPr lang="de-DE" dirty="0"/>
            <a:t> </a:t>
          </a:r>
          <a:r>
            <a:rPr lang="de-DE" dirty="0" err="1"/>
            <a:t>blockage</a:t>
          </a:r>
          <a:r>
            <a:rPr lang="de-DE" dirty="0"/>
            <a:t> </a:t>
          </a:r>
          <a:r>
            <a:rPr lang="de-DE" dirty="0" err="1"/>
            <a:t>through</a:t>
          </a:r>
          <a:r>
            <a:rPr lang="de-DE" dirty="0"/>
            <a:t> </a:t>
          </a:r>
          <a:r>
            <a:rPr lang="de-DE" dirty="0" err="1"/>
            <a:t>geometric</a:t>
          </a:r>
          <a:r>
            <a:rPr lang="de-DE" dirty="0"/>
            <a:t> </a:t>
          </a:r>
          <a:r>
            <a:rPr lang="de-DE" dirty="0" err="1"/>
            <a:t>modelling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leaves</a:t>
          </a:r>
          <a:endParaRPr lang="de-DE" dirty="0"/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i</a:t>
          </a:r>
          <a:r>
            <a:rPr lang="de-DE" dirty="0" err="1"/>
            <a:t>mportant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</a:t>
          </a:r>
          <a:r>
            <a:rPr lang="de-DE" dirty="0" err="1"/>
            <a:t>availability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processing</a:t>
          </a:r>
          <a:endParaRPr lang="en-US" dirty="0"/>
        </a:p>
      </dgm:t>
    </dgm:pt>
    <dgm:pt modelId="{B11D9BFA-1157-494A-B10C-011DCE71CD81}" type="parTrans" cxnId="{8A7A506E-738E-4A77-817B-BAC6430B7A9C}">
      <dgm:prSet/>
      <dgm:spPr/>
      <dgm:t>
        <a:bodyPr/>
        <a:lstStyle/>
        <a:p>
          <a:endParaRPr lang="en-US"/>
        </a:p>
      </dgm:t>
    </dgm:pt>
    <dgm:pt modelId="{B0BA648E-C359-4D1F-8D05-E0DE07738B82}" type="sibTrans" cxnId="{8A7A506E-738E-4A77-817B-BAC6430B7A9C}">
      <dgm:prSet/>
      <dgm:spPr/>
      <dgm:t>
        <a:bodyPr/>
        <a:lstStyle/>
        <a:p>
          <a:endParaRPr lang="en-US"/>
        </a:p>
      </dgm:t>
    </dgm:pt>
    <dgm:pt modelId="{84BDE96D-D1A5-40A1-AF1D-B50789E215EB}">
      <dgm:prSet/>
      <dgm:spPr/>
      <dgm:t>
        <a:bodyPr/>
        <a:lstStyle/>
        <a:p>
          <a:r>
            <a:rPr lang="de-DE" b="1" dirty="0" err="1"/>
            <a:t>Adjustable</a:t>
          </a:r>
          <a:r>
            <a:rPr lang="de-DE" b="1" dirty="0"/>
            <a:t> </a:t>
          </a:r>
          <a:r>
            <a:rPr lang="de-DE" b="1" dirty="0" err="1"/>
            <a:t>data</a:t>
          </a:r>
          <a:r>
            <a:rPr lang="de-DE" b="1" dirty="0"/>
            <a:t> </a:t>
          </a:r>
          <a:r>
            <a:rPr lang="de-DE" b="1" dirty="0" err="1"/>
            <a:t>availability</a:t>
          </a:r>
          <a:r>
            <a:rPr lang="de-DE" dirty="0"/>
            <a:t> = </a:t>
          </a:r>
          <a:r>
            <a:rPr lang="de-DE" dirty="0" err="1"/>
            <a:t>Lidar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dependent</a:t>
          </a:r>
          <a:r>
            <a:rPr lang="de-DE" dirty="0"/>
            <a:t> on CNR (</a:t>
          </a:r>
          <a:r>
            <a:rPr lang="de-DE" dirty="0" err="1"/>
            <a:t>carrier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noise</a:t>
          </a:r>
          <a:r>
            <a:rPr lang="de-DE" dirty="0"/>
            <a:t> </a:t>
          </a:r>
          <a:r>
            <a:rPr lang="de-DE" dirty="0" err="1"/>
            <a:t>ratio</a:t>
          </a:r>
          <a:r>
            <a:rPr lang="de-DE" dirty="0"/>
            <a:t>)</a:t>
          </a:r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modelling</a:t>
          </a:r>
          <a:r>
            <a:rPr lang="de-DE" dirty="0">
              <a:sym typeface="Wingdings" pitchFamily="2" charset="2"/>
            </a:rPr>
            <a:t> via </a:t>
          </a:r>
          <a:r>
            <a:rPr lang="de-DE" dirty="0" err="1">
              <a:sym typeface="Wingdings" pitchFamily="2" charset="2"/>
            </a:rPr>
            <a:t>spectral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analysis</a:t>
          </a:r>
          <a:r>
            <a:rPr lang="de-DE" dirty="0">
              <a:sym typeface="Wingdings" pitchFamily="2" charset="2"/>
            </a:rPr>
            <a:t>: </a:t>
          </a:r>
          <a:r>
            <a:rPr lang="de-DE" dirty="0" err="1">
              <a:sym typeface="Wingdings" pitchFamily="2" charset="2"/>
            </a:rPr>
            <a:t>realistic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simulation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of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data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gaps</a:t>
          </a:r>
          <a:endParaRPr lang="de-DE" dirty="0"/>
        </a:p>
      </dgm:t>
    </dgm:pt>
    <dgm:pt modelId="{0F55B578-8D3E-4B10-8C48-1F02E2BE7483}" type="parTrans" cxnId="{A56CF04A-744A-4455-BB67-CE654AA6216D}">
      <dgm:prSet/>
      <dgm:spPr/>
      <dgm:t>
        <a:bodyPr/>
        <a:lstStyle/>
        <a:p>
          <a:endParaRPr lang="en-US"/>
        </a:p>
      </dgm:t>
    </dgm:pt>
    <dgm:pt modelId="{362A1EE9-64B0-415C-940B-7BA37E0F8345}" type="sibTrans" cxnId="{A56CF04A-744A-4455-BB67-CE654AA6216D}">
      <dgm:prSet/>
      <dgm:spPr/>
      <dgm:t>
        <a:bodyPr/>
        <a:lstStyle/>
        <a:p>
          <a:endParaRPr lang="en-US"/>
        </a:p>
      </dgm:t>
    </dgm:pt>
    <dgm:pt modelId="{608C612A-A5B0-4F59-811F-03914765EAC1}" type="pres">
      <dgm:prSet presAssocID="{A1C72425-CAA4-4F74-814B-9DC471C3954C}" presName="linear" presStyleCnt="0">
        <dgm:presLayoutVars>
          <dgm:animLvl val="lvl"/>
          <dgm:resizeHandles val="exact"/>
        </dgm:presLayoutVars>
      </dgm:prSet>
      <dgm:spPr/>
    </dgm:pt>
    <dgm:pt modelId="{A0C174E7-3D2F-4753-BD27-A4F4352E709F}" type="pres">
      <dgm:prSet presAssocID="{F4B14265-C659-4418-BBDB-12194BCECB6E}" presName="parentText" presStyleLbl="node1" presStyleIdx="0" presStyleCnt="3" custScaleX="95899" custScaleY="79438">
        <dgm:presLayoutVars>
          <dgm:chMax val="0"/>
          <dgm:bulletEnabled val="1"/>
        </dgm:presLayoutVars>
      </dgm:prSet>
      <dgm:spPr/>
    </dgm:pt>
    <dgm:pt modelId="{7FE23A87-54E2-4A42-9E6E-48D3C6D35300}" type="pres">
      <dgm:prSet presAssocID="{4EF94381-16D0-42B4-AAC6-CD985CE24360}" presName="spacer" presStyleCnt="0"/>
      <dgm:spPr/>
    </dgm:pt>
    <dgm:pt modelId="{78EF3037-D12C-4D86-8186-95BC34FE95F6}" type="pres">
      <dgm:prSet presAssocID="{42A623F9-600C-48AD-AA5C-D47B437331A5}" presName="parentText" presStyleLbl="node1" presStyleIdx="1" presStyleCnt="3" custScaleX="96114" custScaleY="85760">
        <dgm:presLayoutVars>
          <dgm:chMax val="0"/>
          <dgm:bulletEnabled val="1"/>
        </dgm:presLayoutVars>
      </dgm:prSet>
      <dgm:spPr/>
    </dgm:pt>
    <dgm:pt modelId="{5A3280ED-1367-4C12-898A-DEAFFBB28B84}" type="pres">
      <dgm:prSet presAssocID="{B0BA648E-C359-4D1F-8D05-E0DE07738B82}" presName="spacer" presStyleCnt="0"/>
      <dgm:spPr/>
    </dgm:pt>
    <dgm:pt modelId="{26A48CAA-4C80-4352-B8F7-0ADD51C84F45}" type="pres">
      <dgm:prSet presAssocID="{84BDE96D-D1A5-40A1-AF1D-B50789E215EB}" presName="parentText" presStyleLbl="node1" presStyleIdx="2" presStyleCnt="3" custScaleX="95683" custScaleY="85567">
        <dgm:presLayoutVars>
          <dgm:chMax val="0"/>
          <dgm:bulletEnabled val="1"/>
        </dgm:presLayoutVars>
      </dgm:prSet>
      <dgm:spPr/>
    </dgm:pt>
  </dgm:ptLst>
  <dgm:cxnLst>
    <dgm:cxn modelId="{7BD7962A-78E0-DC49-BE97-EF973EAA78CE}" type="presOf" srcId="{F4B14265-C659-4418-BBDB-12194BCECB6E}" destId="{A0C174E7-3D2F-4753-BD27-A4F4352E709F}" srcOrd="0" destOrd="0" presId="urn:microsoft.com/office/officeart/2005/8/layout/vList2"/>
    <dgm:cxn modelId="{0555BF5C-7F77-4BEB-9FE0-4461ECA57B9E}" type="presOf" srcId="{A1C72425-CAA4-4F74-814B-9DC471C3954C}" destId="{608C612A-A5B0-4F59-811F-03914765EAC1}" srcOrd="0" destOrd="0" presId="urn:microsoft.com/office/officeart/2005/8/layout/vList2"/>
    <dgm:cxn modelId="{A56CF04A-744A-4455-BB67-CE654AA6216D}" srcId="{A1C72425-CAA4-4F74-814B-9DC471C3954C}" destId="{84BDE96D-D1A5-40A1-AF1D-B50789E215EB}" srcOrd="2" destOrd="0" parTransId="{0F55B578-8D3E-4B10-8C48-1F02E2BE7483}" sibTransId="{362A1EE9-64B0-415C-940B-7BA37E0F8345}"/>
    <dgm:cxn modelId="{8A7A506E-738E-4A77-817B-BAC6430B7A9C}" srcId="{A1C72425-CAA4-4F74-814B-9DC471C3954C}" destId="{42A623F9-600C-48AD-AA5C-D47B437331A5}" srcOrd="1" destOrd="0" parTransId="{B11D9BFA-1157-494A-B10C-011DCE71CD81}" sibTransId="{B0BA648E-C359-4D1F-8D05-E0DE07738B82}"/>
    <dgm:cxn modelId="{F869A77A-AF96-364B-BCB8-F7EEA5B8E9CD}" type="presOf" srcId="{84BDE96D-D1A5-40A1-AF1D-B50789E215EB}" destId="{26A48CAA-4C80-4352-B8F7-0ADD51C84F45}" srcOrd="0" destOrd="0" presId="urn:microsoft.com/office/officeart/2005/8/layout/vList2"/>
    <dgm:cxn modelId="{66930F82-ABF5-4B44-ADA6-F6478146C7A8}" type="presOf" srcId="{42A623F9-600C-48AD-AA5C-D47B437331A5}" destId="{78EF3037-D12C-4D86-8186-95BC34FE95F6}" srcOrd="0" destOrd="0" presId="urn:microsoft.com/office/officeart/2005/8/layout/vList2"/>
    <dgm:cxn modelId="{042F50E0-8C0A-4A08-804A-B9C79B3A8CE8}" srcId="{A1C72425-CAA4-4F74-814B-9DC471C3954C}" destId="{F4B14265-C659-4418-BBDB-12194BCECB6E}" srcOrd="0" destOrd="0" parTransId="{2810C372-E780-42B5-8FB8-FB947F5D4AEC}" sibTransId="{4EF94381-16D0-42B4-AAC6-CD985CE24360}"/>
    <dgm:cxn modelId="{3DAF3165-EA66-EB42-A342-E1EF499B703A}" type="presParOf" srcId="{608C612A-A5B0-4F59-811F-03914765EAC1}" destId="{A0C174E7-3D2F-4753-BD27-A4F4352E709F}" srcOrd="0" destOrd="0" presId="urn:microsoft.com/office/officeart/2005/8/layout/vList2"/>
    <dgm:cxn modelId="{3D45E0A1-4A44-6848-805A-4ADD6BE9B666}" type="presParOf" srcId="{608C612A-A5B0-4F59-811F-03914765EAC1}" destId="{7FE23A87-54E2-4A42-9E6E-48D3C6D35300}" srcOrd="1" destOrd="0" presId="urn:microsoft.com/office/officeart/2005/8/layout/vList2"/>
    <dgm:cxn modelId="{6CE21C21-D91B-7E4C-A252-309A582D85B2}" type="presParOf" srcId="{608C612A-A5B0-4F59-811F-03914765EAC1}" destId="{78EF3037-D12C-4D86-8186-95BC34FE95F6}" srcOrd="2" destOrd="0" presId="urn:microsoft.com/office/officeart/2005/8/layout/vList2"/>
    <dgm:cxn modelId="{73948C5D-ABA4-8C41-82A9-AB8CDDCC8199}" type="presParOf" srcId="{608C612A-A5B0-4F59-811F-03914765EAC1}" destId="{5A3280ED-1367-4C12-898A-DEAFFBB28B84}" srcOrd="3" destOrd="0" presId="urn:microsoft.com/office/officeart/2005/8/layout/vList2"/>
    <dgm:cxn modelId="{04DA48F0-3C5A-9044-86CA-171FE6335E5F}" type="presParOf" srcId="{608C612A-A5B0-4F59-811F-03914765EAC1}" destId="{26A48CAA-4C80-4352-B8F7-0ADD51C84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72425-CAA4-4F74-814B-9DC471C39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14265-C659-4418-BBDB-12194BCECB6E}">
      <dgm:prSet/>
      <dgm:spPr/>
      <dgm:t>
        <a:bodyPr/>
        <a:lstStyle/>
        <a:p>
          <a:pPr>
            <a:buNone/>
          </a:pPr>
          <a:r>
            <a:rPr lang="de-DE" b="1" dirty="0" err="1"/>
            <a:t>EvoTurb</a:t>
          </a:r>
          <a:r>
            <a:rPr lang="de-DE" b="1" dirty="0"/>
            <a:t> </a:t>
          </a:r>
          <a:r>
            <a:rPr lang="de-DE" b="1" dirty="0" err="1"/>
            <a:t>integration</a:t>
          </a:r>
          <a:endParaRPr lang="de-DE" b="1" dirty="0"/>
        </a:p>
        <a:p>
          <a:pPr>
            <a:buNone/>
          </a:pPr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simulate</a:t>
          </a:r>
          <a:r>
            <a:rPr lang="de-DE" dirty="0">
              <a:sym typeface="Wingdings" pitchFamily="2" charset="2"/>
            </a:rPr>
            <a:t> wind </a:t>
          </a:r>
          <a:r>
            <a:rPr lang="de-DE" dirty="0" err="1">
              <a:sym typeface="Wingdings" pitchFamily="2" charset="2"/>
            </a:rPr>
            <a:t>fields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for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rotor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and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Lidar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separately</a:t>
          </a:r>
          <a:endParaRPr lang="en-US" dirty="0"/>
        </a:p>
      </dgm:t>
    </dgm:pt>
    <dgm:pt modelId="{2810C372-E780-42B5-8FB8-FB947F5D4AEC}" type="parTrans" cxnId="{042F50E0-8C0A-4A08-804A-B9C79B3A8CE8}">
      <dgm:prSet/>
      <dgm:spPr/>
      <dgm:t>
        <a:bodyPr/>
        <a:lstStyle/>
        <a:p>
          <a:endParaRPr lang="en-US"/>
        </a:p>
      </dgm:t>
    </dgm:pt>
    <dgm:pt modelId="{4EF94381-16D0-42B4-AAC6-CD985CE24360}" type="sibTrans" cxnId="{042F50E0-8C0A-4A08-804A-B9C79B3A8CE8}">
      <dgm:prSet/>
      <dgm:spPr/>
      <dgm:t>
        <a:bodyPr/>
        <a:lstStyle/>
        <a:p>
          <a:endParaRPr lang="en-US"/>
        </a:p>
      </dgm:t>
    </dgm:pt>
    <dgm:pt modelId="{42A623F9-600C-48AD-AA5C-D47B437331A5}">
      <dgm:prSet/>
      <dgm:spPr/>
      <dgm:t>
        <a:bodyPr/>
        <a:lstStyle/>
        <a:p>
          <a:r>
            <a:rPr lang="de-DE" b="1" dirty="0"/>
            <a:t>Blade</a:t>
          </a:r>
          <a:r>
            <a:rPr lang="de-DE" dirty="0"/>
            <a:t> </a:t>
          </a:r>
          <a:r>
            <a:rPr lang="de-DE" b="1" dirty="0" err="1"/>
            <a:t>blockage</a:t>
          </a:r>
          <a:r>
            <a:rPr lang="de-DE" dirty="0"/>
            <a:t> </a:t>
          </a:r>
          <a:r>
            <a:rPr lang="de-DE" b="1" dirty="0" err="1"/>
            <a:t>detection</a:t>
          </a:r>
          <a:endParaRPr lang="de-DE" b="1" dirty="0"/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simplified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geometry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and</a:t>
          </a:r>
          <a:r>
            <a:rPr lang="de-DE" dirty="0">
              <a:sym typeface="Wingdings" pitchFamily="2" charset="2"/>
            </a:rPr>
            <a:t> Ray </a:t>
          </a:r>
          <a:r>
            <a:rPr lang="de-DE" dirty="0" err="1">
              <a:sym typeface="Wingdings" pitchFamily="2" charset="2"/>
            </a:rPr>
            <a:t>Triangle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interaction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algorithm</a:t>
          </a:r>
          <a:endParaRPr lang="en-US" dirty="0"/>
        </a:p>
      </dgm:t>
    </dgm:pt>
    <dgm:pt modelId="{B11D9BFA-1157-494A-B10C-011DCE71CD81}" type="parTrans" cxnId="{8A7A506E-738E-4A77-817B-BAC6430B7A9C}">
      <dgm:prSet/>
      <dgm:spPr/>
      <dgm:t>
        <a:bodyPr/>
        <a:lstStyle/>
        <a:p>
          <a:endParaRPr lang="en-US"/>
        </a:p>
      </dgm:t>
    </dgm:pt>
    <dgm:pt modelId="{B0BA648E-C359-4D1F-8D05-E0DE07738B82}" type="sibTrans" cxnId="{8A7A506E-738E-4A77-817B-BAC6430B7A9C}">
      <dgm:prSet/>
      <dgm:spPr/>
      <dgm:t>
        <a:bodyPr/>
        <a:lstStyle/>
        <a:p>
          <a:endParaRPr lang="en-US"/>
        </a:p>
      </dgm:t>
    </dgm:pt>
    <dgm:pt modelId="{84BDE96D-D1A5-40A1-AF1D-B50789E215EB}">
      <dgm:prSet/>
      <dgm:spPr/>
      <dgm:t>
        <a:bodyPr/>
        <a:lstStyle/>
        <a:p>
          <a:r>
            <a:rPr lang="de-DE" b="1" dirty="0"/>
            <a:t>CNR</a:t>
          </a:r>
          <a:r>
            <a:rPr lang="de-DE" dirty="0"/>
            <a:t> </a:t>
          </a:r>
          <a:r>
            <a:rPr lang="de-DE" b="1" dirty="0" err="1"/>
            <a:t>modelling</a:t>
          </a:r>
          <a:endParaRPr lang="de-DE" b="1" dirty="0"/>
        </a:p>
        <a:p>
          <a:r>
            <a:rPr lang="de-DE" dirty="0">
              <a:sym typeface="Wingdings" pitchFamily="2" charset="2"/>
            </a:rPr>
            <a:t> </a:t>
          </a:r>
          <a:r>
            <a:rPr lang="de-DE" dirty="0" err="1">
              <a:sym typeface="Wingdings" pitchFamily="2" charset="2"/>
            </a:rPr>
            <a:t>e</a:t>
          </a:r>
          <a:r>
            <a:rPr lang="de-DE" dirty="0" err="1"/>
            <a:t>mpirical</a:t>
          </a:r>
          <a:r>
            <a:rPr lang="de-DE" dirty="0"/>
            <a:t> </a:t>
          </a:r>
          <a:r>
            <a:rPr lang="de-DE" dirty="0" err="1"/>
            <a:t>spectrum</a:t>
          </a:r>
          <a:r>
            <a:rPr lang="de-DE" dirty="0"/>
            <a:t> </a:t>
          </a:r>
          <a:r>
            <a:rPr lang="de-DE" dirty="0" err="1"/>
            <a:t>and</a:t>
          </a:r>
          <a:r>
            <a:rPr lang="de-DE" dirty="0"/>
            <a:t> </a:t>
          </a:r>
          <a:r>
            <a:rPr lang="de-DE" dirty="0" err="1"/>
            <a:t>white</a:t>
          </a:r>
          <a:r>
            <a:rPr lang="de-DE" dirty="0"/>
            <a:t> </a:t>
          </a:r>
          <a:r>
            <a:rPr lang="de-DE" dirty="0" err="1"/>
            <a:t>noise</a:t>
          </a:r>
          <a:r>
            <a:rPr lang="de-DE" dirty="0"/>
            <a:t> </a:t>
          </a:r>
          <a:r>
            <a:rPr lang="de-DE" dirty="0" err="1"/>
            <a:t>comparison</a:t>
          </a:r>
          <a:endParaRPr lang="de-DE" dirty="0"/>
        </a:p>
      </dgm:t>
    </dgm:pt>
    <dgm:pt modelId="{0F55B578-8D3E-4B10-8C48-1F02E2BE7483}" type="parTrans" cxnId="{A56CF04A-744A-4455-BB67-CE654AA6216D}">
      <dgm:prSet/>
      <dgm:spPr/>
      <dgm:t>
        <a:bodyPr/>
        <a:lstStyle/>
        <a:p>
          <a:endParaRPr lang="en-US"/>
        </a:p>
      </dgm:t>
    </dgm:pt>
    <dgm:pt modelId="{362A1EE9-64B0-415C-940B-7BA37E0F8345}" type="sibTrans" cxnId="{A56CF04A-744A-4455-BB67-CE654AA6216D}">
      <dgm:prSet/>
      <dgm:spPr/>
      <dgm:t>
        <a:bodyPr/>
        <a:lstStyle/>
        <a:p>
          <a:endParaRPr lang="en-US"/>
        </a:p>
      </dgm:t>
    </dgm:pt>
    <dgm:pt modelId="{608C612A-A5B0-4F59-811F-03914765EAC1}" type="pres">
      <dgm:prSet presAssocID="{A1C72425-CAA4-4F74-814B-9DC471C3954C}" presName="linear" presStyleCnt="0">
        <dgm:presLayoutVars>
          <dgm:animLvl val="lvl"/>
          <dgm:resizeHandles val="exact"/>
        </dgm:presLayoutVars>
      </dgm:prSet>
      <dgm:spPr/>
    </dgm:pt>
    <dgm:pt modelId="{A0C174E7-3D2F-4753-BD27-A4F4352E709F}" type="pres">
      <dgm:prSet presAssocID="{F4B14265-C659-4418-BBDB-12194BCECB6E}" presName="parentText" presStyleLbl="node1" presStyleIdx="0" presStyleCnt="3" custScaleX="95899" custScaleY="79438">
        <dgm:presLayoutVars>
          <dgm:chMax val="0"/>
          <dgm:bulletEnabled val="1"/>
        </dgm:presLayoutVars>
      </dgm:prSet>
      <dgm:spPr/>
    </dgm:pt>
    <dgm:pt modelId="{7FE23A87-54E2-4A42-9E6E-48D3C6D35300}" type="pres">
      <dgm:prSet presAssocID="{4EF94381-16D0-42B4-AAC6-CD985CE24360}" presName="spacer" presStyleCnt="0"/>
      <dgm:spPr/>
    </dgm:pt>
    <dgm:pt modelId="{78EF3037-D12C-4D86-8186-95BC34FE95F6}" type="pres">
      <dgm:prSet presAssocID="{42A623F9-600C-48AD-AA5C-D47B437331A5}" presName="parentText" presStyleLbl="node1" presStyleIdx="1" presStyleCnt="3" custScaleX="96114" custScaleY="85760">
        <dgm:presLayoutVars>
          <dgm:chMax val="0"/>
          <dgm:bulletEnabled val="1"/>
        </dgm:presLayoutVars>
      </dgm:prSet>
      <dgm:spPr/>
    </dgm:pt>
    <dgm:pt modelId="{5A3280ED-1367-4C12-898A-DEAFFBB28B84}" type="pres">
      <dgm:prSet presAssocID="{B0BA648E-C359-4D1F-8D05-E0DE07738B82}" presName="spacer" presStyleCnt="0"/>
      <dgm:spPr/>
    </dgm:pt>
    <dgm:pt modelId="{26A48CAA-4C80-4352-B8F7-0ADD51C84F45}" type="pres">
      <dgm:prSet presAssocID="{84BDE96D-D1A5-40A1-AF1D-B50789E215EB}" presName="parentText" presStyleLbl="node1" presStyleIdx="2" presStyleCnt="3" custScaleX="95683" custScaleY="85567">
        <dgm:presLayoutVars>
          <dgm:chMax val="0"/>
          <dgm:bulletEnabled val="1"/>
        </dgm:presLayoutVars>
      </dgm:prSet>
      <dgm:spPr/>
    </dgm:pt>
  </dgm:ptLst>
  <dgm:cxnLst>
    <dgm:cxn modelId="{7BD7962A-78E0-DC49-BE97-EF973EAA78CE}" type="presOf" srcId="{F4B14265-C659-4418-BBDB-12194BCECB6E}" destId="{A0C174E7-3D2F-4753-BD27-A4F4352E709F}" srcOrd="0" destOrd="0" presId="urn:microsoft.com/office/officeart/2005/8/layout/vList2"/>
    <dgm:cxn modelId="{0555BF5C-7F77-4BEB-9FE0-4461ECA57B9E}" type="presOf" srcId="{A1C72425-CAA4-4F74-814B-9DC471C3954C}" destId="{608C612A-A5B0-4F59-811F-03914765EAC1}" srcOrd="0" destOrd="0" presId="urn:microsoft.com/office/officeart/2005/8/layout/vList2"/>
    <dgm:cxn modelId="{A56CF04A-744A-4455-BB67-CE654AA6216D}" srcId="{A1C72425-CAA4-4F74-814B-9DC471C3954C}" destId="{84BDE96D-D1A5-40A1-AF1D-B50789E215EB}" srcOrd="2" destOrd="0" parTransId="{0F55B578-8D3E-4B10-8C48-1F02E2BE7483}" sibTransId="{362A1EE9-64B0-415C-940B-7BA37E0F8345}"/>
    <dgm:cxn modelId="{8A7A506E-738E-4A77-817B-BAC6430B7A9C}" srcId="{A1C72425-CAA4-4F74-814B-9DC471C3954C}" destId="{42A623F9-600C-48AD-AA5C-D47B437331A5}" srcOrd="1" destOrd="0" parTransId="{B11D9BFA-1157-494A-B10C-011DCE71CD81}" sibTransId="{B0BA648E-C359-4D1F-8D05-E0DE07738B82}"/>
    <dgm:cxn modelId="{F869A77A-AF96-364B-BCB8-F7EEA5B8E9CD}" type="presOf" srcId="{84BDE96D-D1A5-40A1-AF1D-B50789E215EB}" destId="{26A48CAA-4C80-4352-B8F7-0ADD51C84F45}" srcOrd="0" destOrd="0" presId="urn:microsoft.com/office/officeart/2005/8/layout/vList2"/>
    <dgm:cxn modelId="{66930F82-ABF5-4B44-ADA6-F6478146C7A8}" type="presOf" srcId="{42A623F9-600C-48AD-AA5C-D47B437331A5}" destId="{78EF3037-D12C-4D86-8186-95BC34FE95F6}" srcOrd="0" destOrd="0" presId="urn:microsoft.com/office/officeart/2005/8/layout/vList2"/>
    <dgm:cxn modelId="{042F50E0-8C0A-4A08-804A-B9C79B3A8CE8}" srcId="{A1C72425-CAA4-4F74-814B-9DC471C3954C}" destId="{F4B14265-C659-4418-BBDB-12194BCECB6E}" srcOrd="0" destOrd="0" parTransId="{2810C372-E780-42B5-8FB8-FB947F5D4AEC}" sibTransId="{4EF94381-16D0-42B4-AAC6-CD985CE24360}"/>
    <dgm:cxn modelId="{3DAF3165-EA66-EB42-A342-E1EF499B703A}" type="presParOf" srcId="{608C612A-A5B0-4F59-811F-03914765EAC1}" destId="{A0C174E7-3D2F-4753-BD27-A4F4352E709F}" srcOrd="0" destOrd="0" presId="urn:microsoft.com/office/officeart/2005/8/layout/vList2"/>
    <dgm:cxn modelId="{3D45E0A1-4A44-6848-805A-4ADD6BE9B666}" type="presParOf" srcId="{608C612A-A5B0-4F59-811F-03914765EAC1}" destId="{7FE23A87-54E2-4A42-9E6E-48D3C6D35300}" srcOrd="1" destOrd="0" presId="urn:microsoft.com/office/officeart/2005/8/layout/vList2"/>
    <dgm:cxn modelId="{6CE21C21-D91B-7E4C-A252-309A582D85B2}" type="presParOf" srcId="{608C612A-A5B0-4F59-811F-03914765EAC1}" destId="{78EF3037-D12C-4D86-8186-95BC34FE95F6}" srcOrd="2" destOrd="0" presId="urn:microsoft.com/office/officeart/2005/8/layout/vList2"/>
    <dgm:cxn modelId="{73948C5D-ABA4-8C41-82A9-AB8CDDCC8199}" type="presParOf" srcId="{608C612A-A5B0-4F59-811F-03914765EAC1}" destId="{5A3280ED-1367-4C12-898A-DEAFFBB28B84}" srcOrd="3" destOrd="0" presId="urn:microsoft.com/office/officeart/2005/8/layout/vList2"/>
    <dgm:cxn modelId="{04DA48F0-3C5A-9044-86CA-171FE6335E5F}" type="presParOf" srcId="{608C612A-A5B0-4F59-811F-03914765EAC1}" destId="{26A48CAA-4C80-4352-B8F7-0ADD51C84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C72425-CAA4-4F74-814B-9DC471C395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B14265-C659-4418-BBDB-12194BCECB6E}">
      <dgm:prSet/>
      <dgm:spPr/>
      <dgm:t>
        <a:bodyPr/>
        <a:lstStyle/>
        <a:p>
          <a:pPr>
            <a:buNone/>
          </a:pPr>
          <a:r>
            <a:rPr lang="de-DE" dirty="0" err="1"/>
            <a:t>Realistic</a:t>
          </a:r>
          <a:r>
            <a:rPr lang="de-DE" dirty="0"/>
            <a:t> </a:t>
          </a:r>
          <a:r>
            <a:rPr lang="de-DE" dirty="0" err="1"/>
            <a:t>Lidar</a:t>
          </a:r>
          <a:r>
            <a:rPr lang="de-DE" dirty="0"/>
            <a:t> </a:t>
          </a:r>
          <a:r>
            <a:rPr lang="de-DE" dirty="0" err="1"/>
            <a:t>simulation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</a:t>
          </a:r>
          <a:r>
            <a:rPr lang="de-DE" dirty="0" err="1"/>
            <a:t>crucial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controller</a:t>
          </a:r>
          <a:r>
            <a:rPr lang="de-DE" dirty="0"/>
            <a:t> </a:t>
          </a:r>
          <a:r>
            <a:rPr lang="de-DE" dirty="0" err="1"/>
            <a:t>development</a:t>
          </a:r>
          <a:endParaRPr lang="en-US" dirty="0"/>
        </a:p>
      </dgm:t>
    </dgm:pt>
    <dgm:pt modelId="{2810C372-E780-42B5-8FB8-FB947F5D4AEC}" type="parTrans" cxnId="{042F50E0-8C0A-4A08-804A-B9C79B3A8CE8}">
      <dgm:prSet/>
      <dgm:spPr/>
      <dgm:t>
        <a:bodyPr/>
        <a:lstStyle/>
        <a:p>
          <a:endParaRPr lang="en-US"/>
        </a:p>
      </dgm:t>
    </dgm:pt>
    <dgm:pt modelId="{4EF94381-16D0-42B4-AAC6-CD985CE24360}" type="sibTrans" cxnId="{042F50E0-8C0A-4A08-804A-B9C79B3A8CE8}">
      <dgm:prSet/>
      <dgm:spPr/>
      <dgm:t>
        <a:bodyPr/>
        <a:lstStyle/>
        <a:p>
          <a:endParaRPr lang="en-US"/>
        </a:p>
      </dgm:t>
    </dgm:pt>
    <dgm:pt modelId="{42A623F9-600C-48AD-AA5C-D47B437331A5}">
      <dgm:prSet/>
      <dgm:spPr/>
      <dgm:t>
        <a:bodyPr/>
        <a:lstStyle/>
        <a:p>
          <a:r>
            <a:rPr lang="de-DE" dirty="0"/>
            <a:t>The </a:t>
          </a:r>
          <a:r>
            <a:rPr lang="de-DE" dirty="0" err="1"/>
            <a:t>three</a:t>
          </a:r>
          <a:r>
            <a:rPr lang="de-DE" dirty="0"/>
            <a:t> </a:t>
          </a:r>
          <a:r>
            <a:rPr lang="de-DE" dirty="0" err="1"/>
            <a:t>new</a:t>
          </a:r>
          <a:r>
            <a:rPr lang="de-DE" dirty="0"/>
            <a:t> </a:t>
          </a:r>
          <a:r>
            <a:rPr lang="de-DE" dirty="0" err="1"/>
            <a:t>features</a:t>
          </a:r>
          <a:r>
            <a:rPr lang="de-DE" dirty="0"/>
            <a:t> </a:t>
          </a:r>
          <a:r>
            <a:rPr lang="de-DE" dirty="0" err="1"/>
            <a:t>significantly</a:t>
          </a:r>
          <a:r>
            <a:rPr lang="de-DE" dirty="0"/>
            <a:t> </a:t>
          </a:r>
          <a:r>
            <a:rPr lang="de-DE" dirty="0" err="1"/>
            <a:t>improve</a:t>
          </a:r>
          <a:r>
            <a:rPr lang="de-DE" dirty="0"/>
            <a:t> </a:t>
          </a:r>
          <a:r>
            <a:rPr lang="de-DE" dirty="0" err="1"/>
            <a:t>model</a:t>
          </a:r>
          <a:r>
            <a:rPr lang="de-DE" dirty="0"/>
            <a:t> </a:t>
          </a:r>
          <a:r>
            <a:rPr lang="de-DE" dirty="0" err="1"/>
            <a:t>fidelity</a:t>
          </a:r>
          <a:endParaRPr lang="de-DE" dirty="0"/>
        </a:p>
        <a:p>
          <a:r>
            <a:rPr lang="de-DE" dirty="0">
              <a:sym typeface="Wingdings" pitchFamily="2" charset="2"/>
            </a:rPr>
            <a:t> Indispensable </a:t>
          </a:r>
          <a:r>
            <a:rPr lang="de-DE" dirty="0" err="1">
              <a:sym typeface="Wingdings" pitchFamily="2" charset="2"/>
            </a:rPr>
            <a:t>for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interpreting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data</a:t>
          </a:r>
          <a:r>
            <a:rPr lang="de-DE" dirty="0">
              <a:sym typeface="Wingdings" pitchFamily="2" charset="2"/>
            </a:rPr>
            <a:t> </a:t>
          </a:r>
          <a:r>
            <a:rPr lang="de-DE" dirty="0" err="1">
              <a:sym typeface="Wingdings" pitchFamily="2" charset="2"/>
            </a:rPr>
            <a:t>correctly</a:t>
          </a:r>
          <a:endParaRPr lang="en-US" dirty="0"/>
        </a:p>
      </dgm:t>
    </dgm:pt>
    <dgm:pt modelId="{B11D9BFA-1157-494A-B10C-011DCE71CD81}" type="parTrans" cxnId="{8A7A506E-738E-4A77-817B-BAC6430B7A9C}">
      <dgm:prSet/>
      <dgm:spPr/>
      <dgm:t>
        <a:bodyPr/>
        <a:lstStyle/>
        <a:p>
          <a:endParaRPr lang="en-US"/>
        </a:p>
      </dgm:t>
    </dgm:pt>
    <dgm:pt modelId="{B0BA648E-C359-4D1F-8D05-E0DE07738B82}" type="sibTrans" cxnId="{8A7A506E-738E-4A77-817B-BAC6430B7A9C}">
      <dgm:prSet/>
      <dgm:spPr/>
      <dgm:t>
        <a:bodyPr/>
        <a:lstStyle/>
        <a:p>
          <a:endParaRPr lang="en-US"/>
        </a:p>
      </dgm:t>
    </dgm:pt>
    <dgm:pt modelId="{84BDE96D-D1A5-40A1-AF1D-B50789E215EB}">
      <dgm:prSet/>
      <dgm:spPr/>
      <dgm:t>
        <a:bodyPr/>
        <a:lstStyle/>
        <a:p>
          <a:r>
            <a:rPr lang="de-DE" dirty="0"/>
            <a:t>Adaptation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atmospheric</a:t>
          </a:r>
          <a:r>
            <a:rPr lang="de-DE" dirty="0"/>
            <a:t> </a:t>
          </a:r>
          <a:r>
            <a:rPr lang="de-DE" dirty="0" err="1"/>
            <a:t>conditions</a:t>
          </a:r>
          <a:r>
            <a:rPr lang="de-DE" dirty="0"/>
            <a:t> </a:t>
          </a:r>
          <a:r>
            <a:rPr lang="de-DE" dirty="0" err="1"/>
            <a:t>necessary</a:t>
          </a:r>
          <a:endParaRPr lang="de-DE" dirty="0"/>
        </a:p>
      </dgm:t>
    </dgm:pt>
    <dgm:pt modelId="{0F55B578-8D3E-4B10-8C48-1F02E2BE7483}" type="parTrans" cxnId="{A56CF04A-744A-4455-BB67-CE654AA6216D}">
      <dgm:prSet/>
      <dgm:spPr/>
      <dgm:t>
        <a:bodyPr/>
        <a:lstStyle/>
        <a:p>
          <a:endParaRPr lang="en-US"/>
        </a:p>
      </dgm:t>
    </dgm:pt>
    <dgm:pt modelId="{362A1EE9-64B0-415C-940B-7BA37E0F8345}" type="sibTrans" cxnId="{A56CF04A-744A-4455-BB67-CE654AA6216D}">
      <dgm:prSet/>
      <dgm:spPr/>
      <dgm:t>
        <a:bodyPr/>
        <a:lstStyle/>
        <a:p>
          <a:endParaRPr lang="en-US"/>
        </a:p>
      </dgm:t>
    </dgm:pt>
    <dgm:pt modelId="{608C612A-A5B0-4F59-811F-03914765EAC1}" type="pres">
      <dgm:prSet presAssocID="{A1C72425-CAA4-4F74-814B-9DC471C3954C}" presName="linear" presStyleCnt="0">
        <dgm:presLayoutVars>
          <dgm:animLvl val="lvl"/>
          <dgm:resizeHandles val="exact"/>
        </dgm:presLayoutVars>
      </dgm:prSet>
      <dgm:spPr/>
    </dgm:pt>
    <dgm:pt modelId="{A0C174E7-3D2F-4753-BD27-A4F4352E709F}" type="pres">
      <dgm:prSet presAssocID="{F4B14265-C659-4418-BBDB-12194BCECB6E}" presName="parentText" presStyleLbl="node1" presStyleIdx="0" presStyleCnt="3" custScaleX="95899" custScaleY="79438">
        <dgm:presLayoutVars>
          <dgm:chMax val="0"/>
          <dgm:bulletEnabled val="1"/>
        </dgm:presLayoutVars>
      </dgm:prSet>
      <dgm:spPr/>
    </dgm:pt>
    <dgm:pt modelId="{7FE23A87-54E2-4A42-9E6E-48D3C6D35300}" type="pres">
      <dgm:prSet presAssocID="{4EF94381-16D0-42B4-AAC6-CD985CE24360}" presName="spacer" presStyleCnt="0"/>
      <dgm:spPr/>
    </dgm:pt>
    <dgm:pt modelId="{78EF3037-D12C-4D86-8186-95BC34FE95F6}" type="pres">
      <dgm:prSet presAssocID="{42A623F9-600C-48AD-AA5C-D47B437331A5}" presName="parentText" presStyleLbl="node1" presStyleIdx="1" presStyleCnt="3" custScaleX="96114" custScaleY="85760">
        <dgm:presLayoutVars>
          <dgm:chMax val="0"/>
          <dgm:bulletEnabled val="1"/>
        </dgm:presLayoutVars>
      </dgm:prSet>
      <dgm:spPr/>
    </dgm:pt>
    <dgm:pt modelId="{5A3280ED-1367-4C12-898A-DEAFFBB28B84}" type="pres">
      <dgm:prSet presAssocID="{B0BA648E-C359-4D1F-8D05-E0DE07738B82}" presName="spacer" presStyleCnt="0"/>
      <dgm:spPr/>
    </dgm:pt>
    <dgm:pt modelId="{26A48CAA-4C80-4352-B8F7-0ADD51C84F45}" type="pres">
      <dgm:prSet presAssocID="{84BDE96D-D1A5-40A1-AF1D-B50789E215EB}" presName="parentText" presStyleLbl="node1" presStyleIdx="2" presStyleCnt="3" custScaleX="95683" custScaleY="85567">
        <dgm:presLayoutVars>
          <dgm:chMax val="0"/>
          <dgm:bulletEnabled val="1"/>
        </dgm:presLayoutVars>
      </dgm:prSet>
      <dgm:spPr/>
    </dgm:pt>
  </dgm:ptLst>
  <dgm:cxnLst>
    <dgm:cxn modelId="{7BD7962A-78E0-DC49-BE97-EF973EAA78CE}" type="presOf" srcId="{F4B14265-C659-4418-BBDB-12194BCECB6E}" destId="{A0C174E7-3D2F-4753-BD27-A4F4352E709F}" srcOrd="0" destOrd="0" presId="urn:microsoft.com/office/officeart/2005/8/layout/vList2"/>
    <dgm:cxn modelId="{0555BF5C-7F77-4BEB-9FE0-4461ECA57B9E}" type="presOf" srcId="{A1C72425-CAA4-4F74-814B-9DC471C3954C}" destId="{608C612A-A5B0-4F59-811F-03914765EAC1}" srcOrd="0" destOrd="0" presId="urn:microsoft.com/office/officeart/2005/8/layout/vList2"/>
    <dgm:cxn modelId="{A56CF04A-744A-4455-BB67-CE654AA6216D}" srcId="{A1C72425-CAA4-4F74-814B-9DC471C3954C}" destId="{84BDE96D-D1A5-40A1-AF1D-B50789E215EB}" srcOrd="2" destOrd="0" parTransId="{0F55B578-8D3E-4B10-8C48-1F02E2BE7483}" sibTransId="{362A1EE9-64B0-415C-940B-7BA37E0F8345}"/>
    <dgm:cxn modelId="{8A7A506E-738E-4A77-817B-BAC6430B7A9C}" srcId="{A1C72425-CAA4-4F74-814B-9DC471C3954C}" destId="{42A623F9-600C-48AD-AA5C-D47B437331A5}" srcOrd="1" destOrd="0" parTransId="{B11D9BFA-1157-494A-B10C-011DCE71CD81}" sibTransId="{B0BA648E-C359-4D1F-8D05-E0DE07738B82}"/>
    <dgm:cxn modelId="{F869A77A-AF96-364B-BCB8-F7EEA5B8E9CD}" type="presOf" srcId="{84BDE96D-D1A5-40A1-AF1D-B50789E215EB}" destId="{26A48CAA-4C80-4352-B8F7-0ADD51C84F45}" srcOrd="0" destOrd="0" presId="urn:microsoft.com/office/officeart/2005/8/layout/vList2"/>
    <dgm:cxn modelId="{66930F82-ABF5-4B44-ADA6-F6478146C7A8}" type="presOf" srcId="{42A623F9-600C-48AD-AA5C-D47B437331A5}" destId="{78EF3037-D12C-4D86-8186-95BC34FE95F6}" srcOrd="0" destOrd="0" presId="urn:microsoft.com/office/officeart/2005/8/layout/vList2"/>
    <dgm:cxn modelId="{042F50E0-8C0A-4A08-804A-B9C79B3A8CE8}" srcId="{A1C72425-CAA4-4F74-814B-9DC471C3954C}" destId="{F4B14265-C659-4418-BBDB-12194BCECB6E}" srcOrd="0" destOrd="0" parTransId="{2810C372-E780-42B5-8FB8-FB947F5D4AEC}" sibTransId="{4EF94381-16D0-42B4-AAC6-CD985CE24360}"/>
    <dgm:cxn modelId="{3DAF3165-EA66-EB42-A342-E1EF499B703A}" type="presParOf" srcId="{608C612A-A5B0-4F59-811F-03914765EAC1}" destId="{A0C174E7-3D2F-4753-BD27-A4F4352E709F}" srcOrd="0" destOrd="0" presId="urn:microsoft.com/office/officeart/2005/8/layout/vList2"/>
    <dgm:cxn modelId="{3D45E0A1-4A44-6848-805A-4ADD6BE9B666}" type="presParOf" srcId="{608C612A-A5B0-4F59-811F-03914765EAC1}" destId="{7FE23A87-54E2-4A42-9E6E-48D3C6D35300}" srcOrd="1" destOrd="0" presId="urn:microsoft.com/office/officeart/2005/8/layout/vList2"/>
    <dgm:cxn modelId="{6CE21C21-D91B-7E4C-A252-309A582D85B2}" type="presParOf" srcId="{608C612A-A5B0-4F59-811F-03914765EAC1}" destId="{78EF3037-D12C-4D86-8186-95BC34FE95F6}" srcOrd="2" destOrd="0" presId="urn:microsoft.com/office/officeart/2005/8/layout/vList2"/>
    <dgm:cxn modelId="{73948C5D-ABA4-8C41-82A9-AB8CDDCC8199}" type="presParOf" srcId="{608C612A-A5B0-4F59-811F-03914765EAC1}" destId="{5A3280ED-1367-4C12-898A-DEAFFBB28B84}" srcOrd="3" destOrd="0" presId="urn:microsoft.com/office/officeart/2005/8/layout/vList2"/>
    <dgm:cxn modelId="{04DA48F0-3C5A-9044-86CA-171FE6335E5F}" type="presParOf" srcId="{608C612A-A5B0-4F59-811F-03914765EAC1}" destId="{26A48CAA-4C80-4352-B8F7-0ADD51C84F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74E7-3D2F-4753-BD27-A4F4352E709F}">
      <dsp:nvSpPr>
        <dsp:cNvPr id="0" name=""/>
        <dsp:cNvSpPr/>
      </dsp:nvSpPr>
      <dsp:spPr>
        <a:xfrm>
          <a:off x="191435" y="209017"/>
          <a:ext cx="8953153" cy="1422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 err="1"/>
            <a:t>Envolving</a:t>
          </a:r>
          <a:r>
            <a:rPr lang="de-DE" sz="1300" b="1" kern="1200" dirty="0"/>
            <a:t> </a:t>
          </a:r>
          <a:r>
            <a:rPr lang="de-DE" sz="1300" b="1" kern="1200" dirty="0" err="1"/>
            <a:t>turbulence</a:t>
          </a:r>
          <a:endParaRPr lang="de-DE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ym typeface="Wingdings" pitchFamily="2" charset="2"/>
            </a:rPr>
            <a:t> </a:t>
          </a:r>
          <a:r>
            <a:rPr lang="de-DE" sz="1300" kern="1200" dirty="0" err="1">
              <a:sym typeface="Wingdings" pitchFamily="2" charset="2"/>
            </a:rPr>
            <a:t>p</a:t>
          </a:r>
          <a:r>
            <a:rPr lang="de-DE" sz="1300" kern="1200" dirty="0" err="1"/>
            <a:t>revious</a:t>
          </a:r>
          <a:r>
            <a:rPr lang="de-DE" sz="1300" kern="1200" dirty="0"/>
            <a:t> </a:t>
          </a:r>
          <a:r>
            <a:rPr lang="de-DE" sz="1300" kern="1200" dirty="0" err="1"/>
            <a:t>assumption</a:t>
          </a:r>
          <a:r>
            <a:rPr lang="de-DE" sz="1300" kern="1200" dirty="0"/>
            <a:t>: </a:t>
          </a:r>
          <a:r>
            <a:rPr lang="de-DE" sz="1300" kern="1200" dirty="0" err="1"/>
            <a:t>Taylor‘s</a:t>
          </a:r>
          <a:r>
            <a:rPr lang="de-DE" sz="1300" kern="1200" dirty="0"/>
            <a:t> </a:t>
          </a:r>
          <a:r>
            <a:rPr lang="de-DE" sz="1300" kern="1200" dirty="0" err="1"/>
            <a:t>frozen</a:t>
          </a:r>
          <a:r>
            <a:rPr lang="de-DE" sz="1300" kern="1200" dirty="0"/>
            <a:t> </a:t>
          </a:r>
          <a:r>
            <a:rPr lang="de-DE" sz="1300" kern="1200" dirty="0" err="1"/>
            <a:t>turbulence</a:t>
          </a:r>
          <a:r>
            <a:rPr lang="de-DE" sz="1300" kern="1200" dirty="0"/>
            <a:t> (wind </a:t>
          </a:r>
          <a:r>
            <a:rPr lang="de-DE" sz="1300" kern="1200" dirty="0" err="1"/>
            <a:t>remains</a:t>
          </a:r>
          <a:r>
            <a:rPr lang="de-DE" sz="1300" kern="1200" dirty="0"/>
            <a:t> </a:t>
          </a:r>
          <a:r>
            <a:rPr lang="de-DE" sz="1300" kern="1200" dirty="0" err="1"/>
            <a:t>constant</a:t>
          </a:r>
          <a:r>
            <a:rPr lang="de-DE" sz="1300" kern="1200" dirty="0"/>
            <a:t> </a:t>
          </a:r>
          <a:r>
            <a:rPr lang="de-DE" sz="1300" kern="1200" dirty="0" err="1"/>
            <a:t>during</a:t>
          </a:r>
          <a:r>
            <a:rPr lang="de-DE" sz="1300" kern="1200" dirty="0"/>
            <a:t> </a:t>
          </a:r>
          <a:r>
            <a:rPr lang="de-DE" sz="1300" kern="1200" dirty="0" err="1"/>
            <a:t>transport</a:t>
          </a:r>
          <a:r>
            <a:rPr lang="de-DE" sz="1300" kern="1200" dirty="0"/>
            <a:t>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ym typeface="Wingdings" pitchFamily="2" charset="2"/>
            </a:rPr>
            <a:t> </a:t>
          </a:r>
          <a:r>
            <a:rPr lang="de-DE" sz="1300" kern="1200" dirty="0" err="1">
              <a:sym typeface="Wingdings" pitchFamily="2" charset="2"/>
            </a:rPr>
            <a:t>new</a:t>
          </a:r>
          <a:r>
            <a:rPr lang="de-DE" sz="1300" kern="1200" dirty="0">
              <a:sym typeface="Wingdings" pitchFamily="2" charset="2"/>
            </a:rPr>
            <a:t>: </a:t>
          </a:r>
          <a:r>
            <a:rPr lang="de-DE" sz="1300" kern="1200" dirty="0" err="1"/>
            <a:t>integration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evoTurb</a:t>
          </a:r>
          <a:r>
            <a:rPr lang="de-DE" sz="1300" kern="1200" dirty="0"/>
            <a:t> (</a:t>
          </a:r>
          <a:r>
            <a:rPr lang="de-DE" sz="1300" kern="1200" dirty="0" err="1"/>
            <a:t>stochastic</a:t>
          </a:r>
          <a:r>
            <a:rPr lang="de-DE" sz="1300" kern="1200" dirty="0"/>
            <a:t> wind </a:t>
          </a:r>
          <a:r>
            <a:rPr lang="de-DE" sz="1300" kern="1200" dirty="0" err="1"/>
            <a:t>field</a:t>
          </a:r>
          <a:r>
            <a:rPr lang="de-DE" sz="1300" kern="1200" dirty="0"/>
            <a:t>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ym typeface="Wingdings" pitchFamily="2" charset="2"/>
            </a:rPr>
            <a:t> wind </a:t>
          </a:r>
          <a:r>
            <a:rPr lang="de-DE" sz="1300" kern="1200" dirty="0" err="1">
              <a:sym typeface="Wingdings" pitchFamily="2" charset="2"/>
            </a:rPr>
            <a:t>development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reduces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correlation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between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measured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and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actual</a:t>
          </a:r>
          <a:r>
            <a:rPr lang="de-DE" sz="1300" kern="1200" dirty="0">
              <a:sym typeface="Wingdings" pitchFamily="2" charset="2"/>
            </a:rPr>
            <a:t> wind </a:t>
          </a:r>
          <a:r>
            <a:rPr lang="de-DE" sz="1300" kern="1200" dirty="0" err="1">
              <a:sym typeface="Wingdings" pitchFamily="2" charset="2"/>
            </a:rPr>
            <a:t>speed</a:t>
          </a:r>
          <a:endParaRPr lang="de-DE" sz="1300" kern="1200" dirty="0">
            <a:sym typeface="Wingdings" pitchFamily="2" charset="2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ym typeface="Wingdings" pitchFamily="2" charset="2"/>
            </a:rPr>
            <a:t> </a:t>
          </a:r>
          <a:r>
            <a:rPr lang="de-DE" sz="1300" kern="1200" dirty="0" err="1">
              <a:sym typeface="Wingdings" pitchFamily="2" charset="2"/>
            </a:rPr>
            <a:t>r</a:t>
          </a:r>
          <a:r>
            <a:rPr lang="de-DE" sz="1300" kern="1200" dirty="0" err="1"/>
            <a:t>ealistic</a:t>
          </a:r>
          <a:r>
            <a:rPr lang="de-DE" sz="1300" kern="1200" dirty="0"/>
            <a:t> </a:t>
          </a:r>
          <a:r>
            <a:rPr lang="de-DE" sz="1300" kern="1200" dirty="0" err="1"/>
            <a:t>prediction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Lidar</a:t>
          </a:r>
          <a:r>
            <a:rPr lang="de-DE" sz="1300" kern="1200" dirty="0"/>
            <a:t> </a:t>
          </a:r>
          <a:r>
            <a:rPr lang="de-DE" sz="1300" kern="1200" dirty="0" err="1"/>
            <a:t>data</a:t>
          </a:r>
          <a:endParaRPr lang="en-US" sz="1300" kern="1200" dirty="0"/>
        </a:p>
      </dsp:txBody>
      <dsp:txXfrm>
        <a:off x="260852" y="278434"/>
        <a:ext cx="8814319" cy="1283185"/>
      </dsp:txXfrm>
    </dsp:sp>
    <dsp:sp modelId="{78EF3037-D12C-4D86-8186-95BC34FE95F6}">
      <dsp:nvSpPr>
        <dsp:cNvPr id="0" name=""/>
        <dsp:cNvSpPr/>
      </dsp:nvSpPr>
      <dsp:spPr>
        <a:xfrm>
          <a:off x="181398" y="1679997"/>
          <a:ext cx="8973226" cy="1535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Blade </a:t>
          </a:r>
          <a:r>
            <a:rPr lang="de-DE" sz="1300" kern="1200" dirty="0" err="1"/>
            <a:t>blockage</a:t>
          </a:r>
          <a:r>
            <a:rPr lang="de-DE" sz="1300" kern="1200" dirty="0"/>
            <a:t> </a:t>
          </a:r>
          <a:r>
            <a:rPr lang="de-DE" sz="1300" kern="1200" dirty="0" err="1"/>
            <a:t>effect</a:t>
          </a:r>
          <a:r>
            <a:rPr lang="de-DE" sz="1300" kern="1200" dirty="0"/>
            <a:t> = </a:t>
          </a:r>
          <a:r>
            <a:rPr lang="de-DE" sz="1300" kern="1200" dirty="0" err="1"/>
            <a:t>Lidar</a:t>
          </a:r>
          <a:r>
            <a:rPr lang="de-DE" sz="1300" kern="1200" dirty="0"/>
            <a:t> </a:t>
          </a:r>
          <a:r>
            <a:rPr lang="de-DE" sz="1300" kern="1200" dirty="0" err="1"/>
            <a:t>beams</a:t>
          </a:r>
          <a:r>
            <a:rPr lang="de-DE" sz="1300" kern="1200" dirty="0"/>
            <a:t> </a:t>
          </a:r>
          <a:r>
            <a:rPr lang="de-DE" sz="1300" kern="1200" dirty="0" err="1"/>
            <a:t>can</a:t>
          </a:r>
          <a:r>
            <a:rPr lang="de-DE" sz="1300" kern="1200" dirty="0"/>
            <a:t> </a:t>
          </a:r>
          <a:r>
            <a:rPr lang="de-DE" sz="1300" kern="1200" dirty="0" err="1"/>
            <a:t>be</a:t>
          </a:r>
          <a:r>
            <a:rPr lang="de-DE" sz="1300" kern="1200" dirty="0"/>
            <a:t> </a:t>
          </a:r>
          <a:r>
            <a:rPr lang="de-DE" sz="1300" kern="1200" dirty="0" err="1"/>
            <a:t>blocked</a:t>
          </a:r>
          <a:r>
            <a:rPr lang="de-DE" sz="1300" kern="1200" dirty="0"/>
            <a:t> </a:t>
          </a:r>
          <a:r>
            <a:rPr lang="de-DE" sz="1300" kern="1200" dirty="0" err="1"/>
            <a:t>by</a:t>
          </a:r>
          <a:r>
            <a:rPr lang="de-DE" sz="1300" kern="1200" dirty="0"/>
            <a:t> </a:t>
          </a:r>
          <a:r>
            <a:rPr lang="de-DE" sz="1300" kern="1200" dirty="0" err="1"/>
            <a:t>rotor</a:t>
          </a:r>
          <a:r>
            <a:rPr lang="de-DE" sz="1300" kern="1200" dirty="0"/>
            <a:t> blades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ym typeface="Wingdings" pitchFamily="2" charset="2"/>
            </a:rPr>
            <a:t> </a:t>
          </a:r>
          <a:r>
            <a:rPr lang="de-DE" sz="1300" kern="1200" dirty="0" err="1">
              <a:sym typeface="Wingdings" pitchFamily="2" charset="2"/>
            </a:rPr>
            <a:t>a</a:t>
          </a:r>
          <a:r>
            <a:rPr lang="de-DE" sz="1300" kern="1200" dirty="0" err="1"/>
            <a:t>lgorithm</a:t>
          </a:r>
          <a:r>
            <a:rPr lang="de-DE" sz="1300" kern="1200" dirty="0"/>
            <a:t> </a:t>
          </a:r>
          <a:r>
            <a:rPr lang="de-DE" sz="1300" kern="1200" dirty="0" err="1"/>
            <a:t>detects</a:t>
          </a:r>
          <a:r>
            <a:rPr lang="de-DE" sz="1300" kern="1200" dirty="0"/>
            <a:t> </a:t>
          </a:r>
          <a:r>
            <a:rPr lang="de-DE" sz="1300" kern="1200" dirty="0" err="1"/>
            <a:t>blockage</a:t>
          </a:r>
          <a:r>
            <a:rPr lang="de-DE" sz="1300" kern="1200" dirty="0"/>
            <a:t> </a:t>
          </a:r>
          <a:r>
            <a:rPr lang="de-DE" sz="1300" kern="1200" dirty="0" err="1"/>
            <a:t>through</a:t>
          </a:r>
          <a:r>
            <a:rPr lang="de-DE" sz="1300" kern="1200" dirty="0"/>
            <a:t> </a:t>
          </a:r>
          <a:r>
            <a:rPr lang="de-DE" sz="1300" kern="1200" dirty="0" err="1"/>
            <a:t>geometric</a:t>
          </a:r>
          <a:r>
            <a:rPr lang="de-DE" sz="1300" kern="1200" dirty="0"/>
            <a:t> </a:t>
          </a:r>
          <a:r>
            <a:rPr lang="de-DE" sz="1300" kern="1200" dirty="0" err="1"/>
            <a:t>modelling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the</a:t>
          </a:r>
          <a:r>
            <a:rPr lang="de-DE" sz="1300" kern="1200" dirty="0"/>
            <a:t> </a:t>
          </a:r>
          <a:r>
            <a:rPr lang="de-DE" sz="1300" kern="1200" dirty="0" err="1"/>
            <a:t>leaves</a:t>
          </a:r>
          <a:endParaRPr lang="de-DE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ym typeface="Wingdings" pitchFamily="2" charset="2"/>
            </a:rPr>
            <a:t> </a:t>
          </a:r>
          <a:r>
            <a:rPr lang="de-DE" sz="1300" kern="1200" dirty="0" err="1">
              <a:sym typeface="Wingdings" pitchFamily="2" charset="2"/>
            </a:rPr>
            <a:t>i</a:t>
          </a:r>
          <a:r>
            <a:rPr lang="de-DE" sz="1300" kern="1200" dirty="0" err="1"/>
            <a:t>mportant</a:t>
          </a:r>
          <a:r>
            <a:rPr lang="de-DE" sz="1300" kern="1200" dirty="0"/>
            <a:t> </a:t>
          </a:r>
          <a:r>
            <a:rPr lang="de-DE" sz="1300" kern="1200" dirty="0" err="1"/>
            <a:t>for</a:t>
          </a:r>
          <a:r>
            <a:rPr lang="de-DE" sz="1300" kern="1200" dirty="0"/>
            <a:t> </a:t>
          </a:r>
          <a:r>
            <a:rPr lang="de-DE" sz="1300" kern="1200" dirty="0" err="1"/>
            <a:t>signal</a:t>
          </a:r>
          <a:r>
            <a:rPr lang="de-DE" sz="1300" kern="1200" dirty="0"/>
            <a:t> </a:t>
          </a:r>
          <a:r>
            <a:rPr lang="de-DE" sz="1300" kern="1200" dirty="0" err="1"/>
            <a:t>availability</a:t>
          </a:r>
          <a:r>
            <a:rPr lang="de-DE" sz="1300" kern="1200" dirty="0"/>
            <a:t> </a:t>
          </a:r>
          <a:r>
            <a:rPr lang="de-DE" sz="1300" kern="1200" dirty="0" err="1"/>
            <a:t>and</a:t>
          </a:r>
          <a:r>
            <a:rPr lang="de-DE" sz="1300" kern="1200" dirty="0"/>
            <a:t> </a:t>
          </a:r>
          <a:r>
            <a:rPr lang="de-DE" sz="1300" kern="1200" dirty="0" err="1"/>
            <a:t>data</a:t>
          </a:r>
          <a:r>
            <a:rPr lang="de-DE" sz="1300" kern="1200" dirty="0"/>
            <a:t> </a:t>
          </a:r>
          <a:r>
            <a:rPr lang="de-DE" sz="1300" kern="1200" dirty="0" err="1"/>
            <a:t>processing</a:t>
          </a:r>
          <a:endParaRPr lang="en-US" sz="1300" kern="1200" dirty="0"/>
        </a:p>
      </dsp:txBody>
      <dsp:txXfrm>
        <a:off x="256340" y="1754939"/>
        <a:ext cx="8823342" cy="1385305"/>
      </dsp:txXfrm>
    </dsp:sp>
    <dsp:sp modelId="{26A48CAA-4C80-4352-B8F7-0ADD51C84F45}">
      <dsp:nvSpPr>
        <dsp:cNvPr id="0" name=""/>
        <dsp:cNvSpPr/>
      </dsp:nvSpPr>
      <dsp:spPr>
        <a:xfrm>
          <a:off x="201518" y="3264147"/>
          <a:ext cx="8932987" cy="1531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 err="1"/>
            <a:t>Adjustable</a:t>
          </a:r>
          <a:r>
            <a:rPr lang="de-DE" sz="1300" b="1" kern="1200" dirty="0"/>
            <a:t> </a:t>
          </a:r>
          <a:r>
            <a:rPr lang="de-DE" sz="1300" b="1" kern="1200" dirty="0" err="1"/>
            <a:t>data</a:t>
          </a:r>
          <a:r>
            <a:rPr lang="de-DE" sz="1300" b="1" kern="1200" dirty="0"/>
            <a:t> </a:t>
          </a:r>
          <a:r>
            <a:rPr lang="de-DE" sz="1300" b="1" kern="1200" dirty="0" err="1"/>
            <a:t>availability</a:t>
          </a:r>
          <a:r>
            <a:rPr lang="de-DE" sz="1300" kern="1200" dirty="0"/>
            <a:t> = </a:t>
          </a:r>
          <a:r>
            <a:rPr lang="de-DE" sz="1300" kern="1200" dirty="0" err="1"/>
            <a:t>Lidar</a:t>
          </a:r>
          <a:r>
            <a:rPr lang="de-DE" sz="1300" kern="1200" dirty="0"/>
            <a:t> </a:t>
          </a:r>
          <a:r>
            <a:rPr lang="de-DE" sz="1300" kern="1200" dirty="0" err="1"/>
            <a:t>data</a:t>
          </a:r>
          <a:r>
            <a:rPr lang="de-DE" sz="1300" kern="1200" dirty="0"/>
            <a:t> </a:t>
          </a:r>
          <a:r>
            <a:rPr lang="de-DE" sz="1300" kern="1200" dirty="0" err="1"/>
            <a:t>is</a:t>
          </a:r>
          <a:r>
            <a:rPr lang="de-DE" sz="1300" kern="1200" dirty="0"/>
            <a:t> </a:t>
          </a:r>
          <a:r>
            <a:rPr lang="de-DE" sz="1300" kern="1200" dirty="0" err="1"/>
            <a:t>dependent</a:t>
          </a:r>
          <a:r>
            <a:rPr lang="de-DE" sz="1300" kern="1200" dirty="0"/>
            <a:t> on CNR (</a:t>
          </a:r>
          <a:r>
            <a:rPr lang="de-DE" sz="1300" kern="1200" dirty="0" err="1"/>
            <a:t>carrier</a:t>
          </a:r>
          <a:r>
            <a:rPr lang="de-DE" sz="1300" kern="1200" dirty="0"/>
            <a:t> </a:t>
          </a:r>
          <a:r>
            <a:rPr lang="de-DE" sz="1300" kern="1200" dirty="0" err="1"/>
            <a:t>to</a:t>
          </a:r>
          <a:r>
            <a:rPr lang="de-DE" sz="1300" kern="1200" dirty="0"/>
            <a:t> </a:t>
          </a:r>
          <a:r>
            <a:rPr lang="de-DE" sz="1300" kern="1200" dirty="0" err="1"/>
            <a:t>noise</a:t>
          </a:r>
          <a:r>
            <a:rPr lang="de-DE" sz="1300" kern="1200" dirty="0"/>
            <a:t> </a:t>
          </a:r>
          <a:r>
            <a:rPr lang="de-DE" sz="1300" kern="1200" dirty="0" err="1"/>
            <a:t>ratio</a:t>
          </a:r>
          <a:r>
            <a:rPr lang="de-DE" sz="1300" kern="1200" dirty="0"/>
            <a:t>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sym typeface="Wingdings" pitchFamily="2" charset="2"/>
            </a:rPr>
            <a:t> </a:t>
          </a:r>
          <a:r>
            <a:rPr lang="de-DE" sz="1300" kern="1200" dirty="0" err="1">
              <a:sym typeface="Wingdings" pitchFamily="2" charset="2"/>
            </a:rPr>
            <a:t>modelling</a:t>
          </a:r>
          <a:r>
            <a:rPr lang="de-DE" sz="1300" kern="1200" dirty="0">
              <a:sym typeface="Wingdings" pitchFamily="2" charset="2"/>
            </a:rPr>
            <a:t> via </a:t>
          </a:r>
          <a:r>
            <a:rPr lang="de-DE" sz="1300" kern="1200" dirty="0" err="1">
              <a:sym typeface="Wingdings" pitchFamily="2" charset="2"/>
            </a:rPr>
            <a:t>spectral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analysis</a:t>
          </a:r>
          <a:r>
            <a:rPr lang="de-DE" sz="1300" kern="1200" dirty="0">
              <a:sym typeface="Wingdings" pitchFamily="2" charset="2"/>
            </a:rPr>
            <a:t>: </a:t>
          </a:r>
          <a:r>
            <a:rPr lang="de-DE" sz="1300" kern="1200" dirty="0" err="1">
              <a:sym typeface="Wingdings" pitchFamily="2" charset="2"/>
            </a:rPr>
            <a:t>realistic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simulation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of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data</a:t>
          </a:r>
          <a:r>
            <a:rPr lang="de-DE" sz="1300" kern="1200" dirty="0">
              <a:sym typeface="Wingdings" pitchFamily="2" charset="2"/>
            </a:rPr>
            <a:t> </a:t>
          </a:r>
          <a:r>
            <a:rPr lang="de-DE" sz="1300" kern="1200" dirty="0" err="1">
              <a:sym typeface="Wingdings" pitchFamily="2" charset="2"/>
            </a:rPr>
            <a:t>gaps</a:t>
          </a:r>
          <a:endParaRPr lang="de-DE" sz="1300" kern="1200" dirty="0"/>
        </a:p>
      </dsp:txBody>
      <dsp:txXfrm>
        <a:off x="276291" y="3338920"/>
        <a:ext cx="8783441" cy="1382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74E7-3D2F-4753-BD27-A4F4352E709F}">
      <dsp:nvSpPr>
        <dsp:cNvPr id="0" name=""/>
        <dsp:cNvSpPr/>
      </dsp:nvSpPr>
      <dsp:spPr>
        <a:xfrm>
          <a:off x="191435" y="244495"/>
          <a:ext cx="8953153" cy="13904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/>
            <a:t>Envolving</a:t>
          </a:r>
          <a:r>
            <a:rPr lang="de-DE" sz="1800" b="1" kern="1200" dirty="0"/>
            <a:t> </a:t>
          </a:r>
          <a:r>
            <a:rPr lang="de-DE" sz="1800" b="1" kern="1200" dirty="0" err="1"/>
            <a:t>turbulence</a:t>
          </a:r>
          <a:r>
            <a:rPr lang="de-DE" sz="1800" kern="1200" dirty="0"/>
            <a:t> = </a:t>
          </a:r>
          <a:r>
            <a:rPr lang="de-DE" sz="1800" kern="1200" dirty="0" err="1"/>
            <a:t>integration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evoTurb</a:t>
          </a:r>
          <a:r>
            <a:rPr lang="de-DE" sz="1800" kern="1200" dirty="0"/>
            <a:t> (</a:t>
          </a:r>
          <a:r>
            <a:rPr lang="de-DE" sz="1800" kern="1200" dirty="0" err="1"/>
            <a:t>stochastic</a:t>
          </a:r>
          <a:r>
            <a:rPr lang="de-DE" sz="1800" kern="1200" dirty="0"/>
            <a:t> wind </a:t>
          </a:r>
          <a:r>
            <a:rPr lang="de-DE" sz="1800" kern="1200" dirty="0" err="1"/>
            <a:t>field</a:t>
          </a:r>
          <a:r>
            <a:rPr lang="de-DE" sz="1800" kern="1200" dirty="0"/>
            <a:t>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ym typeface="Wingdings" pitchFamily="2" charset="2"/>
            </a:rPr>
            <a:t> wind </a:t>
          </a:r>
          <a:r>
            <a:rPr lang="de-DE" sz="1800" kern="1200" dirty="0" err="1">
              <a:sym typeface="Wingdings" pitchFamily="2" charset="2"/>
            </a:rPr>
            <a:t>development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reduces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correlation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between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measured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and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actual</a:t>
          </a:r>
          <a:r>
            <a:rPr lang="de-DE" sz="1800" kern="1200" dirty="0">
              <a:sym typeface="Wingdings" pitchFamily="2" charset="2"/>
            </a:rPr>
            <a:t> wind </a:t>
          </a:r>
          <a:r>
            <a:rPr lang="de-DE" sz="1800" kern="1200" dirty="0" err="1">
              <a:sym typeface="Wingdings" pitchFamily="2" charset="2"/>
            </a:rPr>
            <a:t>speed</a:t>
          </a:r>
          <a:endParaRPr lang="de-DE" sz="1800" kern="1200" dirty="0">
            <a:sym typeface="Wingdings" pitchFamily="2" charset="2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ym typeface="Wingdings" pitchFamily="2" charset="2"/>
            </a:rPr>
            <a:t> </a:t>
          </a:r>
          <a:r>
            <a:rPr lang="de-DE" sz="1800" kern="1200" dirty="0" err="1">
              <a:sym typeface="Wingdings" pitchFamily="2" charset="2"/>
            </a:rPr>
            <a:t>r</a:t>
          </a:r>
          <a:r>
            <a:rPr lang="de-DE" sz="1800" kern="1200" dirty="0" err="1"/>
            <a:t>ealistic</a:t>
          </a:r>
          <a:r>
            <a:rPr lang="de-DE" sz="1800" kern="1200" dirty="0"/>
            <a:t> </a:t>
          </a:r>
          <a:r>
            <a:rPr lang="de-DE" sz="1800" kern="1200" dirty="0" err="1"/>
            <a:t>prediction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Lidar</a:t>
          </a:r>
          <a:r>
            <a:rPr lang="de-DE" sz="1800" kern="1200" dirty="0"/>
            <a:t> </a:t>
          </a:r>
          <a:r>
            <a:rPr lang="de-DE" sz="1800" kern="1200" dirty="0" err="1"/>
            <a:t>data</a:t>
          </a:r>
          <a:endParaRPr lang="en-US" sz="1800" kern="1200" dirty="0"/>
        </a:p>
      </dsp:txBody>
      <dsp:txXfrm>
        <a:off x="259310" y="312370"/>
        <a:ext cx="8817403" cy="1254669"/>
      </dsp:txXfrm>
    </dsp:sp>
    <dsp:sp modelId="{78EF3037-D12C-4D86-8186-95BC34FE95F6}">
      <dsp:nvSpPr>
        <dsp:cNvPr id="0" name=""/>
        <dsp:cNvSpPr/>
      </dsp:nvSpPr>
      <dsp:spPr>
        <a:xfrm>
          <a:off x="181398" y="1698274"/>
          <a:ext cx="8973226" cy="15010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Blade </a:t>
          </a:r>
          <a:r>
            <a:rPr lang="de-DE" sz="1800" kern="1200" dirty="0" err="1"/>
            <a:t>blockage</a:t>
          </a:r>
          <a:r>
            <a:rPr lang="de-DE" sz="1800" kern="1200" dirty="0"/>
            <a:t> </a:t>
          </a:r>
          <a:r>
            <a:rPr lang="de-DE" sz="1800" kern="1200" dirty="0" err="1"/>
            <a:t>effect</a:t>
          </a:r>
          <a:r>
            <a:rPr lang="de-DE" sz="1800" kern="1200" dirty="0"/>
            <a:t> = </a:t>
          </a:r>
          <a:r>
            <a:rPr lang="de-DE" sz="1800" kern="1200" dirty="0" err="1"/>
            <a:t>Lidar</a:t>
          </a:r>
          <a:r>
            <a:rPr lang="de-DE" sz="1800" kern="1200" dirty="0"/>
            <a:t> </a:t>
          </a:r>
          <a:r>
            <a:rPr lang="de-DE" sz="1800" kern="1200" dirty="0" err="1"/>
            <a:t>beams</a:t>
          </a:r>
          <a:r>
            <a:rPr lang="de-DE" sz="1800" kern="1200" dirty="0"/>
            <a:t> </a:t>
          </a:r>
          <a:r>
            <a:rPr lang="de-DE" sz="1800" kern="1200" dirty="0" err="1"/>
            <a:t>can</a:t>
          </a:r>
          <a:r>
            <a:rPr lang="de-DE" sz="1800" kern="1200" dirty="0"/>
            <a:t> </a:t>
          </a:r>
          <a:r>
            <a:rPr lang="de-DE" sz="1800" kern="1200" dirty="0" err="1"/>
            <a:t>be</a:t>
          </a:r>
          <a:r>
            <a:rPr lang="de-DE" sz="1800" kern="1200" dirty="0"/>
            <a:t> </a:t>
          </a:r>
          <a:r>
            <a:rPr lang="de-DE" sz="1800" kern="1200" dirty="0" err="1"/>
            <a:t>blocked</a:t>
          </a:r>
          <a:r>
            <a:rPr lang="de-DE" sz="1800" kern="1200" dirty="0"/>
            <a:t> </a:t>
          </a:r>
          <a:r>
            <a:rPr lang="de-DE" sz="1800" kern="1200" dirty="0" err="1"/>
            <a:t>by</a:t>
          </a:r>
          <a:r>
            <a:rPr lang="de-DE" sz="1800" kern="1200" dirty="0"/>
            <a:t> </a:t>
          </a:r>
          <a:r>
            <a:rPr lang="de-DE" sz="1800" kern="1200" dirty="0" err="1"/>
            <a:t>rotor</a:t>
          </a:r>
          <a:r>
            <a:rPr lang="de-DE" sz="1800" kern="1200" dirty="0"/>
            <a:t> blades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ym typeface="Wingdings" pitchFamily="2" charset="2"/>
            </a:rPr>
            <a:t> </a:t>
          </a:r>
          <a:r>
            <a:rPr lang="de-DE" sz="1800" kern="1200" dirty="0" err="1">
              <a:sym typeface="Wingdings" pitchFamily="2" charset="2"/>
            </a:rPr>
            <a:t>a</a:t>
          </a:r>
          <a:r>
            <a:rPr lang="de-DE" sz="1800" kern="1200" dirty="0" err="1"/>
            <a:t>lgorithm</a:t>
          </a:r>
          <a:r>
            <a:rPr lang="de-DE" sz="1800" kern="1200" dirty="0"/>
            <a:t> </a:t>
          </a:r>
          <a:r>
            <a:rPr lang="de-DE" sz="1800" kern="1200" dirty="0" err="1"/>
            <a:t>detects</a:t>
          </a:r>
          <a:r>
            <a:rPr lang="de-DE" sz="1800" kern="1200" dirty="0"/>
            <a:t> </a:t>
          </a:r>
          <a:r>
            <a:rPr lang="de-DE" sz="1800" kern="1200" dirty="0" err="1"/>
            <a:t>blockage</a:t>
          </a:r>
          <a:r>
            <a:rPr lang="de-DE" sz="1800" kern="1200" dirty="0"/>
            <a:t> </a:t>
          </a:r>
          <a:r>
            <a:rPr lang="de-DE" sz="1800" kern="1200" dirty="0" err="1"/>
            <a:t>through</a:t>
          </a:r>
          <a:r>
            <a:rPr lang="de-DE" sz="1800" kern="1200" dirty="0"/>
            <a:t> </a:t>
          </a:r>
          <a:r>
            <a:rPr lang="de-DE" sz="1800" kern="1200" dirty="0" err="1"/>
            <a:t>geometric</a:t>
          </a:r>
          <a:r>
            <a:rPr lang="de-DE" sz="1800" kern="1200" dirty="0"/>
            <a:t> </a:t>
          </a:r>
          <a:r>
            <a:rPr lang="de-DE" sz="1800" kern="1200" dirty="0" err="1"/>
            <a:t>modelling</a:t>
          </a:r>
          <a:r>
            <a:rPr lang="de-DE" sz="1800" kern="1200" dirty="0"/>
            <a:t> </a:t>
          </a:r>
          <a:r>
            <a:rPr lang="de-DE" sz="1800" kern="1200" dirty="0" err="1"/>
            <a:t>of</a:t>
          </a:r>
          <a:r>
            <a:rPr lang="de-DE" sz="1800" kern="1200" dirty="0"/>
            <a:t> </a:t>
          </a:r>
          <a:r>
            <a:rPr lang="de-DE" sz="1800" kern="1200" dirty="0" err="1"/>
            <a:t>the</a:t>
          </a:r>
          <a:r>
            <a:rPr lang="de-DE" sz="1800" kern="1200" dirty="0"/>
            <a:t> </a:t>
          </a:r>
          <a:r>
            <a:rPr lang="de-DE" sz="1800" kern="1200" dirty="0" err="1"/>
            <a:t>leaves</a:t>
          </a:r>
          <a:endParaRPr lang="de-DE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ym typeface="Wingdings" pitchFamily="2" charset="2"/>
            </a:rPr>
            <a:t> </a:t>
          </a:r>
          <a:r>
            <a:rPr lang="de-DE" sz="1800" kern="1200" dirty="0" err="1">
              <a:sym typeface="Wingdings" pitchFamily="2" charset="2"/>
            </a:rPr>
            <a:t>i</a:t>
          </a:r>
          <a:r>
            <a:rPr lang="de-DE" sz="1800" kern="1200" dirty="0" err="1"/>
            <a:t>mportant</a:t>
          </a:r>
          <a:r>
            <a:rPr lang="de-DE" sz="1800" kern="1200" dirty="0"/>
            <a:t> </a:t>
          </a:r>
          <a:r>
            <a:rPr lang="de-DE" sz="1800" kern="1200" dirty="0" err="1"/>
            <a:t>for</a:t>
          </a:r>
          <a:r>
            <a:rPr lang="de-DE" sz="1800" kern="1200" dirty="0"/>
            <a:t> </a:t>
          </a:r>
          <a:r>
            <a:rPr lang="de-DE" sz="1800" kern="1200" dirty="0" err="1"/>
            <a:t>signal</a:t>
          </a:r>
          <a:r>
            <a:rPr lang="de-DE" sz="1800" kern="1200" dirty="0"/>
            <a:t> </a:t>
          </a:r>
          <a:r>
            <a:rPr lang="de-DE" sz="1800" kern="1200" dirty="0" err="1"/>
            <a:t>availability</a:t>
          </a:r>
          <a:r>
            <a:rPr lang="de-DE" sz="1800" kern="1200" dirty="0"/>
            <a:t> </a:t>
          </a:r>
          <a:r>
            <a:rPr lang="de-DE" sz="1800" kern="1200" dirty="0" err="1"/>
            <a:t>and</a:t>
          </a:r>
          <a:r>
            <a:rPr lang="de-DE" sz="1800" kern="1200" dirty="0"/>
            <a:t> </a:t>
          </a:r>
          <a:r>
            <a:rPr lang="de-DE" sz="1800" kern="1200" dirty="0" err="1"/>
            <a:t>data</a:t>
          </a:r>
          <a:r>
            <a:rPr lang="de-DE" sz="1800" kern="1200" dirty="0"/>
            <a:t> </a:t>
          </a:r>
          <a:r>
            <a:rPr lang="de-DE" sz="1800" kern="1200" dirty="0" err="1"/>
            <a:t>processing</a:t>
          </a:r>
          <a:endParaRPr lang="en-US" sz="1800" kern="1200" dirty="0"/>
        </a:p>
      </dsp:txBody>
      <dsp:txXfrm>
        <a:off x="254674" y="1771550"/>
        <a:ext cx="8826674" cy="1354522"/>
      </dsp:txXfrm>
    </dsp:sp>
    <dsp:sp modelId="{26A48CAA-4C80-4352-B8F7-0ADD51C84F45}">
      <dsp:nvSpPr>
        <dsp:cNvPr id="0" name=""/>
        <dsp:cNvSpPr/>
      </dsp:nvSpPr>
      <dsp:spPr>
        <a:xfrm>
          <a:off x="201518" y="3262708"/>
          <a:ext cx="8932987" cy="14976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/>
            <a:t>Adjustable</a:t>
          </a:r>
          <a:r>
            <a:rPr lang="de-DE" sz="1800" b="1" kern="1200" dirty="0"/>
            <a:t> </a:t>
          </a:r>
          <a:r>
            <a:rPr lang="de-DE" sz="1800" b="1" kern="1200" dirty="0" err="1"/>
            <a:t>data</a:t>
          </a:r>
          <a:r>
            <a:rPr lang="de-DE" sz="1800" b="1" kern="1200" dirty="0"/>
            <a:t> </a:t>
          </a:r>
          <a:r>
            <a:rPr lang="de-DE" sz="1800" b="1" kern="1200" dirty="0" err="1"/>
            <a:t>availability</a:t>
          </a:r>
          <a:r>
            <a:rPr lang="de-DE" sz="1800" kern="1200" dirty="0"/>
            <a:t> = </a:t>
          </a:r>
          <a:r>
            <a:rPr lang="de-DE" sz="1800" kern="1200" dirty="0" err="1"/>
            <a:t>Lidar</a:t>
          </a:r>
          <a:r>
            <a:rPr lang="de-DE" sz="1800" kern="1200" dirty="0"/>
            <a:t> </a:t>
          </a:r>
          <a:r>
            <a:rPr lang="de-DE" sz="1800" kern="1200" dirty="0" err="1"/>
            <a:t>data</a:t>
          </a:r>
          <a:r>
            <a:rPr lang="de-DE" sz="1800" kern="1200" dirty="0"/>
            <a:t> </a:t>
          </a:r>
          <a:r>
            <a:rPr lang="de-DE" sz="1800" kern="1200" dirty="0" err="1"/>
            <a:t>is</a:t>
          </a:r>
          <a:r>
            <a:rPr lang="de-DE" sz="1800" kern="1200" dirty="0"/>
            <a:t> </a:t>
          </a:r>
          <a:r>
            <a:rPr lang="de-DE" sz="1800" kern="1200" dirty="0" err="1"/>
            <a:t>dependent</a:t>
          </a:r>
          <a:r>
            <a:rPr lang="de-DE" sz="1800" kern="1200" dirty="0"/>
            <a:t> on CNR (</a:t>
          </a:r>
          <a:r>
            <a:rPr lang="de-DE" sz="1800" kern="1200" dirty="0" err="1"/>
            <a:t>carrier</a:t>
          </a:r>
          <a:r>
            <a:rPr lang="de-DE" sz="1800" kern="1200" dirty="0"/>
            <a:t>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noise</a:t>
          </a:r>
          <a:r>
            <a:rPr lang="de-DE" sz="1800" kern="1200" dirty="0"/>
            <a:t> </a:t>
          </a:r>
          <a:r>
            <a:rPr lang="de-DE" sz="1800" kern="1200" dirty="0" err="1"/>
            <a:t>ratio</a:t>
          </a:r>
          <a:r>
            <a:rPr lang="de-DE" sz="1800" kern="1200" dirty="0"/>
            <a:t>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ym typeface="Wingdings" pitchFamily="2" charset="2"/>
            </a:rPr>
            <a:t> </a:t>
          </a:r>
          <a:r>
            <a:rPr lang="de-DE" sz="1800" kern="1200" dirty="0" err="1">
              <a:sym typeface="Wingdings" pitchFamily="2" charset="2"/>
            </a:rPr>
            <a:t>modelling</a:t>
          </a:r>
          <a:r>
            <a:rPr lang="de-DE" sz="1800" kern="1200" dirty="0">
              <a:sym typeface="Wingdings" pitchFamily="2" charset="2"/>
            </a:rPr>
            <a:t> via </a:t>
          </a:r>
          <a:r>
            <a:rPr lang="de-DE" sz="1800" kern="1200" dirty="0" err="1">
              <a:sym typeface="Wingdings" pitchFamily="2" charset="2"/>
            </a:rPr>
            <a:t>spectral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analysis</a:t>
          </a:r>
          <a:r>
            <a:rPr lang="de-DE" sz="1800" kern="1200" dirty="0">
              <a:sym typeface="Wingdings" pitchFamily="2" charset="2"/>
            </a:rPr>
            <a:t>: </a:t>
          </a:r>
          <a:r>
            <a:rPr lang="de-DE" sz="1800" kern="1200" dirty="0" err="1">
              <a:sym typeface="Wingdings" pitchFamily="2" charset="2"/>
            </a:rPr>
            <a:t>realistic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simulation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of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data</a:t>
          </a:r>
          <a:r>
            <a:rPr lang="de-DE" sz="1800" kern="1200" dirty="0">
              <a:sym typeface="Wingdings" pitchFamily="2" charset="2"/>
            </a:rPr>
            <a:t> </a:t>
          </a:r>
          <a:r>
            <a:rPr lang="de-DE" sz="1800" kern="1200" dirty="0" err="1">
              <a:sym typeface="Wingdings" pitchFamily="2" charset="2"/>
            </a:rPr>
            <a:t>gaps</a:t>
          </a:r>
          <a:endParaRPr lang="de-DE" sz="1800" kern="1200" dirty="0"/>
        </a:p>
      </dsp:txBody>
      <dsp:txXfrm>
        <a:off x="274629" y="3335819"/>
        <a:ext cx="8786765" cy="1351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74E7-3D2F-4753-BD27-A4F4352E709F}">
      <dsp:nvSpPr>
        <dsp:cNvPr id="0" name=""/>
        <dsp:cNvSpPr/>
      </dsp:nvSpPr>
      <dsp:spPr>
        <a:xfrm>
          <a:off x="191435" y="463582"/>
          <a:ext cx="8953153" cy="894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 err="1"/>
            <a:t>EvoTurb</a:t>
          </a:r>
          <a:r>
            <a:rPr lang="de-DE" sz="2000" b="1" kern="1200" dirty="0"/>
            <a:t> </a:t>
          </a:r>
          <a:r>
            <a:rPr lang="de-DE" sz="2000" b="1" kern="1200" dirty="0" err="1"/>
            <a:t>integration</a:t>
          </a:r>
          <a:endParaRPr lang="de-DE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ym typeface="Wingdings" pitchFamily="2" charset="2"/>
            </a:rPr>
            <a:t> </a:t>
          </a:r>
          <a:r>
            <a:rPr lang="de-DE" sz="2000" kern="1200" dirty="0" err="1">
              <a:sym typeface="Wingdings" pitchFamily="2" charset="2"/>
            </a:rPr>
            <a:t>simulate</a:t>
          </a:r>
          <a:r>
            <a:rPr lang="de-DE" sz="2000" kern="1200" dirty="0">
              <a:sym typeface="Wingdings" pitchFamily="2" charset="2"/>
            </a:rPr>
            <a:t> wind </a:t>
          </a:r>
          <a:r>
            <a:rPr lang="de-DE" sz="2000" kern="1200" dirty="0" err="1">
              <a:sym typeface="Wingdings" pitchFamily="2" charset="2"/>
            </a:rPr>
            <a:t>fields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for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rotor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and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Lidar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separately</a:t>
          </a:r>
          <a:endParaRPr lang="en-US" sz="2000" kern="1200" dirty="0"/>
        </a:p>
      </dsp:txBody>
      <dsp:txXfrm>
        <a:off x="235082" y="507229"/>
        <a:ext cx="8865859" cy="806812"/>
      </dsp:txXfrm>
    </dsp:sp>
    <dsp:sp modelId="{78EF3037-D12C-4D86-8186-95BC34FE95F6}">
      <dsp:nvSpPr>
        <dsp:cNvPr id="0" name=""/>
        <dsp:cNvSpPr/>
      </dsp:nvSpPr>
      <dsp:spPr>
        <a:xfrm>
          <a:off x="181398" y="1432569"/>
          <a:ext cx="8973226" cy="9652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Blade</a:t>
          </a:r>
          <a:r>
            <a:rPr lang="de-DE" sz="2000" kern="1200" dirty="0"/>
            <a:t> </a:t>
          </a:r>
          <a:r>
            <a:rPr lang="de-DE" sz="2000" b="1" kern="1200" dirty="0" err="1"/>
            <a:t>blockage</a:t>
          </a:r>
          <a:r>
            <a:rPr lang="de-DE" sz="2000" kern="1200" dirty="0"/>
            <a:t> </a:t>
          </a:r>
          <a:r>
            <a:rPr lang="de-DE" sz="2000" b="1" kern="1200" dirty="0" err="1"/>
            <a:t>detection</a:t>
          </a:r>
          <a:endParaRPr lang="de-DE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ym typeface="Wingdings" pitchFamily="2" charset="2"/>
            </a:rPr>
            <a:t> </a:t>
          </a:r>
          <a:r>
            <a:rPr lang="de-DE" sz="2000" kern="1200" dirty="0" err="1">
              <a:sym typeface="Wingdings" pitchFamily="2" charset="2"/>
            </a:rPr>
            <a:t>simplified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geometry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and</a:t>
          </a:r>
          <a:r>
            <a:rPr lang="de-DE" sz="2000" kern="1200" dirty="0">
              <a:sym typeface="Wingdings" pitchFamily="2" charset="2"/>
            </a:rPr>
            <a:t> Ray </a:t>
          </a:r>
          <a:r>
            <a:rPr lang="de-DE" sz="2000" kern="1200" dirty="0" err="1">
              <a:sym typeface="Wingdings" pitchFamily="2" charset="2"/>
            </a:rPr>
            <a:t>Triangle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interaction</a:t>
          </a:r>
          <a:r>
            <a:rPr lang="de-DE" sz="2000" kern="1200" dirty="0">
              <a:sym typeface="Wingdings" pitchFamily="2" charset="2"/>
            </a:rPr>
            <a:t> </a:t>
          </a:r>
          <a:r>
            <a:rPr lang="de-DE" sz="2000" kern="1200" dirty="0" err="1">
              <a:sym typeface="Wingdings" pitchFamily="2" charset="2"/>
            </a:rPr>
            <a:t>algorithm</a:t>
          </a:r>
          <a:endParaRPr lang="en-US" sz="2000" kern="1200" dirty="0"/>
        </a:p>
      </dsp:txBody>
      <dsp:txXfrm>
        <a:off x="228518" y="1479689"/>
        <a:ext cx="8878986" cy="871023"/>
      </dsp:txXfrm>
    </dsp:sp>
    <dsp:sp modelId="{26A48CAA-4C80-4352-B8F7-0ADD51C84F45}">
      <dsp:nvSpPr>
        <dsp:cNvPr id="0" name=""/>
        <dsp:cNvSpPr/>
      </dsp:nvSpPr>
      <dsp:spPr>
        <a:xfrm>
          <a:off x="201518" y="2472712"/>
          <a:ext cx="8932987" cy="963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CNR</a:t>
          </a:r>
          <a:r>
            <a:rPr lang="de-DE" sz="2000" kern="1200" dirty="0"/>
            <a:t> </a:t>
          </a:r>
          <a:r>
            <a:rPr lang="de-DE" sz="2000" b="1" kern="1200" dirty="0" err="1"/>
            <a:t>modelling</a:t>
          </a:r>
          <a:endParaRPr lang="de-DE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>
              <a:sym typeface="Wingdings" pitchFamily="2" charset="2"/>
            </a:rPr>
            <a:t> </a:t>
          </a:r>
          <a:r>
            <a:rPr lang="de-DE" sz="2000" kern="1200" dirty="0" err="1">
              <a:sym typeface="Wingdings" pitchFamily="2" charset="2"/>
            </a:rPr>
            <a:t>e</a:t>
          </a:r>
          <a:r>
            <a:rPr lang="de-DE" sz="2000" kern="1200" dirty="0" err="1"/>
            <a:t>mpirical</a:t>
          </a:r>
          <a:r>
            <a:rPr lang="de-DE" sz="2000" kern="1200" dirty="0"/>
            <a:t> </a:t>
          </a:r>
          <a:r>
            <a:rPr lang="de-DE" sz="2000" kern="1200" dirty="0" err="1"/>
            <a:t>spectrum</a:t>
          </a:r>
          <a:r>
            <a:rPr lang="de-DE" sz="2000" kern="1200" dirty="0"/>
            <a:t> </a:t>
          </a:r>
          <a:r>
            <a:rPr lang="de-DE" sz="2000" kern="1200" dirty="0" err="1"/>
            <a:t>and</a:t>
          </a:r>
          <a:r>
            <a:rPr lang="de-DE" sz="2000" kern="1200" dirty="0"/>
            <a:t> </a:t>
          </a:r>
          <a:r>
            <a:rPr lang="de-DE" sz="2000" kern="1200" dirty="0" err="1"/>
            <a:t>white</a:t>
          </a:r>
          <a:r>
            <a:rPr lang="de-DE" sz="2000" kern="1200" dirty="0"/>
            <a:t> </a:t>
          </a:r>
          <a:r>
            <a:rPr lang="de-DE" sz="2000" kern="1200" dirty="0" err="1"/>
            <a:t>noise</a:t>
          </a:r>
          <a:r>
            <a:rPr lang="de-DE" sz="2000" kern="1200" dirty="0"/>
            <a:t> </a:t>
          </a:r>
          <a:r>
            <a:rPr lang="de-DE" sz="2000" kern="1200" dirty="0" err="1"/>
            <a:t>comparison</a:t>
          </a:r>
          <a:endParaRPr lang="de-DE" sz="2000" kern="1200" dirty="0"/>
        </a:p>
      </dsp:txBody>
      <dsp:txXfrm>
        <a:off x="248532" y="2519726"/>
        <a:ext cx="8838959" cy="869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74E7-3D2F-4753-BD27-A4F4352E709F}">
      <dsp:nvSpPr>
        <dsp:cNvPr id="0" name=""/>
        <dsp:cNvSpPr/>
      </dsp:nvSpPr>
      <dsp:spPr>
        <a:xfrm>
          <a:off x="191435" y="400898"/>
          <a:ext cx="8953153" cy="10230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Realistic</a:t>
          </a:r>
          <a:r>
            <a:rPr lang="de-DE" sz="2400" kern="1200" dirty="0"/>
            <a:t> </a:t>
          </a:r>
          <a:r>
            <a:rPr lang="de-DE" sz="2400" kern="1200" dirty="0" err="1"/>
            <a:t>Lidar</a:t>
          </a:r>
          <a:r>
            <a:rPr lang="de-DE" sz="2400" kern="1200" dirty="0"/>
            <a:t> </a:t>
          </a:r>
          <a:r>
            <a:rPr lang="de-DE" sz="2400" kern="1200" dirty="0" err="1"/>
            <a:t>simulation</a:t>
          </a:r>
          <a:r>
            <a:rPr lang="de-DE" sz="2400" kern="1200" dirty="0"/>
            <a:t> </a:t>
          </a:r>
          <a:r>
            <a:rPr lang="de-DE" sz="2400" kern="1200" dirty="0" err="1"/>
            <a:t>is</a:t>
          </a:r>
          <a:r>
            <a:rPr lang="de-DE" sz="2400" kern="1200" dirty="0"/>
            <a:t> </a:t>
          </a:r>
          <a:r>
            <a:rPr lang="de-DE" sz="2400" kern="1200" dirty="0" err="1"/>
            <a:t>crucial</a:t>
          </a:r>
          <a:r>
            <a:rPr lang="de-DE" sz="2400" kern="1200" dirty="0"/>
            <a:t>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controller</a:t>
          </a:r>
          <a:r>
            <a:rPr lang="de-DE" sz="2400" kern="1200" dirty="0"/>
            <a:t> </a:t>
          </a:r>
          <a:r>
            <a:rPr lang="de-DE" sz="2400" kern="1200" dirty="0" err="1"/>
            <a:t>development</a:t>
          </a:r>
          <a:endParaRPr lang="en-US" sz="2400" kern="1200" dirty="0"/>
        </a:p>
      </dsp:txBody>
      <dsp:txXfrm>
        <a:off x="241377" y="450840"/>
        <a:ext cx="8853269" cy="923180"/>
      </dsp:txXfrm>
    </dsp:sp>
    <dsp:sp modelId="{78EF3037-D12C-4D86-8186-95BC34FE95F6}">
      <dsp:nvSpPr>
        <dsp:cNvPr id="0" name=""/>
        <dsp:cNvSpPr/>
      </dsp:nvSpPr>
      <dsp:spPr>
        <a:xfrm>
          <a:off x="181398" y="1504602"/>
          <a:ext cx="8973226" cy="1104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The </a:t>
          </a:r>
          <a:r>
            <a:rPr lang="de-DE" sz="2400" kern="1200" dirty="0" err="1"/>
            <a:t>three</a:t>
          </a:r>
          <a:r>
            <a:rPr lang="de-DE" sz="2400" kern="1200" dirty="0"/>
            <a:t> </a:t>
          </a:r>
          <a:r>
            <a:rPr lang="de-DE" sz="2400" kern="1200" dirty="0" err="1"/>
            <a:t>new</a:t>
          </a:r>
          <a:r>
            <a:rPr lang="de-DE" sz="2400" kern="1200" dirty="0"/>
            <a:t> </a:t>
          </a:r>
          <a:r>
            <a:rPr lang="de-DE" sz="2400" kern="1200" dirty="0" err="1"/>
            <a:t>features</a:t>
          </a:r>
          <a:r>
            <a:rPr lang="de-DE" sz="2400" kern="1200" dirty="0"/>
            <a:t> </a:t>
          </a:r>
          <a:r>
            <a:rPr lang="de-DE" sz="2400" kern="1200" dirty="0" err="1"/>
            <a:t>significantly</a:t>
          </a:r>
          <a:r>
            <a:rPr lang="de-DE" sz="2400" kern="1200" dirty="0"/>
            <a:t> </a:t>
          </a:r>
          <a:r>
            <a:rPr lang="de-DE" sz="2400" kern="1200" dirty="0" err="1"/>
            <a:t>improve</a:t>
          </a:r>
          <a:r>
            <a:rPr lang="de-DE" sz="2400" kern="1200" dirty="0"/>
            <a:t> </a:t>
          </a:r>
          <a:r>
            <a:rPr lang="de-DE" sz="2400" kern="1200" dirty="0" err="1"/>
            <a:t>model</a:t>
          </a:r>
          <a:r>
            <a:rPr lang="de-DE" sz="2400" kern="1200" dirty="0"/>
            <a:t> </a:t>
          </a:r>
          <a:r>
            <a:rPr lang="de-DE" sz="2400" kern="1200" dirty="0" err="1"/>
            <a:t>fidelity</a:t>
          </a:r>
          <a:endParaRPr lang="de-DE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ym typeface="Wingdings" pitchFamily="2" charset="2"/>
            </a:rPr>
            <a:t> Indispensable </a:t>
          </a:r>
          <a:r>
            <a:rPr lang="de-DE" sz="2400" kern="1200" dirty="0" err="1">
              <a:sym typeface="Wingdings" pitchFamily="2" charset="2"/>
            </a:rPr>
            <a:t>for</a:t>
          </a:r>
          <a:r>
            <a:rPr lang="de-DE" sz="2400" kern="1200" dirty="0">
              <a:sym typeface="Wingdings" pitchFamily="2" charset="2"/>
            </a:rPr>
            <a:t> </a:t>
          </a:r>
          <a:r>
            <a:rPr lang="de-DE" sz="2400" kern="1200" dirty="0" err="1">
              <a:sym typeface="Wingdings" pitchFamily="2" charset="2"/>
            </a:rPr>
            <a:t>interpreting</a:t>
          </a:r>
          <a:r>
            <a:rPr lang="de-DE" sz="2400" kern="1200" dirty="0">
              <a:sym typeface="Wingdings" pitchFamily="2" charset="2"/>
            </a:rPr>
            <a:t> </a:t>
          </a:r>
          <a:r>
            <a:rPr lang="de-DE" sz="2400" kern="1200" dirty="0" err="1">
              <a:sym typeface="Wingdings" pitchFamily="2" charset="2"/>
            </a:rPr>
            <a:t>data</a:t>
          </a:r>
          <a:r>
            <a:rPr lang="de-DE" sz="2400" kern="1200" dirty="0">
              <a:sym typeface="Wingdings" pitchFamily="2" charset="2"/>
            </a:rPr>
            <a:t> </a:t>
          </a:r>
          <a:r>
            <a:rPr lang="de-DE" sz="2400" kern="1200" dirty="0" err="1">
              <a:sym typeface="Wingdings" pitchFamily="2" charset="2"/>
            </a:rPr>
            <a:t>correctly</a:t>
          </a:r>
          <a:endParaRPr lang="en-US" sz="2400" kern="1200" dirty="0"/>
        </a:p>
      </dsp:txBody>
      <dsp:txXfrm>
        <a:off x="235314" y="1558518"/>
        <a:ext cx="8865394" cy="996651"/>
      </dsp:txXfrm>
    </dsp:sp>
    <dsp:sp modelId="{26A48CAA-4C80-4352-B8F7-0ADD51C84F45}">
      <dsp:nvSpPr>
        <dsp:cNvPr id="0" name=""/>
        <dsp:cNvSpPr/>
      </dsp:nvSpPr>
      <dsp:spPr>
        <a:xfrm>
          <a:off x="201518" y="2689726"/>
          <a:ext cx="8932987" cy="11019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Adaptation </a:t>
          </a:r>
          <a:r>
            <a:rPr lang="de-DE" sz="2400" kern="1200" dirty="0" err="1"/>
            <a:t>to</a:t>
          </a:r>
          <a:r>
            <a:rPr lang="de-DE" sz="2400" kern="1200" dirty="0"/>
            <a:t> </a:t>
          </a:r>
          <a:r>
            <a:rPr lang="de-DE" sz="2400" kern="1200" dirty="0" err="1"/>
            <a:t>local</a:t>
          </a:r>
          <a:r>
            <a:rPr lang="de-DE" sz="2400" kern="1200" dirty="0"/>
            <a:t> </a:t>
          </a:r>
          <a:r>
            <a:rPr lang="de-DE" sz="2400" kern="1200" dirty="0" err="1"/>
            <a:t>atmospheric</a:t>
          </a:r>
          <a:r>
            <a:rPr lang="de-DE" sz="2400" kern="1200" dirty="0"/>
            <a:t> </a:t>
          </a:r>
          <a:r>
            <a:rPr lang="de-DE" sz="2400" kern="1200" dirty="0" err="1"/>
            <a:t>conditions</a:t>
          </a:r>
          <a:r>
            <a:rPr lang="de-DE" sz="2400" kern="1200" dirty="0"/>
            <a:t> </a:t>
          </a:r>
          <a:r>
            <a:rPr lang="de-DE" sz="2400" kern="1200" dirty="0" err="1"/>
            <a:t>necessary</a:t>
          </a:r>
          <a:endParaRPr lang="de-DE" sz="2400" kern="1200" dirty="0"/>
        </a:p>
      </dsp:txBody>
      <dsp:txXfrm>
        <a:off x="255313" y="2743521"/>
        <a:ext cx="8825397" cy="994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8:06:24.30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0 0 904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8:06:24.309"/>
    </inkml:context>
    <inkml:brush xml:id="br0">
      <inkml:brushProperty name="width" value="0.05" units="cm"/>
      <inkml:brushProperty name="height" value="0.05" units="cm"/>
      <inkml:brushProperty name="color" value="#ED1C24"/>
    </inkml:brush>
  </inkml:definitions>
  <inkml:trace contextRef="#ctx0" brushRef="#br0">0 0 904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/>
              <a:t>06/10/2025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/>
              <a:t>06/10/2025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/>
              <a:t>06/10/2025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/>
              <a:t>06/10/2025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264f0c51e3af4526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317d2d8d705f4dd8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Report: Lidar Assisted Controller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Date: </a:t>
            </a:r>
            <a:r>
              <a:rPr lang="de-DE" sz="2000" dirty="0"/>
              <a:t>05/10</a:t>
            </a:r>
            <a:r>
              <a:rPr lang="it-IT" sz="2000" dirty="0"/>
              <a:t>/2025</a:t>
            </a:r>
          </a:p>
          <a:p>
            <a:r>
              <a:rPr lang="it-IT" sz="2000" dirty="0"/>
              <a:t>Supervisor: Prof. David Schlipf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</a:t>
            </a:r>
            <a:r>
              <a:rPr lang="en-US" sz="1400" dirty="0"/>
              <a:t>Annika Gathje, Hesham Mahmoud, Midhun </a:t>
            </a:r>
            <a:r>
              <a:rPr lang="en-US" sz="1400" dirty="0" err="1"/>
              <a:t>Kanichattu</a:t>
            </a:r>
            <a:r>
              <a:rPr lang="en-US" sz="1400" dirty="0"/>
              <a:t> Venu</a:t>
            </a:r>
            <a:endParaRPr lang="de-DE" sz="140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1455EA7-15BD-F4A4-31BA-BE2FFF632BB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62DA4-FD02-E83E-883F-1CA71980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824313" cy="613027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C016F894-587C-697C-434B-A11A630DAD75}"/>
              </a:ext>
            </a:extLst>
          </p:cNvPr>
          <p:cNvSpPr txBox="1"/>
          <p:nvPr/>
        </p:nvSpPr>
        <p:spPr>
          <a:xfrm>
            <a:off x="5164852" y="24141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33286" y="1341690"/>
            <a:ext cx="342344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Matthew L Aitken, Michael E Rhodes, and Julie K Lundquist. 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of a wind-profiling </a:t>
            </a:r>
            <a:r>
              <a:rPr lang="en-US" dirty="0" err="1"/>
              <a:t>lidar</a:t>
            </a:r>
            <a:r>
              <a:rPr lang="en-US" dirty="0"/>
              <a:t> in the region of wind turbine rotor disks. </a:t>
            </a:r>
          </a:p>
          <a:p>
            <a:pPr>
              <a:lnSpc>
                <a:spcPct val="150000"/>
              </a:lnSpc>
            </a:pPr>
            <a:r>
              <a:rPr lang="en-US" dirty="0"/>
              <a:t>Journal of Atmospheric and Oceanic Technology, 29(3):347–355, 2012. </a:t>
            </a:r>
          </a:p>
          <a:p>
            <a:pPr>
              <a:lnSpc>
                <a:spcPct val="150000"/>
              </a:lnSpc>
            </a:pPr>
            <a:r>
              <a:rPr lang="en-US" dirty="0"/>
              <a:t>[2]</a:t>
            </a:r>
            <a:r>
              <a:rPr lang="en-US" dirty="0" err="1"/>
              <a:t>Matthieu</a:t>
            </a:r>
            <a:r>
              <a:rPr lang="en-US" dirty="0"/>
              <a:t> </a:t>
            </a:r>
            <a:r>
              <a:rPr lang="en-US" dirty="0" err="1"/>
              <a:t>Boquet</a:t>
            </a:r>
            <a:r>
              <a:rPr lang="en-US" dirty="0"/>
              <a:t>, Philippe Royer, Jean-Pierre </a:t>
            </a:r>
            <a:r>
              <a:rPr lang="en-US" dirty="0" err="1"/>
              <a:t>Cariou</a:t>
            </a:r>
            <a:r>
              <a:rPr lang="en-US" dirty="0"/>
              <a:t>, Mehdi </a:t>
            </a:r>
            <a:r>
              <a:rPr lang="en-US" dirty="0" err="1"/>
              <a:t>Machta</a:t>
            </a:r>
            <a:r>
              <a:rPr lang="en-US" dirty="0"/>
              <a:t>, and </a:t>
            </a:r>
            <a:r>
              <a:rPr lang="en-US" dirty="0" err="1"/>
              <a:t>Matthieu</a:t>
            </a:r>
            <a:r>
              <a:rPr lang="en-US" dirty="0"/>
              <a:t> Valla. </a:t>
            </a:r>
          </a:p>
          <a:p>
            <a:pPr>
              <a:lnSpc>
                <a:spcPct val="150000"/>
              </a:lnSpc>
            </a:pPr>
            <a:r>
              <a:rPr lang="en-US" dirty="0"/>
              <a:t>Simulation of </a:t>
            </a:r>
            <a:r>
              <a:rPr lang="en-US" dirty="0" err="1"/>
              <a:t>doppler</a:t>
            </a:r>
            <a:r>
              <a:rPr lang="en-US" dirty="0"/>
              <a:t> </a:t>
            </a:r>
            <a:r>
              <a:rPr lang="en-US" dirty="0" err="1"/>
              <a:t>lidar</a:t>
            </a:r>
            <a:r>
              <a:rPr lang="en-US" dirty="0"/>
              <a:t> measurement range and data availability. </a:t>
            </a:r>
          </a:p>
          <a:p>
            <a:pPr>
              <a:lnSpc>
                <a:spcPct val="150000"/>
              </a:lnSpc>
            </a:pPr>
            <a:r>
              <a:rPr lang="en-US" dirty="0"/>
              <a:t>Journal of Atmospheric and Oceanic Technology, 33(5):977–987, 2016</a:t>
            </a:r>
          </a:p>
          <a:p>
            <a:pPr>
              <a:lnSpc>
                <a:spcPct val="150000"/>
              </a:lnSpc>
            </a:pPr>
            <a:r>
              <a:rPr lang="en-US" dirty="0"/>
              <a:t>[3]David </a:t>
            </a:r>
            <a:r>
              <a:rPr lang="en-US" dirty="0" err="1"/>
              <a:t>Schlipf</a:t>
            </a:r>
            <a:r>
              <a:rPr lang="en-US" dirty="0"/>
              <a:t>. </a:t>
            </a:r>
            <a:r>
              <a:rPr lang="en-US" dirty="0" err="1"/>
              <a:t>Lidar</a:t>
            </a:r>
            <a:r>
              <a:rPr lang="en-US" dirty="0"/>
              <a:t>-Assisted Control Concepts for Wind Turbines. </a:t>
            </a:r>
          </a:p>
          <a:p>
            <a:pPr>
              <a:lnSpc>
                <a:spcPct val="150000"/>
              </a:lnSpc>
            </a:pPr>
            <a:r>
              <a:rPr lang="en-US" dirty="0"/>
              <a:t>Dissertation, University of Stuttgart, 2015. </a:t>
            </a:r>
          </a:p>
          <a:p>
            <a:pPr>
              <a:lnSpc>
                <a:spcPct val="150000"/>
              </a:lnSpc>
            </a:pPr>
            <a:r>
              <a:rPr lang="en-US" dirty="0"/>
              <a:t>[4] David </a:t>
            </a:r>
            <a:r>
              <a:rPr lang="en-US" dirty="0" err="1"/>
              <a:t>Schlipf</a:t>
            </a:r>
            <a:r>
              <a:rPr lang="en-US" dirty="0"/>
              <a:t>, </a:t>
            </a:r>
            <a:r>
              <a:rPr lang="en-US" dirty="0" err="1"/>
              <a:t>Feng</a:t>
            </a:r>
            <a:r>
              <a:rPr lang="en-US" dirty="0"/>
              <a:t> </a:t>
            </a:r>
            <a:r>
              <a:rPr lang="en-US" dirty="0" err="1"/>
              <a:t>Guo</a:t>
            </a:r>
            <a:r>
              <a:rPr lang="en-US" dirty="0"/>
              <a:t>, and Steffen </a:t>
            </a:r>
            <a:r>
              <a:rPr lang="en-US" dirty="0" err="1"/>
              <a:t>Raach</a:t>
            </a:r>
            <a:r>
              <a:rPr lang="en-US" dirty="0"/>
              <a:t>. </a:t>
            </a:r>
            <a:r>
              <a:rPr lang="en-US" dirty="0" err="1"/>
              <a:t>Lidar</a:t>
            </a:r>
            <a:r>
              <a:rPr lang="en-US" dirty="0"/>
              <a:t>-based estimation of turbulence </a:t>
            </a:r>
          </a:p>
          <a:p>
            <a:pPr>
              <a:lnSpc>
                <a:spcPct val="150000"/>
              </a:lnSpc>
            </a:pPr>
            <a:r>
              <a:rPr lang="en-US" dirty="0"/>
              <a:t>intensity for controller scheduling. Journal of Physics: Conference Series, 1618:032053, </a:t>
            </a:r>
            <a:r>
              <a:rPr lang="en-US" dirty="0" err="1"/>
              <a:t>sep</a:t>
            </a:r>
            <a:r>
              <a:rPr lang="en-US" dirty="0"/>
              <a:t> 2020. </a:t>
            </a:r>
          </a:p>
          <a:p>
            <a:pPr>
              <a:lnSpc>
                <a:spcPct val="150000"/>
              </a:lnSpc>
            </a:pPr>
            <a:r>
              <a:rPr lang="en-US" dirty="0"/>
              <a:t>[5] David </a:t>
            </a:r>
            <a:r>
              <a:rPr lang="en-US" dirty="0" err="1"/>
              <a:t>Schlipf</a:t>
            </a:r>
            <a:r>
              <a:rPr lang="en-US" dirty="0"/>
              <a:t>, Steffen </a:t>
            </a:r>
            <a:r>
              <a:rPr lang="en-US" dirty="0" err="1"/>
              <a:t>Raach</a:t>
            </a:r>
            <a:r>
              <a:rPr lang="en-US" dirty="0"/>
              <a:t>, and Florian </a:t>
            </a:r>
            <a:r>
              <a:rPr lang="en-US" dirty="0" err="1"/>
              <a:t>Haizmann</a:t>
            </a:r>
            <a:r>
              <a:rPr lang="en-US" dirty="0"/>
              <a:t>. Control system for controlling a turbine, </a:t>
            </a:r>
          </a:p>
          <a:p>
            <a:pPr>
              <a:lnSpc>
                <a:spcPct val="150000"/>
              </a:lnSpc>
            </a:pPr>
            <a:r>
              <a:rPr lang="en-US" dirty="0"/>
              <a:t>method for controlling a turbine, and wind turbine, Patent EP3717770B1, 2018</a:t>
            </a:r>
          </a:p>
        </p:txBody>
      </p:sp>
    </p:spTree>
    <p:extLst>
      <p:ext uri="{BB962C8B-B14F-4D97-AF65-F5344CB8AC3E}">
        <p14:creationId xmlns:p14="http://schemas.microsoft.com/office/powerpoint/2010/main" val="32507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1455EA7-15BD-F4A4-31BA-BE2FFF632BB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62DA4-FD02-E83E-883F-1CA71980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827704" cy="698131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OpenFAST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30B25F-957C-0EDB-2A31-87CE0F81C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855037"/>
              </p:ext>
            </p:extLst>
          </p:nvPr>
        </p:nvGraphicFramePr>
        <p:xfrm>
          <a:off x="310896" y="1350247"/>
          <a:ext cx="9336024" cy="500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2765DEF2-9E6B-E904-892F-E7A1C0248B65}"/>
              </a:ext>
            </a:extLst>
          </p:cNvPr>
          <p:cNvSpPr/>
          <p:nvPr/>
        </p:nvSpPr>
        <p:spPr>
          <a:xfrm>
            <a:off x="310896" y="1401679"/>
            <a:ext cx="9336024" cy="1585411"/>
          </a:xfrm>
          <a:prstGeom prst="rect">
            <a:avLst/>
          </a:prstGeom>
          <a:solidFill>
            <a:srgbClr val="ED1C24">
              <a:alpha val="5000"/>
            </a:srgbClr>
          </a:solidFill>
          <a:ln w="18000">
            <a:solidFill>
              <a:srgbClr val="ED1C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D1C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C8773581-DC82-8C1A-9371-1EC6CC6803A1}"/>
                  </a:ext>
                </a:extLst>
              </p14:cNvPr>
              <p14:cNvContentPartPr/>
              <p14:nvPr/>
            </p14:nvContentPartPr>
            <p14:xfrm>
              <a:off x="9697734" y="3852337"/>
              <a:ext cx="360" cy="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C8773581-DC82-8C1A-9371-1EC6CC6803A1}"/>
                  </a:ext>
                </a:extLst>
              </p:cNvPr>
              <p:cNvPicPr/>
              <p:nvPr/>
            </p:nvPicPr>
            <p:blipFill>
              <a:blip r:embed="R264f0c51e3af4526"/>
              <a:stretch>
                <a:fillRect/>
              </a:stretch>
            </p:blipFill>
            <p:spPr>
              <a:xfrm>
                <a:off x="9688734" y="384333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84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FAD7-B899-8A58-C5E6-0ADFFCFF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Frozen</a:t>
            </a:r>
            <a:r>
              <a:rPr lang="de-DE" dirty="0"/>
              <a:t> </a:t>
            </a:r>
            <a:r>
              <a:rPr lang="de-DE"/>
              <a:t>turbulence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8BBE-8EEB-3C8E-C272-1B8ACDD4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/>
              <a:t>3</a:t>
            </a:fld>
            <a:endParaRPr lang="en-GB"/>
          </a:p>
        </p:txBody>
      </p:sp>
      <p:sp>
        <p:nvSpPr>
          <p:cNvPr id="5" name="Free-form: Shape 13">
            <a:extLst>
              <a:ext uri="{FF2B5EF4-FFF2-40B4-BE49-F238E27FC236}">
                <a16:creationId xmlns:a16="http://schemas.microsoft.com/office/drawing/2014/main" id="{9431294D-F8E6-2CB1-DD5A-986C1E46BCF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04E891-378D-319D-44B5-52C417A0F7F6}"/>
              </a:ext>
            </a:extLst>
          </p:cNvPr>
          <p:cNvCxnSpPr/>
          <p:nvPr/>
        </p:nvCxnSpPr>
        <p:spPr>
          <a:xfrm>
            <a:off x="486508" y="1690688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7">
            <a:extLst>
              <a:ext uri="{FF2B5EF4-FFF2-40B4-BE49-F238E27FC236}">
                <a16:creationId xmlns:a16="http://schemas.microsoft.com/office/drawing/2014/main" id="{7A04E939-AB63-1A08-E6C9-D73C0BD4D021}"/>
              </a:ext>
            </a:extLst>
          </p:cNvPr>
          <p:cNvSpPr/>
          <p:nvPr/>
        </p:nvSpPr>
        <p:spPr>
          <a:xfrm>
            <a:off x="0" y="6372199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B48067-6CA4-7962-C46D-44E2E20D4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23" y="1926219"/>
            <a:ext cx="8128000" cy="36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7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1455EA7-15BD-F4A4-31BA-BE2FFF632BB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62DA4-FD02-E83E-883F-1CA71980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827704" cy="698131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OpenFAST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30B25F-957C-0EDB-2A31-87CE0F81C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518835"/>
              </p:ext>
            </p:extLst>
          </p:nvPr>
        </p:nvGraphicFramePr>
        <p:xfrm>
          <a:off x="310896" y="1350247"/>
          <a:ext cx="9336024" cy="500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hteck 12">
            <a:extLst>
              <a:ext uri="{FF2B5EF4-FFF2-40B4-BE49-F238E27FC236}">
                <a16:creationId xmlns:a16="http://schemas.microsoft.com/office/drawing/2014/main" id="{0E346342-A8B9-E69E-12F8-88D013120553}"/>
              </a:ext>
            </a:extLst>
          </p:cNvPr>
          <p:cNvSpPr/>
          <p:nvPr/>
        </p:nvSpPr>
        <p:spPr>
          <a:xfrm>
            <a:off x="310896" y="2945423"/>
            <a:ext cx="9336024" cy="3461155"/>
          </a:xfrm>
          <a:prstGeom prst="rect">
            <a:avLst/>
          </a:prstGeom>
          <a:solidFill>
            <a:srgbClr val="ED1C24">
              <a:alpha val="5000"/>
            </a:srgbClr>
          </a:solidFill>
          <a:ln w="18000">
            <a:solidFill>
              <a:srgbClr val="ED1C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85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1455EA7-15BD-F4A4-31BA-BE2FFF632BB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62DA4-FD02-E83E-883F-1CA71980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824313" cy="613027"/>
          </a:xfrm>
        </p:spPr>
        <p:txBody>
          <a:bodyPr>
            <a:normAutofit fontScale="90000"/>
          </a:bodyPr>
          <a:lstStyle/>
          <a:p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30B25F-957C-0EDB-2A31-87CE0F81C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971900"/>
              </p:ext>
            </p:extLst>
          </p:nvPr>
        </p:nvGraphicFramePr>
        <p:xfrm>
          <a:off x="310896" y="1692545"/>
          <a:ext cx="9336024" cy="3899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1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1455EA7-15BD-F4A4-31BA-BE2FFF632BB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62DA4-FD02-E83E-883F-1CA71980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6" y="502853"/>
            <a:ext cx="10615383" cy="613027"/>
          </a:xfrm>
        </p:spPr>
        <p:txBody>
          <a:bodyPr>
            <a:noAutofit/>
          </a:bodyPr>
          <a:lstStyle/>
          <a:p>
            <a:r>
              <a:rPr lang="de-DE" sz="3000" b="1" dirty="0"/>
              <a:t>Setup &amp; Tuning (</a:t>
            </a:r>
            <a:r>
              <a:rPr lang="de-DE" sz="3000" b="1" dirty="0" err="1"/>
              <a:t>OpenFAST</a:t>
            </a:r>
            <a:r>
              <a:rPr lang="de-DE" sz="3000" b="1" dirty="0"/>
              <a:t> v3.0 • ROSCO v2.6 • IEA 3.4 MW)</a:t>
            </a:r>
            <a:endParaRPr lang="de-DE" sz="3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C44C7D-A3DE-5C91-044B-AED23566A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61371"/>
              </p:ext>
            </p:extLst>
          </p:nvPr>
        </p:nvGraphicFramePr>
        <p:xfrm>
          <a:off x="999068" y="1692545"/>
          <a:ext cx="9017325" cy="269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775">
                  <a:extLst>
                    <a:ext uri="{9D8B030D-6E8A-4147-A177-3AD203B41FA5}">
                      <a16:colId xmlns:a16="http://schemas.microsoft.com/office/drawing/2014/main" val="2606649529"/>
                    </a:ext>
                  </a:extLst>
                </a:gridCol>
                <a:gridCol w="3005775">
                  <a:extLst>
                    <a:ext uri="{9D8B030D-6E8A-4147-A177-3AD203B41FA5}">
                      <a16:colId xmlns:a16="http://schemas.microsoft.com/office/drawing/2014/main" val="1599299484"/>
                    </a:ext>
                  </a:extLst>
                </a:gridCol>
                <a:gridCol w="3005775">
                  <a:extLst>
                    <a:ext uri="{9D8B030D-6E8A-4147-A177-3AD203B41FA5}">
                      <a16:colId xmlns:a16="http://schemas.microsoft.com/office/drawing/2014/main" val="2897007134"/>
                    </a:ext>
                  </a:extLst>
                </a:gridCol>
              </a:tblGrid>
              <a:tr h="85217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Feedback(baseline)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FF(feedforward)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717218"/>
                  </a:ext>
                </a:extLst>
              </a:tr>
              <a:tr h="493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 err="1"/>
                        <a:t>DLL_FileName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>
                          <a:latin typeface="Courier New" panose="02070309020205020404" pitchFamily="49" charset="0"/>
                        </a:rPr>
                        <a:t>ROSCO.DLL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>
                          <a:latin typeface="Courier New" panose="02070309020205020404" pitchFamily="49" charset="0"/>
                        </a:rPr>
                        <a:t>WRAPPER.dll</a:t>
                      </a:r>
                      <a:endParaRPr lang="ar-EG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060686"/>
                  </a:ext>
                </a:extLst>
              </a:tr>
              <a:tr h="852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 err="1"/>
                        <a:t>DLL_InFile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ourier New" panose="02070309020205020404" pitchFamily="49" charset="0"/>
                        </a:rPr>
                        <a:t>IEA-3.4-130</a:t>
                      </a:r>
                      <a:r>
                        <a:rPr lang="ar-EG" dirty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de-DE" dirty="0">
                          <a:latin typeface="Courier New" panose="02070309020205020404" pitchFamily="49" charset="0"/>
                        </a:rPr>
                        <a:t>RWT_DISCON.IN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>
                          <a:latin typeface="Courier New" panose="02070309020205020404" pitchFamily="49" charset="0"/>
                        </a:rPr>
                        <a:t>WRAPPER.IN</a:t>
                      </a:r>
                      <a:endParaRPr lang="ar-EG" dirty="0">
                        <a:latin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782669"/>
                  </a:ext>
                </a:extLst>
              </a:tr>
              <a:tr h="493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 err="1"/>
                        <a:t>ProcName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DISCON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DISCON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585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46B53D-43F4-E194-1315-F05E8B853DF7}"/>
              </a:ext>
            </a:extLst>
          </p:cNvPr>
          <p:cNvSpPr txBox="1"/>
          <p:nvPr/>
        </p:nvSpPr>
        <p:spPr>
          <a:xfrm>
            <a:off x="842433" y="4487196"/>
            <a:ext cx="823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FFP tuning: LPF=0.5 rad/s, buffer=3 s, curve ↓</a:t>
            </a:r>
            <a:r>
              <a:rPr lang="en-US" dirty="0"/>
              <a:t> • </a:t>
            </a:r>
            <a:r>
              <a:rPr lang="en-US" i="1" dirty="0"/>
              <a:t>KPIs: t&gt;12 s, </a:t>
            </a:r>
            <a:r>
              <a:rPr lang="en-US" i="1" dirty="0" err="1"/>
              <a:t>GenSpeed</a:t>
            </a:r>
            <a:r>
              <a:rPr lang="en-US" i="1" dirty="0"/>
              <a:t> std &amp; Pitch-rate std</a:t>
            </a:r>
            <a:r>
              <a:rPr lang="en-US" dirty="0"/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37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0970982" cy="50792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IEA 3.4 MW — LiDAR-Assisted Feedforward (FF) on </a:t>
            </a:r>
            <a:r>
              <a:rPr lang="en-US" sz="2800" dirty="0" err="1"/>
              <a:t>OpenFAST</a:t>
            </a:r>
            <a:r>
              <a:rPr lang="en-US" sz="2800" dirty="0"/>
              <a:t> v3.0</a:t>
            </a:r>
            <a:endParaRPr lang="de-DE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9972F43-BE05-BD18-3EE1-0A4E55BA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53" y="1894251"/>
            <a:ext cx="87261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C8773581-DC82-8C1A-9371-1EC6CC6803A1}"/>
                  </a:ext>
                </a:extLst>
              </p14:cNvPr>
              <p14:cNvContentPartPr/>
              <p14:nvPr/>
            </p14:nvContentPartPr>
            <p14:xfrm>
              <a:off x="9697734" y="3852337"/>
              <a:ext cx="360" cy="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C8773581-DC82-8C1A-9371-1EC6CC6803A1}"/>
                  </a:ext>
                </a:extLst>
              </p:cNvPr>
              <p:cNvPicPr/>
              <p:nvPr/>
            </p:nvPicPr>
            <p:blipFill>
              <a:blip r:embed="R317d2d8d705f4dd8"/>
              <a:stretch>
                <a:fillRect/>
              </a:stretch>
            </p:blipFill>
            <p:spPr>
              <a:xfrm>
                <a:off x="9688734" y="384333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0FCD7033-DB6E-8EE7-1279-98BB1168F0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50" y="1347272"/>
            <a:ext cx="7377291" cy="457099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844A2E5-0856-8394-C8EC-A78F4F0E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4" y="5865968"/>
            <a:ext cx="87597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FB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FF same wind (t=10–30 s), KPIs on t&gt;12 s: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GenSpeed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Pitch-rate 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std.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3257EEF-85AC-B37D-C187-CF404B979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565901"/>
            <a:ext cx="854875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FB </a:t>
            </a:r>
            <a:r>
              <a:rPr kumimoji="0" lang="de-DE" altLang="de-D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de-DE" altLang="de-D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FF (Same Wind, t = 10–30 s)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4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6CEB-E000-D8D5-403A-E408F540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1455EA7-15BD-F4A4-31BA-BE2FFF632BB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FC8C499-3050-0B94-69A5-D555E9CF13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12FE72B-2723-29C8-465E-6FFB26C5B80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FFCDE41-DAA5-F208-8504-2C417518DB8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3195CD-E79D-6834-74C8-B6C504F7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562DA4-FD02-E83E-883F-1CA71980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824313" cy="613027"/>
          </a:xfrm>
        </p:spPr>
        <p:txBody>
          <a:bodyPr>
            <a:normAutofit fontScale="90000"/>
          </a:bodyPr>
          <a:lstStyle/>
          <a:p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Outlook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5A660-F2C2-03D2-43B8-E93EE69EE94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530B25F-957C-0EDB-2A31-87CE0F81C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95271"/>
              </p:ext>
            </p:extLst>
          </p:nvPr>
        </p:nvGraphicFramePr>
        <p:xfrm>
          <a:off x="310896" y="1399308"/>
          <a:ext cx="9336024" cy="4192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C016F894-587C-697C-434B-A11A630DAD75}"/>
              </a:ext>
            </a:extLst>
          </p:cNvPr>
          <p:cNvSpPr txBox="1"/>
          <p:nvPr/>
        </p:nvSpPr>
        <p:spPr>
          <a:xfrm>
            <a:off x="5164852" y="24141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BA51E3-1667-E5BC-B4CE-79D364F45136}"/>
              </a:ext>
            </a:extLst>
          </p:cNvPr>
          <p:cNvSpPr txBox="1"/>
          <p:nvPr/>
        </p:nvSpPr>
        <p:spPr>
          <a:xfrm>
            <a:off x="548890" y="5380672"/>
            <a:ext cx="11332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de-DE" dirty="0" err="1">
                <a:solidFill>
                  <a:srgbClr val="FF0000"/>
                </a:solidFill>
              </a:rPr>
              <a:t>controller</a:t>
            </a:r>
            <a:r>
              <a:rPr lang="de-DE" dirty="0">
                <a:solidFill>
                  <a:srgbClr val="FF0000"/>
                </a:solidFill>
              </a:rPr>
              <a:t> must </a:t>
            </a:r>
            <a:r>
              <a:rPr lang="de-DE" dirty="0" err="1">
                <a:solidFill>
                  <a:srgbClr val="FF0000"/>
                </a:solidFill>
              </a:rPr>
              <a:t>be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deal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gaps</a:t>
            </a:r>
            <a:r>
              <a:rPr lang="de-DE" dirty="0">
                <a:solidFill>
                  <a:srgbClr val="FF0000"/>
                </a:solidFill>
              </a:rPr>
              <a:t> e.g. </a:t>
            </a:r>
            <a:r>
              <a:rPr lang="de-DE" dirty="0" err="1">
                <a:solidFill>
                  <a:srgbClr val="FF0000"/>
                </a:solidFill>
              </a:rPr>
              <a:t>buffer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storage</a:t>
            </a:r>
            <a:r>
              <a:rPr lang="de-DE" dirty="0">
                <a:solidFill>
                  <a:srgbClr val="FF0000"/>
                </a:solidFill>
              </a:rPr>
              <a:t>, </a:t>
            </a:r>
            <a:r>
              <a:rPr lang="de-DE" dirty="0" err="1">
                <a:solidFill>
                  <a:srgbClr val="FF0000"/>
                </a:solidFill>
              </a:rPr>
              <a:t>interpolation</a:t>
            </a:r>
            <a:r>
              <a:rPr lang="de-DE" dirty="0">
                <a:solidFill>
                  <a:srgbClr val="FF0000"/>
                </a:solidFill>
              </a:rPr>
              <a:t>, adaptive </a:t>
            </a:r>
            <a:r>
              <a:rPr lang="de-DE" dirty="0" err="1">
                <a:solidFill>
                  <a:srgbClr val="FF0000"/>
                </a:solidFill>
              </a:rPr>
              <a:t>control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strategies</a:t>
            </a:r>
            <a:endParaRPr lang="de-DE" dirty="0">
              <a:solidFill>
                <a:srgbClr val="FF0000"/>
              </a:solidFill>
            </a:endParaRPr>
          </a:p>
          <a:p>
            <a:pPr algn="l"/>
            <a:endParaRPr lang="de-DE" dirty="0">
              <a:solidFill>
                <a:srgbClr val="FF0000"/>
              </a:solidFill>
            </a:endParaRPr>
          </a:p>
          <a:p>
            <a:pPr algn="l"/>
            <a:r>
              <a:rPr lang="de-DE" dirty="0">
                <a:solidFill>
                  <a:srgbClr val="FF0000"/>
                </a:solidFill>
              </a:rPr>
              <a:t>-    </a:t>
            </a:r>
            <a:r>
              <a:rPr lang="de-DE" dirty="0" err="1">
                <a:solidFill>
                  <a:srgbClr val="FF0000"/>
                </a:solidFill>
              </a:rPr>
              <a:t>position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orientation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control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system</a:t>
            </a:r>
            <a:r>
              <a:rPr lang="de-DE" dirty="0">
                <a:solidFill>
                  <a:srgbClr val="FF0000"/>
                </a:solidFill>
              </a:rPr>
              <a:t> must </a:t>
            </a:r>
            <a:r>
              <a:rPr lang="de-DE" dirty="0" err="1">
                <a:solidFill>
                  <a:srgbClr val="FF0000"/>
                </a:solidFill>
              </a:rPr>
              <a:t>be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strategically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chosen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minimise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blockage</a:t>
            </a:r>
            <a:r>
              <a:rPr lang="de-DE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33083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645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Office Theme</vt:lpstr>
      <vt:lpstr>Report: Lidar Assisted Controller</vt:lpstr>
      <vt:lpstr>New functions in the simulator OpenFAST</vt:lpstr>
      <vt:lpstr>Frozen turbulence</vt:lpstr>
      <vt:lpstr>New functions in the simulator OpenFAST</vt:lpstr>
      <vt:lpstr>Method and Implementation</vt:lpstr>
      <vt:lpstr>Setup &amp; Tuning (OpenFAST v3.0 • ROSCO v2.6 • IEA 3.4 MW)</vt:lpstr>
      <vt:lpstr>IEA 3.4 MW — LiDAR-Assisted Feedforward (FF) on OpenFAST v3.0</vt:lpstr>
      <vt:lpstr>Results: FB vs FF (Same Wind, t = 10–30 s) </vt:lpstr>
      <vt:lpstr>Conclusion and Outlook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Federico De Mita</cp:lastModifiedBy>
  <cp:revision>15</cp:revision>
  <dcterms:created xsi:type="dcterms:W3CDTF">2025-07-21T13:11:31Z</dcterms:created>
  <dcterms:modified xsi:type="dcterms:W3CDTF">2025-10-06T08:50:50Z</dcterms:modified>
</cp:coreProperties>
</file>