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59" r:id="rId4"/>
    <p:sldId id="272" r:id="rId5"/>
    <p:sldId id="268" r:id="rId6"/>
    <p:sldId id="275" r:id="rId7"/>
    <p:sldId id="273" r:id="rId8"/>
    <p:sldId id="261" r:id="rId9"/>
    <p:sldId id="274" r:id="rId10"/>
    <p:sldId id="263" r:id="rId11"/>
    <p:sldId id="270" r:id="rId12"/>
    <p:sldId id="271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</p14:sldIdLst>
        </p14:section>
        <p14:section name="text slide" id="{65043596-36B7-4360-BB5C-7A99EFAEC5C9}">
          <p14:sldIdLst>
            <p14:sldId id="259"/>
          </p14:sldIdLst>
        </p14:section>
        <p14:section name="graph slide" id="{B26F6679-C236-4D3D-BC2F-CAE5ED400718}">
          <p14:sldIdLst>
            <p14:sldId id="272"/>
            <p14:sldId id="268"/>
            <p14:sldId id="275"/>
            <p14:sldId id="273"/>
            <p14:sldId id="261"/>
          </p14:sldIdLst>
        </p14:section>
        <p14:section name="bibliography" id="{2ECB0A3B-7D16-4F98-AD6A-5308DF7BF078}">
          <p14:sldIdLst>
            <p14:sldId id="274"/>
            <p14:sldId id="263"/>
            <p14:sldId id="270"/>
            <p14:sldId id="271"/>
            <p14:sldId id="2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4" autoAdjust="0"/>
    <p:restoredTop sz="95441" autoAdjust="0"/>
  </p:normalViewPr>
  <p:slideViewPr>
    <p:cSldViewPr snapToGrid="0">
      <p:cViewPr>
        <p:scale>
          <a:sx n="75" d="100"/>
          <a:sy n="75" d="100"/>
        </p:scale>
        <p:origin x="1134" y="3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`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26/10/2025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26/10/2025</a:t>
            </a:fld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26/10/2025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26/10/2025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26/10/2025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26/10/2025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26/10/2025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iea.blob.core.windows.net/assets/773bd056-f289-4c63-b689-8f88fe3e82f9/KarnatakaPSTWorkshopReport.pdf" TargetMode="External"/><Relationship Id="rId3" Type="http://schemas.openxmlformats.org/officeDocument/2006/relationships/hyperlink" Target="https://bslbatt.com/blogs/lithium-battery-price-2025-current-costs-trends-and-changes/" TargetMode="External"/><Relationship Id="rId7" Type="http://schemas.openxmlformats.org/officeDocument/2006/relationships/hyperlink" Target="https://arxiv.org/pdf/1903.12029" TargetMode="External"/><Relationship Id="rId2" Type="http://schemas.openxmlformats.org/officeDocument/2006/relationships/hyperlink" Target="https://www.battery.associates/post/state-of-art-of-flow-batteries-a-brief-overview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iea.org/energy-system/electricity/grid-scale-storage" TargetMode="External"/><Relationship Id="rId5" Type="http://schemas.openxmlformats.org/officeDocument/2006/relationships/hyperlink" Target="https://www.irena.org/publications/2017/Oct/Electricity-storage-and-renewables-costs-and-markets" TargetMode="External"/><Relationship Id="rId4" Type="http://schemas.openxmlformats.org/officeDocument/2006/relationships/hyperlink" Target="https://www.sciencedirect.com/science/article/pii/S0306261924003374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/>
              <a:t>Weekly report: </a:t>
            </a:r>
            <a:r>
              <a:rPr lang="en-US" altLang="it-IT" sz="4000" dirty="0"/>
              <a:t>Storage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sz="2000" dirty="0" smtClean="0"/>
              <a:t>5th </a:t>
            </a:r>
            <a:r>
              <a:rPr lang="it-IT" sz="2000" dirty="0"/>
              <a:t>week – </a:t>
            </a:r>
            <a:r>
              <a:rPr lang="it-IT" sz="2000" dirty="0" smtClean="0"/>
              <a:t>6th </a:t>
            </a:r>
            <a:r>
              <a:rPr lang="it-IT" sz="2000" dirty="0"/>
              <a:t>Presentation</a:t>
            </a:r>
          </a:p>
          <a:p>
            <a:r>
              <a:rPr lang="it-IT" sz="2000" dirty="0"/>
              <a:t>Date: </a:t>
            </a:r>
            <a:r>
              <a:rPr lang="en-US" altLang="it-IT" sz="2000" dirty="0" smtClean="0"/>
              <a:t>28</a:t>
            </a:r>
            <a:r>
              <a:rPr lang="it-IT" sz="2000" dirty="0" smtClean="0"/>
              <a:t>/</a:t>
            </a:r>
            <a:r>
              <a:rPr lang="en-US" altLang="it-IT" sz="2000" dirty="0"/>
              <a:t>10</a:t>
            </a:r>
            <a:r>
              <a:rPr lang="it-IT" sz="2000" dirty="0"/>
              <a:t>/2025</a:t>
            </a:r>
          </a:p>
          <a:p>
            <a:r>
              <a:rPr lang="it-IT" sz="2000" dirty="0"/>
              <a:t>Supervisor: Dr. </a:t>
            </a:r>
            <a:r>
              <a:rPr lang="en-US" sz="2000" dirty="0"/>
              <a:t>Laurence </a:t>
            </a:r>
            <a:r>
              <a:rPr lang="en-US" sz="2000" dirty="0" err="1"/>
              <a:t>Alhrshy</a:t>
            </a:r>
            <a:endParaRPr lang="en-GB" sz="2000" dirty="0"/>
          </a:p>
        </p:txBody>
      </p:sp>
      <p:pic>
        <p:nvPicPr>
          <p:cNvPr id="8" name="Picture 8" descr="Hochschule Flensburg (Fachhochschule) – Wikipedi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/>
          <p:cNvSpPr txBox="1"/>
          <p:nvPr/>
        </p:nvSpPr>
        <p:spPr>
          <a:xfrm>
            <a:off x="2454216" y="4609664"/>
            <a:ext cx="7370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Group </a:t>
            </a:r>
            <a:r>
              <a:rPr lang="de-DE" dirty="0" err="1"/>
              <a:t>members</a:t>
            </a:r>
            <a:r>
              <a:rPr lang="de-DE" dirty="0"/>
              <a:t>: </a:t>
            </a:r>
            <a:r>
              <a:rPr lang="en-US" altLang="de-DE" dirty="0"/>
              <a:t>Mohamed Ahmed</a:t>
            </a:r>
          </a:p>
        </p:txBody>
      </p:sp>
      <p:sp>
        <p:nvSpPr>
          <p:cNvPr id="34" name="Free-form: Shape 13"/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/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/>
          <p:cNvSpPr/>
          <p:nvPr/>
        </p:nvSpPr>
        <p:spPr>
          <a:xfrm>
            <a:off x="31410" y="5935177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2698" y="5340555"/>
            <a:ext cx="1753782" cy="1313633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2877213" y="6492562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28FCE8-EF93-48B0-95EA-1F9F67723918}"/>
              </a:ext>
            </a:extLst>
          </p:cNvPr>
          <p:cNvSpPr txBox="1"/>
          <p:nvPr/>
        </p:nvSpPr>
        <p:spPr>
          <a:xfrm>
            <a:off x="5161802" y="65558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de-DE" sz="1200" dirty="0">
                <a:solidFill>
                  <a:schemeClr val="bg1"/>
                </a:solidFill>
              </a:rPr>
              <a:t>Mohamed Ahmed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7A6CAA-7823-4F1A-AE1C-88CB68B3CCCC}"/>
              </a:ext>
            </a:extLst>
          </p:cNvPr>
          <p:cNvSpPr txBox="1"/>
          <p:nvPr/>
        </p:nvSpPr>
        <p:spPr>
          <a:xfrm>
            <a:off x="1029979" y="655289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1200" dirty="0" smtClean="0">
                <a:solidFill>
                  <a:schemeClr val="bg1"/>
                </a:solidFill>
              </a:rPr>
              <a:t>28</a:t>
            </a:r>
            <a:r>
              <a:rPr lang="it-IT" sz="1200" dirty="0" smtClean="0">
                <a:solidFill>
                  <a:schemeClr val="bg1"/>
                </a:solidFill>
              </a:rPr>
              <a:t>/</a:t>
            </a:r>
            <a:r>
              <a:rPr lang="en-US" altLang="it-IT" sz="1200" dirty="0">
                <a:solidFill>
                  <a:schemeClr val="bg1"/>
                </a:solidFill>
              </a:rPr>
              <a:t>10</a:t>
            </a:r>
            <a:r>
              <a:rPr lang="it-IT" sz="1200" dirty="0">
                <a:solidFill>
                  <a:schemeClr val="bg1"/>
                </a:solidFill>
              </a:rPr>
              <a:t>/2025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9D30F76-FDAD-4288-976D-3F685D885B13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Storage System Team/ Optimus Syria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9471" y="526401"/>
            <a:ext cx="11693003" cy="6454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Lithium-Ion</a:t>
            </a:r>
            <a:r>
              <a:rPr lang="ar-EG" b="1" dirty="0"/>
              <a:t> </a:t>
            </a:r>
            <a:r>
              <a:rPr lang="en-US" b="1" dirty="0"/>
              <a:t>Technical</a:t>
            </a:r>
            <a:r>
              <a:rPr lang="ar-EG" b="1" dirty="0"/>
              <a:t> </a:t>
            </a:r>
            <a:r>
              <a:rPr lang="en-US" b="1" dirty="0"/>
              <a:t>Performance</a:t>
            </a:r>
            <a:endParaRPr lang="de-DE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CF1C11BC-CA92-4BF3-81E8-26FB4C16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387" y="1045792"/>
            <a:ext cx="9359143" cy="50270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/>
              <a:t>Lifecycle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Average lifetime: 10–15 years, depending on usage and temperature.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2,000–5,000 full cycles before noticeable degradation.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Longer life with advanced chemistries such as LFP (Lithium Iron Phosphate).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/>
              <a:t>Reliability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Proven and commercially mature technology used worldwide.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High round-trip efficiency (90–95%) ensures consistent performance.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Integrated Battery Management System (BMS) prevents overcharging and overheating.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400" b="1" dirty="0"/>
              <a:t>Capacity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Defined as Energy (kWh) = Power (kW) × Time (h).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dirty="0"/>
              <a:t>Typically designed for 1–4 hours of discharge duration in wind applications.</a:t>
            </a:r>
          </a:p>
        </p:txBody>
      </p:sp>
      <p:sp>
        <p:nvSpPr>
          <p:cNvPr id="13" name="Rechteck 17">
            <a:extLst>
              <a:ext uri="{FF2B5EF4-FFF2-40B4-BE49-F238E27FC236}">
                <a16:creationId xmlns:a16="http://schemas.microsoft.com/office/drawing/2014/main" id="{10B039EF-1CCB-4AD2-8E08-271490AFF06A}"/>
              </a:ext>
            </a:extLst>
          </p:cNvPr>
          <p:cNvSpPr/>
          <p:nvPr/>
        </p:nvSpPr>
        <p:spPr>
          <a:xfrm>
            <a:off x="0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90973-D516-42CE-83E0-079F6AEE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53492" y="6580056"/>
            <a:ext cx="438631" cy="25883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2676D-39BA-46C4-BCDF-85D7474FA790}"/>
              </a:ext>
            </a:extLst>
          </p:cNvPr>
          <p:cNvSpPr txBox="1"/>
          <p:nvPr/>
        </p:nvSpPr>
        <p:spPr>
          <a:xfrm>
            <a:off x="5169549" y="65558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Mohamed Ahmed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E93FFD-0A62-440F-BD59-D1E5F01B1959}"/>
              </a:ext>
            </a:extLst>
          </p:cNvPr>
          <p:cNvSpPr txBox="1"/>
          <p:nvPr/>
        </p:nvSpPr>
        <p:spPr>
          <a:xfrm>
            <a:off x="1037726" y="655289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28</a:t>
            </a:r>
            <a:r>
              <a:rPr kumimoji="0" lang="it-IT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/</a:t>
            </a:r>
            <a:r>
              <a:rPr kumimoji="0" lang="en-US" alt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10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/2025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D4124-E230-43D1-8036-9B21CF0FFAE8}"/>
              </a:ext>
            </a:extLst>
          </p:cNvPr>
          <p:cNvSpPr txBox="1"/>
          <p:nvPr/>
        </p:nvSpPr>
        <p:spPr>
          <a:xfrm>
            <a:off x="9180322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Storage System Team/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4102760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9471" y="526401"/>
            <a:ext cx="11693003" cy="645478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Lithium-Ion</a:t>
            </a:r>
            <a:r>
              <a:rPr lang="ar-EG" b="1" dirty="0"/>
              <a:t> </a:t>
            </a:r>
            <a:r>
              <a:rPr lang="en-US" b="1" dirty="0"/>
              <a:t>Technical</a:t>
            </a:r>
            <a:r>
              <a:rPr lang="ar-EG" b="1" dirty="0"/>
              <a:t> </a:t>
            </a:r>
            <a:r>
              <a:rPr lang="en-US" b="1" dirty="0"/>
              <a:t>Performance</a:t>
            </a:r>
            <a:endParaRPr lang="de-DE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CF1C11BC-CA92-4BF3-81E8-26FB4C16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471" y="1082317"/>
            <a:ext cx="9359143" cy="49398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dirty="0"/>
              <a:t>Cost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Capital cost: around 130–150 USD/kWh (continuously decreasing).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Operating cost: low, due to minimal maintenance needs.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Levelized Cost of Storage (LCOS): competitive for grid-scale wind energy systems.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dirty="0"/>
              <a:t>Payback Period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Typically 6–8 years, depending on local electricity prices and curtailment reduction.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Fast return supported by decreasing battery prices and policy incentives.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GB" sz="2000" b="1" dirty="0"/>
              <a:t>Safety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Main risk: thermal runaway in high-temperature conditions.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Mitigation: advanced cooling systems and BMS monitoring.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LFP batteries are safer — no cobalt, improved thermal and chemical stability.</a:t>
            </a:r>
          </a:p>
          <a:p>
            <a:pPr marL="28575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GB" sz="1600" dirty="0"/>
              <a:t>Continuous improvement in fire protection and recycling processes.</a:t>
            </a:r>
          </a:p>
        </p:txBody>
      </p:sp>
      <p:sp>
        <p:nvSpPr>
          <p:cNvPr id="13" name="Rechteck 17">
            <a:extLst>
              <a:ext uri="{FF2B5EF4-FFF2-40B4-BE49-F238E27FC236}">
                <a16:creationId xmlns:a16="http://schemas.microsoft.com/office/drawing/2014/main" id="{10B039EF-1CCB-4AD2-8E08-271490AFF06A}"/>
              </a:ext>
            </a:extLst>
          </p:cNvPr>
          <p:cNvSpPr/>
          <p:nvPr/>
        </p:nvSpPr>
        <p:spPr>
          <a:xfrm>
            <a:off x="0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90973-D516-42CE-83E0-079F6AEE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53492" y="6580056"/>
            <a:ext cx="438631" cy="25883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2676D-39BA-46C4-BCDF-85D7474FA790}"/>
              </a:ext>
            </a:extLst>
          </p:cNvPr>
          <p:cNvSpPr txBox="1"/>
          <p:nvPr/>
        </p:nvSpPr>
        <p:spPr>
          <a:xfrm>
            <a:off x="5169549" y="65558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Mohamed Ahmed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E93FFD-0A62-440F-BD59-D1E5F01B1959}"/>
              </a:ext>
            </a:extLst>
          </p:cNvPr>
          <p:cNvSpPr txBox="1"/>
          <p:nvPr/>
        </p:nvSpPr>
        <p:spPr>
          <a:xfrm>
            <a:off x="1037726" y="655289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28</a:t>
            </a:r>
            <a:r>
              <a:rPr kumimoji="0" lang="it-IT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/</a:t>
            </a:r>
            <a:r>
              <a:rPr kumimoji="0" lang="en-US" alt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10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/2025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D4124-E230-43D1-8036-9B21CF0FFAE8}"/>
              </a:ext>
            </a:extLst>
          </p:cNvPr>
          <p:cNvSpPr txBox="1"/>
          <p:nvPr/>
        </p:nvSpPr>
        <p:spPr>
          <a:xfrm>
            <a:off x="9180322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Storage System Team/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4231570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63482" y="1401680"/>
            <a:ext cx="11239919" cy="4204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2"/>
              </a:rPr>
              <a:t>https://www.battery.associates/post/state-of-art-of-flow-batteries-a-brief-overview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3"/>
              </a:rPr>
              <a:t>https://bslbatt.com/blogs/lithium-battery-price-2025-current-costs-trends-and-changes/</a:t>
            </a:r>
            <a:endParaRPr lang="en-US" dirty="0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Ø"/>
            </a:pPr>
            <a:r>
              <a:rPr lang="en-US" dirty="0">
                <a:hlinkClick r:id="rId4"/>
              </a:rPr>
              <a:t>https://www.sciencedirect.com/science/article/pii/S0306261924003374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hlinkClick r:id="rId5"/>
              </a:rPr>
              <a:t>https://www.irena.org/publications/2017/Oct/Electricity-storage-and-renewables-costs-and-markets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hlinkClick r:id="rId6"/>
              </a:rPr>
              <a:t>https://www.iea.org/energy-system/electricity/grid-scale-storage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hlinkClick r:id="rId7"/>
              </a:rPr>
              <a:t>https://arxiv.org/pdf/1903.12029</a:t>
            </a:r>
            <a:endParaRPr lang="en-US" sz="1800" dirty="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1800" dirty="0">
                <a:hlinkClick r:id="rId8"/>
              </a:rPr>
              <a:t>https://iea.blob.core.windows.net/assets/773bd056-f289-4c63-b689-8f88fe3e82f9/KarnatakaPSTWorkshopReport.pdf</a:t>
            </a:r>
            <a:r>
              <a:rPr lang="en-US" dirty="0"/>
              <a:t/>
            </a:r>
            <a:br>
              <a:rPr lang="en-US" dirty="0"/>
            </a:br>
            <a:endParaRPr lang="it-I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98230" y="370993"/>
            <a:ext cx="10036690" cy="71272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b="1" dirty="0"/>
              <a:t>References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7">
            <a:extLst>
              <a:ext uri="{FF2B5EF4-FFF2-40B4-BE49-F238E27FC236}">
                <a16:creationId xmlns:a16="http://schemas.microsoft.com/office/drawing/2014/main" id="{DB121B8D-85A1-49DB-A46B-07125B19637D}"/>
              </a:ext>
            </a:extLst>
          </p:cNvPr>
          <p:cNvSpPr/>
          <p:nvPr/>
        </p:nvSpPr>
        <p:spPr>
          <a:xfrm>
            <a:off x="0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D111BE0F-F656-47B4-A69C-8E262B50B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53492" y="6580056"/>
            <a:ext cx="438631" cy="258834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3F6232-4F06-48BA-8F69-BF531F607829}" type="slidenum">
              <a:rPr kumimoji="0" lang="en-GB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A20B183-BFEE-4EDB-B66A-13454C74DBFE}"/>
              </a:ext>
            </a:extLst>
          </p:cNvPr>
          <p:cNvSpPr txBox="1"/>
          <p:nvPr/>
        </p:nvSpPr>
        <p:spPr>
          <a:xfrm>
            <a:off x="5169549" y="65558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de-DE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Mohamed Ahmed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/>
              <a:ea typeface="+mn-ea"/>
              <a:cs typeface="+mn-cs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787BAF-D774-4481-97C8-F3F92BEF243F}"/>
              </a:ext>
            </a:extLst>
          </p:cNvPr>
          <p:cNvSpPr txBox="1"/>
          <p:nvPr/>
        </p:nvSpPr>
        <p:spPr>
          <a:xfrm>
            <a:off x="1037726" y="655289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it-IT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28</a:t>
            </a:r>
            <a:r>
              <a:rPr kumimoji="0" lang="it-IT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/</a:t>
            </a:r>
            <a:r>
              <a:rPr kumimoji="0" lang="en-US" alt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10</a:t>
            </a:r>
            <a:r>
              <a:rPr kumimoji="0" lang="it-IT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638869-90E7-4EFB-BC9C-C1DB52BC5167}"/>
              </a:ext>
            </a:extLst>
          </p:cNvPr>
          <p:cNvSpPr txBox="1"/>
          <p:nvPr/>
        </p:nvSpPr>
        <p:spPr>
          <a:xfrm>
            <a:off x="9180322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/>
                <a:ea typeface="+mn-ea"/>
                <a:cs typeface="+mn-cs"/>
              </a:rPr>
              <a:t>Storage System Team/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209557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342900" y="1937764"/>
            <a:ext cx="11218984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it-IT" sz="2800" dirty="0">
                <a:solidFill>
                  <a:srgbClr val="FF0000"/>
                </a:solidFill>
              </a:rPr>
              <a:t>Content</a:t>
            </a:r>
            <a:r>
              <a:rPr lang="it-IT" dirty="0">
                <a:solidFill>
                  <a:srgbClr val="FF0000"/>
                </a:solidFill>
              </a:rPr>
              <a:t> </a:t>
            </a:r>
            <a:r>
              <a:rPr lang="ar-EG" dirty="0"/>
              <a:t/>
            </a:r>
            <a:br>
              <a:rPr lang="ar-EG" dirty="0"/>
            </a:br>
            <a:endParaRPr lang="it-IT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Quick </a:t>
            </a:r>
            <a:r>
              <a:rPr lang="en-US" b="1" dirty="0" smtClean="0"/>
              <a:t>review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Introduction</a:t>
            </a:r>
            <a:endParaRPr lang="en-US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GB" b="1" dirty="0" smtClean="0"/>
              <a:t>Applications for Wind Energy Storage in </a:t>
            </a:r>
            <a:r>
              <a:rPr lang="en-US" b="1" dirty="0" smtClean="0"/>
              <a:t>Syria</a:t>
            </a:r>
            <a:endParaRPr lang="ar-EG" b="1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 smtClean="0"/>
              <a:t>Lithium-Ion</a:t>
            </a:r>
            <a:r>
              <a:rPr lang="ar-EG" b="1" dirty="0" smtClean="0"/>
              <a:t> </a:t>
            </a:r>
            <a:r>
              <a:rPr lang="en-US" b="1" dirty="0"/>
              <a:t>Battery</a:t>
            </a:r>
            <a:endParaRPr lang="ar-EG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Lithium-Ion</a:t>
            </a:r>
            <a:r>
              <a:rPr lang="ar-EG" b="1" dirty="0"/>
              <a:t> </a:t>
            </a:r>
            <a:r>
              <a:rPr lang="en-US" b="1" dirty="0"/>
              <a:t>Technical</a:t>
            </a:r>
            <a:r>
              <a:rPr lang="ar-EG" b="1" dirty="0"/>
              <a:t> </a:t>
            </a:r>
            <a:r>
              <a:rPr lang="en-US" b="1" dirty="0"/>
              <a:t>Performance</a:t>
            </a:r>
            <a:endParaRPr lang="ar-EG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References</a:t>
            </a:r>
            <a:endParaRPr lang="ar-EG" b="1" dirty="0"/>
          </a:p>
          <a:p>
            <a:endParaRPr lang="it-I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42900" y="536577"/>
            <a:ext cx="11218984" cy="712728"/>
          </a:xfrm>
        </p:spPr>
        <p:txBody>
          <a:bodyPr>
            <a:noAutofit/>
          </a:bodyPr>
          <a:lstStyle/>
          <a:p>
            <a:r>
              <a:rPr lang="en-US" sz="3200" dirty="0"/>
              <a:t>Battery Technologies for Large-Scale Energy Storage</a:t>
            </a:r>
            <a:endParaRPr lang="de-DE" sz="3200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392" y="1480570"/>
            <a:ext cx="5967605" cy="4648372"/>
          </a:xfrm>
          <a:prstGeom prst="rect">
            <a:avLst/>
          </a:prstGeom>
        </p:spPr>
      </p:pic>
      <p:sp>
        <p:nvSpPr>
          <p:cNvPr id="12" name="Rechteck 17">
            <a:extLst>
              <a:ext uri="{FF2B5EF4-FFF2-40B4-BE49-F238E27FC236}">
                <a16:creationId xmlns:a16="http://schemas.microsoft.com/office/drawing/2014/main" id="{2FBCDAFE-4D98-428B-8F57-9039DD27B3AE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34DD1397-8DA7-474E-A6A4-71315281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45745" y="6473765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39D998-FF29-4CD6-AB30-6C31330F3315}"/>
              </a:ext>
            </a:extLst>
          </p:cNvPr>
          <p:cNvSpPr txBox="1"/>
          <p:nvPr/>
        </p:nvSpPr>
        <p:spPr>
          <a:xfrm>
            <a:off x="5161802" y="65558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de-DE" sz="1200" dirty="0">
                <a:solidFill>
                  <a:schemeClr val="bg1"/>
                </a:solidFill>
              </a:rPr>
              <a:t>Mohamed Ahmed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67ACAF5-6B4F-4830-9B1D-8EA58256C9BC}"/>
              </a:ext>
            </a:extLst>
          </p:cNvPr>
          <p:cNvSpPr txBox="1"/>
          <p:nvPr/>
        </p:nvSpPr>
        <p:spPr>
          <a:xfrm>
            <a:off x="1029979" y="6552895"/>
            <a:ext cx="93166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1200" dirty="0">
                <a:solidFill>
                  <a:schemeClr val="bg1"/>
                </a:solidFill>
              </a:rPr>
              <a:t>14</a:t>
            </a:r>
            <a:r>
              <a:rPr lang="it-IT" sz="1200" dirty="0">
                <a:solidFill>
                  <a:schemeClr val="bg1"/>
                </a:solidFill>
              </a:rPr>
              <a:t>/</a:t>
            </a:r>
            <a:r>
              <a:rPr lang="en-US" altLang="it-IT" sz="1200" dirty="0">
                <a:solidFill>
                  <a:schemeClr val="bg1"/>
                </a:solidFill>
              </a:rPr>
              <a:t>10</a:t>
            </a:r>
            <a:r>
              <a:rPr lang="it-IT" sz="1200" dirty="0">
                <a:solidFill>
                  <a:schemeClr val="bg1"/>
                </a:solidFill>
              </a:rPr>
              <a:t>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8B773F-1CB7-47BF-9276-428AC50C3F96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Storage System Team/ Optimus Syria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4417" y="502853"/>
            <a:ext cx="3788645" cy="712728"/>
          </a:xfrm>
        </p:spPr>
        <p:txBody>
          <a:bodyPr>
            <a:normAutofit/>
          </a:bodyPr>
          <a:lstStyle/>
          <a:p>
            <a:r>
              <a:rPr lang="en-US" dirty="0"/>
              <a:t>Quick review</a:t>
            </a: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8526" y="1293111"/>
            <a:ext cx="10908796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/>
              <a:t> </a:t>
            </a:r>
            <a:r>
              <a:rPr lang="en-US" sz="2800" b="1" dirty="0"/>
              <a:t>Why do we need a storage system</a:t>
            </a:r>
            <a:r>
              <a:rPr lang="en-US" sz="2800" b="1" dirty="0" smtClean="0"/>
              <a:t>?????</a:t>
            </a:r>
            <a:r>
              <a:rPr lang="en-US" sz="2400" dirty="0" smtClean="0"/>
              <a:t/>
            </a:r>
            <a:br>
              <a:rPr lang="en-US" sz="2400" dirty="0" smtClean="0"/>
            </a:br>
            <a:endParaRPr lang="en-US" sz="24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400" dirty="0"/>
              <a:t>We need an energy storage system in wind turbines to: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ensure a stable power </a:t>
            </a:r>
            <a:r>
              <a:rPr lang="en-US" sz="2400" dirty="0" smtClean="0"/>
              <a:t>supply.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balance energy generation and </a:t>
            </a:r>
            <a:r>
              <a:rPr lang="en-US" sz="2400" dirty="0" smtClean="0"/>
              <a:t>demand.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improve grid </a:t>
            </a:r>
            <a:r>
              <a:rPr lang="en-US" sz="2400" dirty="0" smtClean="0"/>
              <a:t>reliability.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maximize wind energy utilization</a:t>
            </a:r>
            <a:r>
              <a:rPr lang="en-US" sz="2400" dirty="0" smtClean="0"/>
              <a:t>.</a:t>
            </a:r>
            <a:r>
              <a:rPr lang="en-US" sz="2400" dirty="0"/>
              <a:t/>
            </a:r>
            <a:br>
              <a:rPr lang="en-US" sz="2400" dirty="0"/>
            </a:br>
            <a:endParaRPr lang="ar-EG" sz="2400" dirty="0"/>
          </a:p>
        </p:txBody>
      </p:sp>
      <p:sp>
        <p:nvSpPr>
          <p:cNvPr id="12" name="Rechteck 17">
            <a:extLst>
              <a:ext uri="{FF2B5EF4-FFF2-40B4-BE49-F238E27FC236}">
                <a16:creationId xmlns:a16="http://schemas.microsoft.com/office/drawing/2014/main" id="{772CF150-063D-43E4-8507-C120AFF0500B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9C0B079-3D85-4669-AED2-43A2BB1F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45745" y="6473765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52A36-7009-4B5F-8011-53C8E8750DCC}"/>
              </a:ext>
            </a:extLst>
          </p:cNvPr>
          <p:cNvSpPr txBox="1"/>
          <p:nvPr/>
        </p:nvSpPr>
        <p:spPr>
          <a:xfrm>
            <a:off x="5161802" y="65558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de-DE" sz="1200" dirty="0">
                <a:solidFill>
                  <a:schemeClr val="bg1"/>
                </a:solidFill>
              </a:rPr>
              <a:t>Mohamed Ahmed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A1AE7-CC82-44D3-8FC7-877234F391EE}"/>
              </a:ext>
            </a:extLst>
          </p:cNvPr>
          <p:cNvSpPr txBox="1"/>
          <p:nvPr/>
        </p:nvSpPr>
        <p:spPr>
          <a:xfrm>
            <a:off x="1029979" y="655289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1200" dirty="0" smtClean="0">
                <a:solidFill>
                  <a:schemeClr val="bg1"/>
                </a:solidFill>
              </a:rPr>
              <a:t>28</a:t>
            </a:r>
            <a:r>
              <a:rPr lang="it-IT" sz="1200" dirty="0" smtClean="0">
                <a:solidFill>
                  <a:schemeClr val="bg1"/>
                </a:solidFill>
              </a:rPr>
              <a:t>/</a:t>
            </a:r>
            <a:r>
              <a:rPr lang="en-US" altLang="it-IT" sz="1200" dirty="0">
                <a:solidFill>
                  <a:schemeClr val="bg1"/>
                </a:solidFill>
              </a:rPr>
              <a:t>10</a:t>
            </a:r>
            <a:r>
              <a:rPr lang="it-IT" sz="1200" dirty="0">
                <a:solidFill>
                  <a:schemeClr val="bg1"/>
                </a:solidFill>
              </a:rPr>
              <a:t>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43BA0-BD5C-4168-A089-F004737C2972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Storage System Team/ Optimus Syria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7901" y="3109738"/>
            <a:ext cx="3435694" cy="3267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37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63483" y="1401679"/>
            <a:ext cx="11218984" cy="4380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dirty="0" smtClean="0"/>
              <a:t>Types of storage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Mechanical Storage System.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Electrochemical Storage System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 smtClean="0"/>
              <a:t>Thermal </a:t>
            </a:r>
            <a:r>
              <a:rPr lang="en-US" sz="2400" dirty="0"/>
              <a:t>Storage System</a:t>
            </a:r>
            <a:r>
              <a:rPr lang="en-US" sz="2400" dirty="0" smtClean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Chemical Storage System</a:t>
            </a:r>
            <a:r>
              <a:rPr lang="en-US" sz="2400" dirty="0" smtClean="0"/>
              <a:t>.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dirty="0" smtClean="0"/>
              <a:t/>
            </a:r>
            <a:br>
              <a:rPr lang="en-US" dirty="0" smtClean="0"/>
            </a:br>
            <a:endParaRPr lang="it-I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2205" y="290337"/>
            <a:ext cx="10036690" cy="71272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Quick review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7">
            <a:extLst>
              <a:ext uri="{FF2B5EF4-FFF2-40B4-BE49-F238E27FC236}">
                <a16:creationId xmlns:a16="http://schemas.microsoft.com/office/drawing/2014/main" id="{7C8038D9-004A-477F-8F7A-402E3C24276E}"/>
              </a:ext>
            </a:extLst>
          </p:cNvPr>
          <p:cNvSpPr/>
          <p:nvPr/>
        </p:nvSpPr>
        <p:spPr>
          <a:xfrm>
            <a:off x="-7747" y="6580056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A2E766B-53D2-4062-AE5B-91E9F283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45745" y="6621929"/>
            <a:ext cx="438631" cy="25883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5D766E-DDA3-420E-91AA-4E3EC192C762}"/>
              </a:ext>
            </a:extLst>
          </p:cNvPr>
          <p:cNvSpPr txBox="1"/>
          <p:nvPr/>
        </p:nvSpPr>
        <p:spPr>
          <a:xfrm>
            <a:off x="5161802" y="6597767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de-DE" sz="1200" dirty="0">
                <a:solidFill>
                  <a:schemeClr val="bg1"/>
                </a:solidFill>
              </a:rPr>
              <a:t>Mohamed Ahmed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7C11A-ED97-4572-939D-DDAF1A1EC20C}"/>
              </a:ext>
            </a:extLst>
          </p:cNvPr>
          <p:cNvSpPr txBox="1"/>
          <p:nvPr/>
        </p:nvSpPr>
        <p:spPr>
          <a:xfrm>
            <a:off x="1029979" y="659476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1200" dirty="0" smtClean="0">
                <a:solidFill>
                  <a:schemeClr val="bg1"/>
                </a:solidFill>
              </a:rPr>
              <a:t>28</a:t>
            </a:r>
            <a:r>
              <a:rPr lang="it-IT" sz="1200" dirty="0" smtClean="0">
                <a:solidFill>
                  <a:schemeClr val="bg1"/>
                </a:solidFill>
              </a:rPr>
              <a:t>/</a:t>
            </a:r>
            <a:r>
              <a:rPr lang="en-US" altLang="it-IT" sz="1200" dirty="0">
                <a:solidFill>
                  <a:schemeClr val="bg1"/>
                </a:solidFill>
              </a:rPr>
              <a:t>10</a:t>
            </a:r>
            <a:r>
              <a:rPr lang="it-IT" sz="1200" dirty="0">
                <a:solidFill>
                  <a:schemeClr val="bg1"/>
                </a:solidFill>
              </a:rPr>
              <a:t>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8DFA-3F34-4F5B-A698-890F81F30134}"/>
              </a:ext>
            </a:extLst>
          </p:cNvPr>
          <p:cNvSpPr txBox="1"/>
          <p:nvPr/>
        </p:nvSpPr>
        <p:spPr>
          <a:xfrm>
            <a:off x="9172575" y="6584089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Storage System Team/ Optimus Syria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098275" y="5849957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ar-EG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85" y="1363832"/>
            <a:ext cx="6505575" cy="491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867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63483" y="1401679"/>
            <a:ext cx="11218984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it-I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39487" y="429509"/>
            <a:ext cx="10036690" cy="71272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Types </a:t>
            </a:r>
            <a:r>
              <a:rPr lang="en-US" sz="3200" b="1" dirty="0" smtClean="0"/>
              <a:t>of </a:t>
            </a:r>
            <a:r>
              <a:rPr lang="en-US" sz="3200" b="1" dirty="0"/>
              <a:t>Mechanical Storage System</a:t>
            </a:r>
            <a:endParaRPr lang="en-US" sz="32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7">
            <a:extLst>
              <a:ext uri="{FF2B5EF4-FFF2-40B4-BE49-F238E27FC236}">
                <a16:creationId xmlns:a16="http://schemas.microsoft.com/office/drawing/2014/main" id="{7C8038D9-004A-477F-8F7A-402E3C24276E}"/>
              </a:ext>
            </a:extLst>
          </p:cNvPr>
          <p:cNvSpPr/>
          <p:nvPr/>
        </p:nvSpPr>
        <p:spPr>
          <a:xfrm>
            <a:off x="-7747" y="6580056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A2E766B-53D2-4062-AE5B-91E9F283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45745" y="6621929"/>
            <a:ext cx="438631" cy="25883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5D766E-DDA3-420E-91AA-4E3EC192C762}"/>
              </a:ext>
            </a:extLst>
          </p:cNvPr>
          <p:cNvSpPr txBox="1"/>
          <p:nvPr/>
        </p:nvSpPr>
        <p:spPr>
          <a:xfrm>
            <a:off x="5161802" y="6597767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de-DE" sz="1200" dirty="0">
                <a:solidFill>
                  <a:schemeClr val="bg1"/>
                </a:solidFill>
              </a:rPr>
              <a:t>Mohamed Ahmed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7C11A-ED97-4572-939D-DDAF1A1EC20C}"/>
              </a:ext>
            </a:extLst>
          </p:cNvPr>
          <p:cNvSpPr txBox="1"/>
          <p:nvPr/>
        </p:nvSpPr>
        <p:spPr>
          <a:xfrm>
            <a:off x="1029979" y="659476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1200" dirty="0" smtClean="0">
                <a:solidFill>
                  <a:schemeClr val="bg1"/>
                </a:solidFill>
              </a:rPr>
              <a:t>28</a:t>
            </a:r>
            <a:r>
              <a:rPr lang="it-IT" sz="1200" dirty="0" smtClean="0">
                <a:solidFill>
                  <a:schemeClr val="bg1"/>
                </a:solidFill>
              </a:rPr>
              <a:t>/</a:t>
            </a:r>
            <a:r>
              <a:rPr lang="en-US" altLang="it-IT" sz="1200" dirty="0">
                <a:solidFill>
                  <a:schemeClr val="bg1"/>
                </a:solidFill>
              </a:rPr>
              <a:t>10</a:t>
            </a:r>
            <a:r>
              <a:rPr lang="it-IT" sz="1200" dirty="0">
                <a:solidFill>
                  <a:schemeClr val="bg1"/>
                </a:solidFill>
              </a:rPr>
              <a:t>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8DFA-3F34-4F5B-A698-890F81F30134}"/>
              </a:ext>
            </a:extLst>
          </p:cNvPr>
          <p:cNvSpPr txBox="1"/>
          <p:nvPr/>
        </p:nvSpPr>
        <p:spPr>
          <a:xfrm>
            <a:off x="9172575" y="6584089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Storage System Team/ Optimus Syria</a:t>
            </a:r>
          </a:p>
        </p:txBody>
      </p:sp>
      <p:pic>
        <p:nvPicPr>
          <p:cNvPr id="17" name="Picture 16" descr="Flywheel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06"/>
          <a:stretch>
            <a:fillRect/>
          </a:stretch>
        </p:blipFill>
        <p:spPr bwMode="auto">
          <a:xfrm>
            <a:off x="339487" y="1396789"/>
            <a:ext cx="4463867" cy="1956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 descr="Diagram of a power plant&#10;&#10;Description automatically generated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21"/>
          <a:stretch>
            <a:fillRect/>
          </a:stretch>
        </p:blipFill>
        <p:spPr>
          <a:xfrm>
            <a:off x="5975549" y="1692546"/>
            <a:ext cx="5176458" cy="1660636"/>
          </a:xfrm>
          <a:prstGeom prst="rect">
            <a:avLst/>
          </a:prstGeom>
        </p:spPr>
      </p:pic>
      <p:pic>
        <p:nvPicPr>
          <p:cNvPr id="21" name="Picture 20" descr="ISOTHERMAL CAES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51"/>
          <a:stretch>
            <a:fillRect/>
          </a:stretch>
        </p:blipFill>
        <p:spPr bwMode="auto">
          <a:xfrm>
            <a:off x="2109580" y="4452392"/>
            <a:ext cx="6754958" cy="180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914400" y="3405428"/>
            <a:ext cx="5409282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/>
              <a:t>Flywheel Energy Storage (FES)</a:t>
            </a:r>
            <a:endParaRPr lang="ar-EG"/>
          </a:p>
        </p:txBody>
      </p:sp>
      <p:sp>
        <p:nvSpPr>
          <p:cNvPr id="4" name="TextBox 3"/>
          <p:cNvSpPr txBox="1"/>
          <p:nvPr/>
        </p:nvSpPr>
        <p:spPr>
          <a:xfrm>
            <a:off x="6654188" y="3422228"/>
            <a:ext cx="4420701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b="1" dirty="0"/>
              <a:t>Pumped Hydroelectric Storage (PHS)</a:t>
            </a:r>
            <a:endParaRPr lang="ar-EG" dirty="0"/>
          </a:p>
        </p:txBody>
      </p:sp>
      <p:sp>
        <p:nvSpPr>
          <p:cNvPr id="27" name="TextBox 26"/>
          <p:cNvSpPr txBox="1"/>
          <p:nvPr/>
        </p:nvSpPr>
        <p:spPr>
          <a:xfrm>
            <a:off x="4098275" y="5849957"/>
            <a:ext cx="184731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2933837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63483" y="1401679"/>
            <a:ext cx="11218984" cy="21185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it-I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89148" y="447030"/>
            <a:ext cx="10036690" cy="712728"/>
          </a:xfrm>
        </p:spPr>
        <p:txBody>
          <a:bodyPr>
            <a:noAutofit/>
          </a:bodyPr>
          <a:lstStyle/>
          <a:p>
            <a:pPr>
              <a:lnSpc>
                <a:spcPct val="200000"/>
              </a:lnSpc>
            </a:pPr>
            <a:r>
              <a:rPr lang="en-US" sz="3200" b="1" dirty="0"/>
              <a:t>Types of </a:t>
            </a:r>
            <a:r>
              <a:rPr lang="en-US" sz="3200" b="1" dirty="0" smtClean="0"/>
              <a:t>Electrochemical </a:t>
            </a:r>
            <a:r>
              <a:rPr lang="en-US" sz="3200" b="1" dirty="0"/>
              <a:t>Storage System</a:t>
            </a:r>
            <a:endParaRPr lang="en-US" sz="3200" b="1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7">
            <a:extLst>
              <a:ext uri="{FF2B5EF4-FFF2-40B4-BE49-F238E27FC236}">
                <a16:creationId xmlns:a16="http://schemas.microsoft.com/office/drawing/2014/main" id="{7C8038D9-004A-477F-8F7A-402E3C24276E}"/>
              </a:ext>
            </a:extLst>
          </p:cNvPr>
          <p:cNvSpPr/>
          <p:nvPr/>
        </p:nvSpPr>
        <p:spPr>
          <a:xfrm>
            <a:off x="-7747" y="6580056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A2E766B-53D2-4062-AE5B-91E9F283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45745" y="6621929"/>
            <a:ext cx="438631" cy="25883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5D766E-DDA3-420E-91AA-4E3EC192C762}"/>
              </a:ext>
            </a:extLst>
          </p:cNvPr>
          <p:cNvSpPr txBox="1"/>
          <p:nvPr/>
        </p:nvSpPr>
        <p:spPr>
          <a:xfrm>
            <a:off x="5161802" y="6597767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de-DE" sz="1200" dirty="0">
                <a:solidFill>
                  <a:schemeClr val="bg1"/>
                </a:solidFill>
              </a:rPr>
              <a:t>Mohamed Ahmed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7C11A-ED97-4572-939D-DDAF1A1EC20C}"/>
              </a:ext>
            </a:extLst>
          </p:cNvPr>
          <p:cNvSpPr txBox="1"/>
          <p:nvPr/>
        </p:nvSpPr>
        <p:spPr>
          <a:xfrm>
            <a:off x="1029979" y="659476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1200" dirty="0" smtClean="0">
                <a:solidFill>
                  <a:schemeClr val="bg1"/>
                </a:solidFill>
              </a:rPr>
              <a:t>28</a:t>
            </a:r>
            <a:r>
              <a:rPr lang="it-IT" sz="1200" dirty="0" smtClean="0">
                <a:solidFill>
                  <a:schemeClr val="bg1"/>
                </a:solidFill>
              </a:rPr>
              <a:t>/</a:t>
            </a:r>
            <a:r>
              <a:rPr lang="en-US" altLang="it-IT" sz="1200" dirty="0">
                <a:solidFill>
                  <a:schemeClr val="bg1"/>
                </a:solidFill>
              </a:rPr>
              <a:t>10</a:t>
            </a:r>
            <a:r>
              <a:rPr lang="it-IT" sz="1200" dirty="0">
                <a:solidFill>
                  <a:schemeClr val="bg1"/>
                </a:solidFill>
              </a:rPr>
              <a:t>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8DFA-3F34-4F5B-A698-890F81F30134}"/>
              </a:ext>
            </a:extLst>
          </p:cNvPr>
          <p:cNvSpPr txBox="1"/>
          <p:nvPr/>
        </p:nvSpPr>
        <p:spPr>
          <a:xfrm>
            <a:off x="9172575" y="6584089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Storage System Team/ Optimus Syria</a:t>
            </a:r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148" y="1375065"/>
            <a:ext cx="3789802" cy="388620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3285" y="1810243"/>
            <a:ext cx="4092309" cy="332361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81956" y="1901619"/>
            <a:ext cx="3625232" cy="29807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415158" y="5356383"/>
            <a:ext cx="1762021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Flow Batteries</a:t>
            </a:r>
            <a:endParaRPr lang="en-US" dirty="0"/>
          </a:p>
          <a:p>
            <a:endParaRPr lang="ar-EG" dirty="0"/>
          </a:p>
        </p:txBody>
      </p:sp>
      <p:sp>
        <p:nvSpPr>
          <p:cNvPr id="18" name="TextBox 17"/>
          <p:cNvSpPr txBox="1"/>
          <p:nvPr/>
        </p:nvSpPr>
        <p:spPr>
          <a:xfrm>
            <a:off x="4826480" y="5261268"/>
            <a:ext cx="2492990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 dirty="0"/>
              <a:t>Lithium-Ion Batteries</a:t>
            </a:r>
          </a:p>
          <a:p>
            <a:endParaRPr lang="ar-EG" dirty="0"/>
          </a:p>
        </p:txBody>
      </p:sp>
      <p:sp>
        <p:nvSpPr>
          <p:cNvPr id="20" name="TextBox 19"/>
          <p:cNvSpPr txBox="1"/>
          <p:nvPr/>
        </p:nvSpPr>
        <p:spPr>
          <a:xfrm>
            <a:off x="8856052" y="5231685"/>
            <a:ext cx="2826415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 b="1"/>
              <a:t>Sodium-Sulfur Batteries</a:t>
            </a:r>
            <a:endParaRPr lang="en-US"/>
          </a:p>
          <a:p>
            <a:endParaRPr lang="ar-EG"/>
          </a:p>
        </p:txBody>
      </p:sp>
    </p:spTree>
    <p:extLst>
      <p:ext uri="{BB962C8B-B14F-4D97-AF65-F5344CB8AC3E}">
        <p14:creationId xmlns:p14="http://schemas.microsoft.com/office/powerpoint/2010/main" val="3545113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84417" y="502853"/>
            <a:ext cx="3788645" cy="712728"/>
          </a:xfrm>
        </p:spPr>
        <p:txBody>
          <a:bodyPr>
            <a:normAutofit/>
          </a:bodyPr>
          <a:lstStyle/>
          <a:p>
            <a:r>
              <a:rPr lang="de-DE" dirty="0"/>
              <a:t>Introduction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8526" y="1293111"/>
            <a:ext cx="10908796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b="1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2400" dirty="0"/>
              <a:t>Today I will present our topic about energy storage systems, focusing on Lithium-ion batteries as a key solution for integrating renewable energy especially wind power into the grid.</a:t>
            </a:r>
            <a:br>
              <a:rPr lang="en-GB" sz="2400" dirty="0"/>
            </a:br>
            <a:r>
              <a:rPr lang="en-GB" sz="2400" dirty="0"/>
              <a:t>As we know, wind energy generation is variable and depends on weather conditions. Therefore, energy storage plays a vital role in stabilizing power supply, improving reliability, and reducing curtailment losses.</a:t>
            </a:r>
            <a:endParaRPr lang="ar-EG" sz="2400" dirty="0"/>
          </a:p>
          <a:p>
            <a:endParaRPr lang="ar-EG" sz="2400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2400" dirty="0"/>
              <a:t>In this presentation, I will explain the lifecycle, reliability, capacity, cost, payback, and safety factors of Lithium-ion batteries and why they are currently the most suitable technology for wind energy storage systems.</a:t>
            </a:r>
            <a:endParaRPr lang="ar-EG" sz="2400" dirty="0"/>
          </a:p>
        </p:txBody>
      </p:sp>
      <p:sp>
        <p:nvSpPr>
          <p:cNvPr id="12" name="Rechteck 17">
            <a:extLst>
              <a:ext uri="{FF2B5EF4-FFF2-40B4-BE49-F238E27FC236}">
                <a16:creationId xmlns:a16="http://schemas.microsoft.com/office/drawing/2014/main" id="{772CF150-063D-43E4-8507-C120AFF0500B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9C0B079-3D85-4669-AED2-43A2BB1F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45745" y="6473765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2852A36-7009-4B5F-8011-53C8E8750DCC}"/>
              </a:ext>
            </a:extLst>
          </p:cNvPr>
          <p:cNvSpPr txBox="1"/>
          <p:nvPr/>
        </p:nvSpPr>
        <p:spPr>
          <a:xfrm>
            <a:off x="5161802" y="65558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de-DE" sz="1200" dirty="0">
                <a:solidFill>
                  <a:schemeClr val="bg1"/>
                </a:solidFill>
              </a:rPr>
              <a:t>Mohamed Ahmed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BBA1AE7-CC82-44D3-8FC7-877234F391EE}"/>
              </a:ext>
            </a:extLst>
          </p:cNvPr>
          <p:cNvSpPr txBox="1"/>
          <p:nvPr/>
        </p:nvSpPr>
        <p:spPr>
          <a:xfrm>
            <a:off x="1029979" y="655289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1200" dirty="0" smtClean="0">
                <a:solidFill>
                  <a:schemeClr val="bg1"/>
                </a:solidFill>
              </a:rPr>
              <a:t>28</a:t>
            </a:r>
            <a:r>
              <a:rPr lang="it-IT" sz="1200" dirty="0" smtClean="0">
                <a:solidFill>
                  <a:schemeClr val="bg1"/>
                </a:solidFill>
              </a:rPr>
              <a:t>/</a:t>
            </a:r>
            <a:r>
              <a:rPr lang="en-US" altLang="it-IT" sz="1200" dirty="0">
                <a:solidFill>
                  <a:schemeClr val="bg1"/>
                </a:solidFill>
              </a:rPr>
              <a:t>10</a:t>
            </a:r>
            <a:r>
              <a:rPr lang="it-IT" sz="1200" dirty="0">
                <a:solidFill>
                  <a:schemeClr val="bg1"/>
                </a:solidFill>
              </a:rPr>
              <a:t>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43BA0-BD5C-4168-A089-F004737C2972}"/>
              </a:ext>
            </a:extLst>
          </p:cNvPr>
          <p:cNvSpPr txBox="1"/>
          <p:nvPr/>
        </p:nvSpPr>
        <p:spPr>
          <a:xfrm>
            <a:off x="9172575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Storage System Team/ Optimus Syria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/>
          <p:cNvSpPr txBox="1"/>
          <p:nvPr/>
        </p:nvSpPr>
        <p:spPr>
          <a:xfrm>
            <a:off x="463483" y="1401679"/>
            <a:ext cx="11218984" cy="46198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• Peak Shaving and Load Balancing: 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Wind energy generation is intermittent, with higher output during </a:t>
            </a:r>
            <a:r>
              <a:rPr lang="en-GB" dirty="0" err="1"/>
              <a:t>nighttime</a:t>
            </a:r>
            <a:r>
              <a:rPr lang="en-GB" dirty="0"/>
              <a:t> and monsoons. Li-ion batteries can store excess energy and release it during high-demand periods. </a:t>
            </a:r>
          </a:p>
          <a:p>
            <a:pPr>
              <a:lnSpc>
                <a:spcPct val="150000"/>
              </a:lnSpc>
            </a:pPr>
            <a:r>
              <a:rPr lang="en-GB" b="1" dirty="0"/>
              <a:t>• Frequency Regulation: 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Syria</a:t>
            </a:r>
            <a:r>
              <a:rPr lang="en-GB" dirty="0"/>
              <a:t>'s grid stability is a concern. Li-ion batteries can provide near-instantaneous power to stabilize the grid frequency. </a:t>
            </a:r>
          </a:p>
          <a:p>
            <a:pPr>
              <a:lnSpc>
                <a:spcPct val="150000"/>
              </a:lnSpc>
            </a:pPr>
            <a:r>
              <a:rPr lang="en-GB" b="1" dirty="0"/>
              <a:t>• Integration with Wind-Solar Hybrid Projects.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r>
              <a:rPr lang="en-US" dirty="0"/>
              <a:t/>
            </a:r>
            <a:br>
              <a:rPr lang="en-US" dirty="0"/>
            </a:br>
            <a:endParaRPr lang="it-I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82205" y="290337"/>
            <a:ext cx="11300262" cy="712728"/>
          </a:xfrm>
        </p:spPr>
        <p:txBody>
          <a:bodyPr>
            <a:normAutofit fontScale="90000"/>
          </a:bodyPr>
          <a:lstStyle/>
          <a:p>
            <a:pPr>
              <a:lnSpc>
                <a:spcPct val="200000"/>
              </a:lnSpc>
            </a:pPr>
            <a:r>
              <a:rPr lang="en-GB" dirty="0"/>
              <a:t>Applications for Wind Energy Storage in </a:t>
            </a:r>
            <a:r>
              <a:rPr lang="en-US" sz="4400" dirty="0"/>
              <a:t>Syria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hteck 17">
            <a:extLst>
              <a:ext uri="{FF2B5EF4-FFF2-40B4-BE49-F238E27FC236}">
                <a16:creationId xmlns:a16="http://schemas.microsoft.com/office/drawing/2014/main" id="{7C8038D9-004A-477F-8F7A-402E3C24276E}"/>
              </a:ext>
            </a:extLst>
          </p:cNvPr>
          <p:cNvSpPr/>
          <p:nvPr/>
        </p:nvSpPr>
        <p:spPr>
          <a:xfrm>
            <a:off x="-7747" y="6580056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1A2E766B-53D2-4062-AE5B-91E9F28399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45745" y="6621929"/>
            <a:ext cx="438631" cy="25883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5D766E-DDA3-420E-91AA-4E3EC192C762}"/>
              </a:ext>
            </a:extLst>
          </p:cNvPr>
          <p:cNvSpPr txBox="1"/>
          <p:nvPr/>
        </p:nvSpPr>
        <p:spPr>
          <a:xfrm>
            <a:off x="5161802" y="6597767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de-DE" sz="1200" dirty="0">
                <a:solidFill>
                  <a:schemeClr val="bg1"/>
                </a:solidFill>
              </a:rPr>
              <a:t>Mohamed Ahmed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C97C11A-ED97-4572-939D-DDAF1A1EC20C}"/>
              </a:ext>
            </a:extLst>
          </p:cNvPr>
          <p:cNvSpPr txBox="1"/>
          <p:nvPr/>
        </p:nvSpPr>
        <p:spPr>
          <a:xfrm>
            <a:off x="1029979" y="6594768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1200" dirty="0" smtClean="0">
                <a:solidFill>
                  <a:schemeClr val="bg1"/>
                </a:solidFill>
              </a:rPr>
              <a:t>28</a:t>
            </a:r>
            <a:r>
              <a:rPr lang="it-IT" sz="1200" dirty="0" smtClean="0">
                <a:solidFill>
                  <a:schemeClr val="bg1"/>
                </a:solidFill>
              </a:rPr>
              <a:t>/</a:t>
            </a:r>
            <a:r>
              <a:rPr lang="en-US" altLang="it-IT" sz="1200" dirty="0">
                <a:solidFill>
                  <a:schemeClr val="bg1"/>
                </a:solidFill>
              </a:rPr>
              <a:t>10</a:t>
            </a:r>
            <a:r>
              <a:rPr lang="it-IT" sz="1200" dirty="0">
                <a:solidFill>
                  <a:schemeClr val="bg1"/>
                </a:solidFill>
              </a:rPr>
              <a:t>/2025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C08DFA-3F34-4F5B-A698-890F81F30134}"/>
              </a:ext>
            </a:extLst>
          </p:cNvPr>
          <p:cNvSpPr txBox="1"/>
          <p:nvPr/>
        </p:nvSpPr>
        <p:spPr>
          <a:xfrm>
            <a:off x="9172575" y="6584089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Storage System Team/ Optimus Syria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536" y="4527159"/>
            <a:ext cx="2019524" cy="187919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8563" y="4522090"/>
            <a:ext cx="1972142" cy="197111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4209" y="4593981"/>
            <a:ext cx="1804681" cy="17455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921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46954 h 1270146"/>
              <a:gd name="connsiteX1-267" fmla="*/ 2358147 w 9478107"/>
              <a:gd name="connsiteY1-268" fmla="*/ 302992 h 1270146"/>
              <a:gd name="connsiteX2-269" fmla="*/ 4457699 w 9478107"/>
              <a:gd name="connsiteY2-270" fmla="*/ 373331 h 1270146"/>
              <a:gd name="connsiteX3-271" fmla="*/ 7016261 w 9478107"/>
              <a:gd name="connsiteY3-272" fmla="*/ 338162 h 1270146"/>
              <a:gd name="connsiteX4-273" fmla="*/ 9478107 w 9478107"/>
              <a:gd name="connsiteY4-274" fmla="*/ 346954 h 1270146"/>
              <a:gd name="connsiteX5-275" fmla="*/ 9469315 w 9478107"/>
              <a:gd name="connsiteY5-276" fmla="*/ 1252562 h 1270146"/>
              <a:gd name="connsiteX6-277" fmla="*/ 7253653 w 9478107"/>
              <a:gd name="connsiteY6-278" fmla="*/ 1243769 h 1270146"/>
              <a:gd name="connsiteX7-279" fmla="*/ 4826976 w 9478107"/>
              <a:gd name="connsiteY7-280" fmla="*/ 1270146 h 1270146"/>
              <a:gd name="connsiteX8-281" fmla="*/ 2751992 w 9478107"/>
              <a:gd name="connsiteY8-282" fmla="*/ 1261354 h 1270146"/>
              <a:gd name="connsiteX9-283" fmla="*/ 0 w 9478107"/>
              <a:gd name="connsiteY9-284" fmla="*/ 1208600 h 1270146"/>
              <a:gd name="connsiteX10-285" fmla="*/ 8792 w 9478107"/>
              <a:gd name="connsiteY10-286" fmla="*/ 346954 h 1270146"/>
              <a:gd name="connsiteX0-287" fmla="*/ 8792 w 9478107"/>
              <a:gd name="connsiteY0-288" fmla="*/ 346954 h 1270146"/>
              <a:gd name="connsiteX1-289" fmla="*/ 2358147 w 9478107"/>
              <a:gd name="connsiteY1-290" fmla="*/ 302992 h 1270146"/>
              <a:gd name="connsiteX2-291" fmla="*/ 5127546 w 9478107"/>
              <a:gd name="connsiteY2-292" fmla="*/ 115678 h 1270146"/>
              <a:gd name="connsiteX3-293" fmla="*/ 7016261 w 9478107"/>
              <a:gd name="connsiteY3-294" fmla="*/ 338162 h 1270146"/>
              <a:gd name="connsiteX4-295" fmla="*/ 9478107 w 9478107"/>
              <a:gd name="connsiteY4-296" fmla="*/ 346954 h 1270146"/>
              <a:gd name="connsiteX5-297" fmla="*/ 9469315 w 9478107"/>
              <a:gd name="connsiteY5-298" fmla="*/ 1252562 h 1270146"/>
              <a:gd name="connsiteX6-299" fmla="*/ 7253653 w 9478107"/>
              <a:gd name="connsiteY6-300" fmla="*/ 1243769 h 1270146"/>
              <a:gd name="connsiteX7-301" fmla="*/ 4826976 w 9478107"/>
              <a:gd name="connsiteY7-302" fmla="*/ 1270146 h 1270146"/>
              <a:gd name="connsiteX8-303" fmla="*/ 2751992 w 9478107"/>
              <a:gd name="connsiteY8-304" fmla="*/ 1261354 h 1270146"/>
              <a:gd name="connsiteX9-305" fmla="*/ 0 w 9478107"/>
              <a:gd name="connsiteY9-306" fmla="*/ 1208600 h 1270146"/>
              <a:gd name="connsiteX10-307" fmla="*/ 8792 w 9478107"/>
              <a:gd name="connsiteY10-308" fmla="*/ 346954 h 1270146"/>
              <a:gd name="connsiteX0-309" fmla="*/ 8792 w 9478107"/>
              <a:gd name="connsiteY0-310" fmla="*/ 346954 h 1270146"/>
              <a:gd name="connsiteX1-311" fmla="*/ 2358147 w 9478107"/>
              <a:gd name="connsiteY1-312" fmla="*/ 302992 h 1270146"/>
              <a:gd name="connsiteX2-313" fmla="*/ 5127546 w 9478107"/>
              <a:gd name="connsiteY2-314" fmla="*/ 115678 h 1270146"/>
              <a:gd name="connsiteX3-315" fmla="*/ 7084613 w 9478107"/>
              <a:gd name="connsiteY3-316" fmla="*/ 724642 h 1270146"/>
              <a:gd name="connsiteX4-317" fmla="*/ 9478107 w 9478107"/>
              <a:gd name="connsiteY4-318" fmla="*/ 346954 h 1270146"/>
              <a:gd name="connsiteX5-319" fmla="*/ 9469315 w 9478107"/>
              <a:gd name="connsiteY5-320" fmla="*/ 1252562 h 1270146"/>
              <a:gd name="connsiteX6-321" fmla="*/ 7253653 w 9478107"/>
              <a:gd name="connsiteY6-322" fmla="*/ 1243769 h 1270146"/>
              <a:gd name="connsiteX7-323" fmla="*/ 4826976 w 9478107"/>
              <a:gd name="connsiteY7-324" fmla="*/ 1270146 h 1270146"/>
              <a:gd name="connsiteX8-325" fmla="*/ 2751992 w 9478107"/>
              <a:gd name="connsiteY8-326" fmla="*/ 1261354 h 1270146"/>
              <a:gd name="connsiteX9-327" fmla="*/ 0 w 9478107"/>
              <a:gd name="connsiteY9-328" fmla="*/ 1208600 h 1270146"/>
              <a:gd name="connsiteX10-329" fmla="*/ 8792 w 9478107"/>
              <a:gd name="connsiteY10-330" fmla="*/ 346954 h 1270146"/>
              <a:gd name="connsiteX0-331" fmla="*/ 8792 w 9478107"/>
              <a:gd name="connsiteY0-332" fmla="*/ 346954 h 1270146"/>
              <a:gd name="connsiteX1-333" fmla="*/ 2358147 w 9478107"/>
              <a:gd name="connsiteY1-334" fmla="*/ 302992 h 1270146"/>
              <a:gd name="connsiteX2-335" fmla="*/ 5127546 w 9478107"/>
              <a:gd name="connsiteY2-336" fmla="*/ 115678 h 1270146"/>
              <a:gd name="connsiteX3-337" fmla="*/ 7084613 w 9478107"/>
              <a:gd name="connsiteY3-338" fmla="*/ 647346 h 1270146"/>
              <a:gd name="connsiteX4-339" fmla="*/ 9478107 w 9478107"/>
              <a:gd name="connsiteY4-340" fmla="*/ 346954 h 1270146"/>
              <a:gd name="connsiteX5-341" fmla="*/ 9469315 w 9478107"/>
              <a:gd name="connsiteY5-342" fmla="*/ 1252562 h 1270146"/>
              <a:gd name="connsiteX6-343" fmla="*/ 7253653 w 9478107"/>
              <a:gd name="connsiteY6-344" fmla="*/ 1243769 h 1270146"/>
              <a:gd name="connsiteX7-345" fmla="*/ 4826976 w 9478107"/>
              <a:gd name="connsiteY7-346" fmla="*/ 1270146 h 1270146"/>
              <a:gd name="connsiteX8-347" fmla="*/ 2751992 w 9478107"/>
              <a:gd name="connsiteY8-348" fmla="*/ 1261354 h 1270146"/>
              <a:gd name="connsiteX9-349" fmla="*/ 0 w 9478107"/>
              <a:gd name="connsiteY9-350" fmla="*/ 1208600 h 1270146"/>
              <a:gd name="connsiteX10-351" fmla="*/ 8792 w 9478107"/>
              <a:gd name="connsiteY10-352" fmla="*/ 346954 h 1270146"/>
              <a:gd name="connsiteX0-353" fmla="*/ 8792 w 9478107"/>
              <a:gd name="connsiteY0-354" fmla="*/ 346954 h 1270146"/>
              <a:gd name="connsiteX1-355" fmla="*/ 2358147 w 9478107"/>
              <a:gd name="connsiteY1-356" fmla="*/ 302992 h 1270146"/>
              <a:gd name="connsiteX2-357" fmla="*/ 5127546 w 9478107"/>
              <a:gd name="connsiteY2-358" fmla="*/ 115678 h 1270146"/>
              <a:gd name="connsiteX3-359" fmla="*/ 7084613 w 9478107"/>
              <a:gd name="connsiteY3-360" fmla="*/ 647346 h 1270146"/>
              <a:gd name="connsiteX4-361" fmla="*/ 8755857 w 9478107"/>
              <a:gd name="connsiteY4-362" fmla="*/ 446231 h 1270146"/>
              <a:gd name="connsiteX5-363" fmla="*/ 9478107 w 9478107"/>
              <a:gd name="connsiteY5-364" fmla="*/ 346954 h 1270146"/>
              <a:gd name="connsiteX6-365" fmla="*/ 9469315 w 9478107"/>
              <a:gd name="connsiteY6-366" fmla="*/ 1252562 h 1270146"/>
              <a:gd name="connsiteX7-367" fmla="*/ 7253653 w 9478107"/>
              <a:gd name="connsiteY7-368" fmla="*/ 1243769 h 1270146"/>
              <a:gd name="connsiteX8-369" fmla="*/ 4826976 w 9478107"/>
              <a:gd name="connsiteY8-370" fmla="*/ 1270146 h 1270146"/>
              <a:gd name="connsiteX9-371" fmla="*/ 2751992 w 9478107"/>
              <a:gd name="connsiteY9-372" fmla="*/ 1261354 h 1270146"/>
              <a:gd name="connsiteX10-373" fmla="*/ 0 w 9478107"/>
              <a:gd name="connsiteY10-374" fmla="*/ 1208600 h 1270146"/>
              <a:gd name="connsiteX11" fmla="*/ 8792 w 9478107"/>
              <a:gd name="connsiteY11" fmla="*/ 346954 h 1270146"/>
              <a:gd name="connsiteX0-375" fmla="*/ 8792 w 9478107"/>
              <a:gd name="connsiteY0-376" fmla="*/ 346954 h 1270146"/>
              <a:gd name="connsiteX1-377" fmla="*/ 2358147 w 9478107"/>
              <a:gd name="connsiteY1-378" fmla="*/ 302992 h 1270146"/>
              <a:gd name="connsiteX2-379" fmla="*/ 5127546 w 9478107"/>
              <a:gd name="connsiteY2-380" fmla="*/ 115678 h 1270146"/>
              <a:gd name="connsiteX3-381" fmla="*/ 7084613 w 9478107"/>
              <a:gd name="connsiteY3-382" fmla="*/ 647346 h 1270146"/>
              <a:gd name="connsiteX4-383" fmla="*/ 8557637 w 9478107"/>
              <a:gd name="connsiteY4-384" fmla="*/ 716768 h 1270146"/>
              <a:gd name="connsiteX5-385" fmla="*/ 9478107 w 9478107"/>
              <a:gd name="connsiteY5-386" fmla="*/ 346954 h 1270146"/>
              <a:gd name="connsiteX6-387" fmla="*/ 9469315 w 9478107"/>
              <a:gd name="connsiteY6-388" fmla="*/ 1252562 h 1270146"/>
              <a:gd name="connsiteX7-389" fmla="*/ 7253653 w 9478107"/>
              <a:gd name="connsiteY7-390" fmla="*/ 1243769 h 1270146"/>
              <a:gd name="connsiteX8-391" fmla="*/ 4826976 w 9478107"/>
              <a:gd name="connsiteY8-392" fmla="*/ 1270146 h 1270146"/>
              <a:gd name="connsiteX9-393" fmla="*/ 2751992 w 9478107"/>
              <a:gd name="connsiteY9-394" fmla="*/ 1261354 h 1270146"/>
              <a:gd name="connsiteX10-395" fmla="*/ 0 w 9478107"/>
              <a:gd name="connsiteY10-396" fmla="*/ 1208600 h 1270146"/>
              <a:gd name="connsiteX11-397" fmla="*/ 8792 w 9478107"/>
              <a:gd name="connsiteY11-398" fmla="*/ 346954 h 1270146"/>
              <a:gd name="connsiteX0-399" fmla="*/ 15627 w 9484942"/>
              <a:gd name="connsiteY0-400" fmla="*/ 346954 h 1277035"/>
              <a:gd name="connsiteX1-401" fmla="*/ 2364982 w 9484942"/>
              <a:gd name="connsiteY1-402" fmla="*/ 302992 h 1277035"/>
              <a:gd name="connsiteX2-403" fmla="*/ 5134381 w 9484942"/>
              <a:gd name="connsiteY2-404" fmla="*/ 115678 h 1277035"/>
              <a:gd name="connsiteX3-405" fmla="*/ 7091448 w 9484942"/>
              <a:gd name="connsiteY3-406" fmla="*/ 647346 h 1277035"/>
              <a:gd name="connsiteX4-407" fmla="*/ 8564472 w 9484942"/>
              <a:gd name="connsiteY4-408" fmla="*/ 716768 h 1277035"/>
              <a:gd name="connsiteX5-409" fmla="*/ 9484942 w 9484942"/>
              <a:gd name="connsiteY5-410" fmla="*/ 346954 h 1277035"/>
              <a:gd name="connsiteX6-411" fmla="*/ 9476150 w 9484942"/>
              <a:gd name="connsiteY6-412" fmla="*/ 1252562 h 1277035"/>
              <a:gd name="connsiteX7-413" fmla="*/ 7260488 w 9484942"/>
              <a:gd name="connsiteY7-414" fmla="*/ 1243769 h 1277035"/>
              <a:gd name="connsiteX8-415" fmla="*/ 4833811 w 9484942"/>
              <a:gd name="connsiteY8-416" fmla="*/ 1270146 h 1277035"/>
              <a:gd name="connsiteX9-417" fmla="*/ 2758827 w 9484942"/>
              <a:gd name="connsiteY9-418" fmla="*/ 1261354 h 1277035"/>
              <a:gd name="connsiteX10-419" fmla="*/ 0 w 9484942"/>
              <a:gd name="connsiteY10-420" fmla="*/ 1273013 h 1277035"/>
              <a:gd name="connsiteX11-421" fmla="*/ 15627 w 9484942"/>
              <a:gd name="connsiteY11-422" fmla="*/ 346954 h 1277035"/>
              <a:gd name="connsiteX0-423" fmla="*/ 15627 w 9484942"/>
              <a:gd name="connsiteY0-424" fmla="*/ 346954 h 1300002"/>
              <a:gd name="connsiteX1-425" fmla="*/ 2364982 w 9484942"/>
              <a:gd name="connsiteY1-426" fmla="*/ 302992 h 1300002"/>
              <a:gd name="connsiteX2-427" fmla="*/ 5134381 w 9484942"/>
              <a:gd name="connsiteY2-428" fmla="*/ 115678 h 1300002"/>
              <a:gd name="connsiteX3-429" fmla="*/ 7091448 w 9484942"/>
              <a:gd name="connsiteY3-430" fmla="*/ 647346 h 1300002"/>
              <a:gd name="connsiteX4-431" fmla="*/ 8564472 w 9484942"/>
              <a:gd name="connsiteY4-432" fmla="*/ 716768 h 1300002"/>
              <a:gd name="connsiteX5-433" fmla="*/ 9484942 w 9484942"/>
              <a:gd name="connsiteY5-434" fmla="*/ 346954 h 1300002"/>
              <a:gd name="connsiteX6-435" fmla="*/ 9476150 w 9484942"/>
              <a:gd name="connsiteY6-436" fmla="*/ 1252562 h 1300002"/>
              <a:gd name="connsiteX7-437" fmla="*/ 7260488 w 9484942"/>
              <a:gd name="connsiteY7-438" fmla="*/ 1243769 h 1300002"/>
              <a:gd name="connsiteX8-439" fmla="*/ 4833811 w 9484942"/>
              <a:gd name="connsiteY8-440" fmla="*/ 1270146 h 1300002"/>
              <a:gd name="connsiteX9-441" fmla="*/ 2779333 w 9484942"/>
              <a:gd name="connsiteY9-442" fmla="*/ 1300002 h 1300002"/>
              <a:gd name="connsiteX10-443" fmla="*/ 0 w 9484942"/>
              <a:gd name="connsiteY10-444" fmla="*/ 1273013 h 1300002"/>
              <a:gd name="connsiteX11-445" fmla="*/ 15627 w 9484942"/>
              <a:gd name="connsiteY11-446" fmla="*/ 346954 h 1300002"/>
              <a:gd name="connsiteX0-447" fmla="*/ 15627 w 9484942"/>
              <a:gd name="connsiteY0-448" fmla="*/ 346954 h 1346830"/>
              <a:gd name="connsiteX1-449" fmla="*/ 2364982 w 9484942"/>
              <a:gd name="connsiteY1-450" fmla="*/ 302992 h 1346830"/>
              <a:gd name="connsiteX2-451" fmla="*/ 5134381 w 9484942"/>
              <a:gd name="connsiteY2-452" fmla="*/ 115678 h 1346830"/>
              <a:gd name="connsiteX3-453" fmla="*/ 7091448 w 9484942"/>
              <a:gd name="connsiteY3-454" fmla="*/ 647346 h 1346830"/>
              <a:gd name="connsiteX4-455" fmla="*/ 8564472 w 9484942"/>
              <a:gd name="connsiteY4-456" fmla="*/ 716768 h 1346830"/>
              <a:gd name="connsiteX5-457" fmla="*/ 9484942 w 9484942"/>
              <a:gd name="connsiteY5-458" fmla="*/ 346954 h 1346830"/>
              <a:gd name="connsiteX6-459" fmla="*/ 9476150 w 9484942"/>
              <a:gd name="connsiteY6-460" fmla="*/ 1252562 h 1346830"/>
              <a:gd name="connsiteX7-461" fmla="*/ 7267323 w 9484942"/>
              <a:gd name="connsiteY7-462" fmla="*/ 1346830 h 1346830"/>
              <a:gd name="connsiteX8-463" fmla="*/ 4833811 w 9484942"/>
              <a:gd name="connsiteY8-464" fmla="*/ 1270146 h 1346830"/>
              <a:gd name="connsiteX9-465" fmla="*/ 2779333 w 9484942"/>
              <a:gd name="connsiteY9-466" fmla="*/ 1300002 h 1346830"/>
              <a:gd name="connsiteX10-467" fmla="*/ 0 w 9484942"/>
              <a:gd name="connsiteY10-468" fmla="*/ 1273013 h 1346830"/>
              <a:gd name="connsiteX11-469" fmla="*/ 15627 w 9484942"/>
              <a:gd name="connsiteY11-470" fmla="*/ 346954 h 1346830"/>
              <a:gd name="connsiteX0-471" fmla="*/ 15627 w 9484942"/>
              <a:gd name="connsiteY0-472" fmla="*/ 346954 h 1308182"/>
              <a:gd name="connsiteX1-473" fmla="*/ 2364982 w 9484942"/>
              <a:gd name="connsiteY1-474" fmla="*/ 302992 h 1308182"/>
              <a:gd name="connsiteX2-475" fmla="*/ 5134381 w 9484942"/>
              <a:gd name="connsiteY2-476" fmla="*/ 115678 h 1308182"/>
              <a:gd name="connsiteX3-477" fmla="*/ 7091448 w 9484942"/>
              <a:gd name="connsiteY3-478" fmla="*/ 647346 h 1308182"/>
              <a:gd name="connsiteX4-479" fmla="*/ 8564472 w 9484942"/>
              <a:gd name="connsiteY4-480" fmla="*/ 716768 h 1308182"/>
              <a:gd name="connsiteX5-481" fmla="*/ 9484942 w 9484942"/>
              <a:gd name="connsiteY5-482" fmla="*/ 346954 h 1308182"/>
              <a:gd name="connsiteX6-483" fmla="*/ 9476150 w 9484942"/>
              <a:gd name="connsiteY6-484" fmla="*/ 1252562 h 1308182"/>
              <a:gd name="connsiteX7-485" fmla="*/ 7246817 w 9484942"/>
              <a:gd name="connsiteY7-486" fmla="*/ 1308182 h 1308182"/>
              <a:gd name="connsiteX8-487" fmla="*/ 4833811 w 9484942"/>
              <a:gd name="connsiteY8-488" fmla="*/ 1270146 h 1308182"/>
              <a:gd name="connsiteX9-489" fmla="*/ 2779333 w 9484942"/>
              <a:gd name="connsiteY9-490" fmla="*/ 1300002 h 1308182"/>
              <a:gd name="connsiteX10-491" fmla="*/ 0 w 9484942"/>
              <a:gd name="connsiteY10-492" fmla="*/ 1273013 h 1308182"/>
              <a:gd name="connsiteX11-493" fmla="*/ 15627 w 9484942"/>
              <a:gd name="connsiteY11-494" fmla="*/ 346954 h 1308182"/>
              <a:gd name="connsiteX0-495" fmla="*/ 15627 w 9496987"/>
              <a:gd name="connsiteY0-496" fmla="*/ 346954 h 1316976"/>
              <a:gd name="connsiteX1-497" fmla="*/ 2364982 w 9496987"/>
              <a:gd name="connsiteY1-498" fmla="*/ 302992 h 1316976"/>
              <a:gd name="connsiteX2-499" fmla="*/ 5134381 w 9496987"/>
              <a:gd name="connsiteY2-500" fmla="*/ 115678 h 1316976"/>
              <a:gd name="connsiteX3-501" fmla="*/ 7091448 w 9496987"/>
              <a:gd name="connsiteY3-502" fmla="*/ 647346 h 1316976"/>
              <a:gd name="connsiteX4-503" fmla="*/ 8564472 w 9496987"/>
              <a:gd name="connsiteY4-504" fmla="*/ 716768 h 1316976"/>
              <a:gd name="connsiteX5-505" fmla="*/ 9484942 w 9496987"/>
              <a:gd name="connsiteY5-506" fmla="*/ 346954 h 1316976"/>
              <a:gd name="connsiteX6-507" fmla="*/ 9496656 w 9496987"/>
              <a:gd name="connsiteY6-508" fmla="*/ 1316976 h 1316976"/>
              <a:gd name="connsiteX7-509" fmla="*/ 7246817 w 9496987"/>
              <a:gd name="connsiteY7-510" fmla="*/ 1308182 h 1316976"/>
              <a:gd name="connsiteX8-511" fmla="*/ 4833811 w 9496987"/>
              <a:gd name="connsiteY8-512" fmla="*/ 1270146 h 1316976"/>
              <a:gd name="connsiteX9-513" fmla="*/ 2779333 w 9496987"/>
              <a:gd name="connsiteY9-514" fmla="*/ 1300002 h 1316976"/>
              <a:gd name="connsiteX10-515" fmla="*/ 0 w 9496987"/>
              <a:gd name="connsiteY10-516" fmla="*/ 1273013 h 1316976"/>
              <a:gd name="connsiteX11-517" fmla="*/ 15627 w 9496987"/>
              <a:gd name="connsiteY11-518" fmla="*/ 346954 h 131697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97" y="connsiteY11-398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-1" fmla="*/ 17585 w 9486900"/>
              <a:gd name="connsiteY0-2" fmla="*/ 168095 h 1091287"/>
              <a:gd name="connsiteX1-3" fmla="*/ 2004646 w 9486900"/>
              <a:gd name="connsiteY1-4" fmla="*/ 185679 h 1091287"/>
              <a:gd name="connsiteX2-5" fmla="*/ 4466492 w 9486900"/>
              <a:gd name="connsiteY2-6" fmla="*/ 194472 h 1091287"/>
              <a:gd name="connsiteX3-7" fmla="*/ 7025054 w 9486900"/>
              <a:gd name="connsiteY3-8" fmla="*/ 159303 h 1091287"/>
              <a:gd name="connsiteX4-9" fmla="*/ 9486900 w 9486900"/>
              <a:gd name="connsiteY4-10" fmla="*/ 168095 h 1091287"/>
              <a:gd name="connsiteX5-11" fmla="*/ 9478108 w 9486900"/>
              <a:gd name="connsiteY5-12" fmla="*/ 1073703 h 1091287"/>
              <a:gd name="connsiteX6-13" fmla="*/ 7262446 w 9486900"/>
              <a:gd name="connsiteY6-14" fmla="*/ 1064910 h 1091287"/>
              <a:gd name="connsiteX7-15" fmla="*/ 4835769 w 9486900"/>
              <a:gd name="connsiteY7-16" fmla="*/ 1091287 h 1091287"/>
              <a:gd name="connsiteX8-17" fmla="*/ 2760785 w 9486900"/>
              <a:gd name="connsiteY8-18" fmla="*/ 1082495 h 1091287"/>
              <a:gd name="connsiteX9-19" fmla="*/ 0 w 9486900"/>
              <a:gd name="connsiteY9-20" fmla="*/ 1038533 h 1091287"/>
              <a:gd name="connsiteX10-21" fmla="*/ 17585 w 9486900"/>
              <a:gd name="connsiteY10-22" fmla="*/ 168095 h 1091287"/>
              <a:gd name="connsiteX0-23" fmla="*/ 17585 w 9486900"/>
              <a:gd name="connsiteY0-24" fmla="*/ 234508 h 1157700"/>
              <a:gd name="connsiteX1-25" fmla="*/ 2004646 w 9486900"/>
              <a:gd name="connsiteY1-26" fmla="*/ 252092 h 1157700"/>
              <a:gd name="connsiteX2-27" fmla="*/ 4466492 w 9486900"/>
              <a:gd name="connsiteY2-28" fmla="*/ 260885 h 1157700"/>
              <a:gd name="connsiteX3-29" fmla="*/ 7025054 w 9486900"/>
              <a:gd name="connsiteY3-30" fmla="*/ 225716 h 1157700"/>
              <a:gd name="connsiteX4-31" fmla="*/ 9486900 w 9486900"/>
              <a:gd name="connsiteY4-32" fmla="*/ 234508 h 1157700"/>
              <a:gd name="connsiteX5-33" fmla="*/ 9478108 w 9486900"/>
              <a:gd name="connsiteY5-34" fmla="*/ 1140116 h 1157700"/>
              <a:gd name="connsiteX6-35" fmla="*/ 7262446 w 9486900"/>
              <a:gd name="connsiteY6-36" fmla="*/ 1131323 h 1157700"/>
              <a:gd name="connsiteX7-37" fmla="*/ 4835769 w 9486900"/>
              <a:gd name="connsiteY7-38" fmla="*/ 1157700 h 1157700"/>
              <a:gd name="connsiteX8-39" fmla="*/ 2760785 w 9486900"/>
              <a:gd name="connsiteY8-40" fmla="*/ 1148908 h 1157700"/>
              <a:gd name="connsiteX9-41" fmla="*/ 0 w 9486900"/>
              <a:gd name="connsiteY9-42" fmla="*/ 1104946 h 1157700"/>
              <a:gd name="connsiteX10-43" fmla="*/ 17585 w 9486900"/>
              <a:gd name="connsiteY10-44" fmla="*/ 234508 h 1157700"/>
              <a:gd name="connsiteX0-45" fmla="*/ 17585 w 9486900"/>
              <a:gd name="connsiteY0-46" fmla="*/ 375168 h 1298360"/>
              <a:gd name="connsiteX1-47" fmla="*/ 2004646 w 9486900"/>
              <a:gd name="connsiteY1-48" fmla="*/ 392752 h 1298360"/>
              <a:gd name="connsiteX2-49" fmla="*/ 4466492 w 9486900"/>
              <a:gd name="connsiteY2-50" fmla="*/ 401545 h 1298360"/>
              <a:gd name="connsiteX3-51" fmla="*/ 7025054 w 9486900"/>
              <a:gd name="connsiteY3-52" fmla="*/ 366376 h 1298360"/>
              <a:gd name="connsiteX4-53" fmla="*/ 9486900 w 9486900"/>
              <a:gd name="connsiteY4-54" fmla="*/ 375168 h 1298360"/>
              <a:gd name="connsiteX5-55" fmla="*/ 9478108 w 9486900"/>
              <a:gd name="connsiteY5-56" fmla="*/ 1280776 h 1298360"/>
              <a:gd name="connsiteX6-57" fmla="*/ 7262446 w 9486900"/>
              <a:gd name="connsiteY6-58" fmla="*/ 1271983 h 1298360"/>
              <a:gd name="connsiteX7-59" fmla="*/ 4835769 w 9486900"/>
              <a:gd name="connsiteY7-60" fmla="*/ 1298360 h 1298360"/>
              <a:gd name="connsiteX8-61" fmla="*/ 2760785 w 9486900"/>
              <a:gd name="connsiteY8-62" fmla="*/ 1289568 h 1298360"/>
              <a:gd name="connsiteX9-63" fmla="*/ 0 w 9486900"/>
              <a:gd name="connsiteY9-64" fmla="*/ 1245606 h 1298360"/>
              <a:gd name="connsiteX10-65" fmla="*/ 17585 w 9486900"/>
              <a:gd name="connsiteY10-66" fmla="*/ 375168 h 1298360"/>
              <a:gd name="connsiteX0-67" fmla="*/ 17585 w 9486900"/>
              <a:gd name="connsiteY0-68" fmla="*/ 375168 h 1298360"/>
              <a:gd name="connsiteX1-69" fmla="*/ 2004646 w 9486900"/>
              <a:gd name="connsiteY1-70" fmla="*/ 392752 h 1298360"/>
              <a:gd name="connsiteX2-71" fmla="*/ 4466492 w 9486900"/>
              <a:gd name="connsiteY2-72" fmla="*/ 401545 h 1298360"/>
              <a:gd name="connsiteX3-73" fmla="*/ 7025054 w 9486900"/>
              <a:gd name="connsiteY3-74" fmla="*/ 366376 h 1298360"/>
              <a:gd name="connsiteX4-75" fmla="*/ 9486900 w 9486900"/>
              <a:gd name="connsiteY4-76" fmla="*/ 375168 h 1298360"/>
              <a:gd name="connsiteX5-77" fmla="*/ 9478108 w 9486900"/>
              <a:gd name="connsiteY5-78" fmla="*/ 1280776 h 1298360"/>
              <a:gd name="connsiteX6-79" fmla="*/ 7262446 w 9486900"/>
              <a:gd name="connsiteY6-80" fmla="*/ 1271983 h 1298360"/>
              <a:gd name="connsiteX7-81" fmla="*/ 4835769 w 9486900"/>
              <a:gd name="connsiteY7-82" fmla="*/ 1298360 h 1298360"/>
              <a:gd name="connsiteX8-83" fmla="*/ 2760785 w 9486900"/>
              <a:gd name="connsiteY8-84" fmla="*/ 1289568 h 1298360"/>
              <a:gd name="connsiteX9-85" fmla="*/ 0 w 9486900"/>
              <a:gd name="connsiteY9-86" fmla="*/ 1245606 h 1298360"/>
              <a:gd name="connsiteX10-87" fmla="*/ 17585 w 9486900"/>
              <a:gd name="connsiteY10-88" fmla="*/ 375168 h 1298360"/>
              <a:gd name="connsiteX0-89" fmla="*/ 17585 w 9486900"/>
              <a:gd name="connsiteY0-90" fmla="*/ 375168 h 1298360"/>
              <a:gd name="connsiteX1-91" fmla="*/ 2004646 w 9486900"/>
              <a:gd name="connsiteY1-92" fmla="*/ 392752 h 1298360"/>
              <a:gd name="connsiteX2-93" fmla="*/ 4466492 w 9486900"/>
              <a:gd name="connsiteY2-94" fmla="*/ 401545 h 1298360"/>
              <a:gd name="connsiteX3-95" fmla="*/ 7025054 w 9486900"/>
              <a:gd name="connsiteY3-96" fmla="*/ 366376 h 1298360"/>
              <a:gd name="connsiteX4-97" fmla="*/ 9486900 w 9486900"/>
              <a:gd name="connsiteY4-98" fmla="*/ 375168 h 1298360"/>
              <a:gd name="connsiteX5-99" fmla="*/ 9478108 w 9486900"/>
              <a:gd name="connsiteY5-100" fmla="*/ 1280776 h 1298360"/>
              <a:gd name="connsiteX6-101" fmla="*/ 7262446 w 9486900"/>
              <a:gd name="connsiteY6-102" fmla="*/ 1271983 h 1298360"/>
              <a:gd name="connsiteX7-103" fmla="*/ 4835769 w 9486900"/>
              <a:gd name="connsiteY7-104" fmla="*/ 1298360 h 1298360"/>
              <a:gd name="connsiteX8-105" fmla="*/ 2760785 w 9486900"/>
              <a:gd name="connsiteY8-106" fmla="*/ 1289568 h 1298360"/>
              <a:gd name="connsiteX9-107" fmla="*/ 0 w 9486900"/>
              <a:gd name="connsiteY9-108" fmla="*/ 1245606 h 1298360"/>
              <a:gd name="connsiteX10-109" fmla="*/ 17585 w 9486900"/>
              <a:gd name="connsiteY10-110" fmla="*/ 375168 h 1298360"/>
              <a:gd name="connsiteX0-111" fmla="*/ 17585 w 9486900"/>
              <a:gd name="connsiteY0-112" fmla="*/ 375168 h 1298360"/>
              <a:gd name="connsiteX1-113" fmla="*/ 2004646 w 9486900"/>
              <a:gd name="connsiteY1-114" fmla="*/ 392752 h 1298360"/>
              <a:gd name="connsiteX2-115" fmla="*/ 4466492 w 9486900"/>
              <a:gd name="connsiteY2-116" fmla="*/ 401545 h 1298360"/>
              <a:gd name="connsiteX3-117" fmla="*/ 7025054 w 9486900"/>
              <a:gd name="connsiteY3-118" fmla="*/ 366376 h 1298360"/>
              <a:gd name="connsiteX4-119" fmla="*/ 9486900 w 9486900"/>
              <a:gd name="connsiteY4-120" fmla="*/ 375168 h 1298360"/>
              <a:gd name="connsiteX5-121" fmla="*/ 9478108 w 9486900"/>
              <a:gd name="connsiteY5-122" fmla="*/ 1280776 h 1298360"/>
              <a:gd name="connsiteX6-123" fmla="*/ 7262446 w 9486900"/>
              <a:gd name="connsiteY6-124" fmla="*/ 1271983 h 1298360"/>
              <a:gd name="connsiteX7-125" fmla="*/ 4835769 w 9486900"/>
              <a:gd name="connsiteY7-126" fmla="*/ 1298360 h 1298360"/>
              <a:gd name="connsiteX8-127" fmla="*/ 2760785 w 9486900"/>
              <a:gd name="connsiteY8-128" fmla="*/ 1289568 h 1298360"/>
              <a:gd name="connsiteX9-129" fmla="*/ 0 w 9486900"/>
              <a:gd name="connsiteY9-130" fmla="*/ 1245606 h 1298360"/>
              <a:gd name="connsiteX10-131" fmla="*/ 17585 w 9486900"/>
              <a:gd name="connsiteY10-132" fmla="*/ 375168 h 1298360"/>
              <a:gd name="connsiteX0-133" fmla="*/ 17585 w 9486900"/>
              <a:gd name="connsiteY0-134" fmla="*/ 375168 h 1298360"/>
              <a:gd name="connsiteX1-135" fmla="*/ 2004646 w 9486900"/>
              <a:gd name="connsiteY1-136" fmla="*/ 392752 h 1298360"/>
              <a:gd name="connsiteX2-137" fmla="*/ 4466492 w 9486900"/>
              <a:gd name="connsiteY2-138" fmla="*/ 401545 h 1298360"/>
              <a:gd name="connsiteX3-139" fmla="*/ 7025054 w 9486900"/>
              <a:gd name="connsiteY3-140" fmla="*/ 366376 h 1298360"/>
              <a:gd name="connsiteX4-141" fmla="*/ 9486900 w 9486900"/>
              <a:gd name="connsiteY4-142" fmla="*/ 375168 h 1298360"/>
              <a:gd name="connsiteX5-143" fmla="*/ 9478108 w 9486900"/>
              <a:gd name="connsiteY5-144" fmla="*/ 1280776 h 1298360"/>
              <a:gd name="connsiteX6-145" fmla="*/ 7262446 w 9486900"/>
              <a:gd name="connsiteY6-146" fmla="*/ 1271983 h 1298360"/>
              <a:gd name="connsiteX7-147" fmla="*/ 4835769 w 9486900"/>
              <a:gd name="connsiteY7-148" fmla="*/ 1298360 h 1298360"/>
              <a:gd name="connsiteX8-149" fmla="*/ 2760785 w 9486900"/>
              <a:gd name="connsiteY8-150" fmla="*/ 1289568 h 1298360"/>
              <a:gd name="connsiteX9-151" fmla="*/ 0 w 9486900"/>
              <a:gd name="connsiteY9-152" fmla="*/ 1245606 h 1298360"/>
              <a:gd name="connsiteX10-153" fmla="*/ 17585 w 9486900"/>
              <a:gd name="connsiteY10-154" fmla="*/ 375168 h 1298360"/>
              <a:gd name="connsiteX0-155" fmla="*/ 17585 w 9486900"/>
              <a:gd name="connsiteY0-156" fmla="*/ 375168 h 1298360"/>
              <a:gd name="connsiteX1-157" fmla="*/ 2004646 w 9486900"/>
              <a:gd name="connsiteY1-158" fmla="*/ 392752 h 1298360"/>
              <a:gd name="connsiteX2-159" fmla="*/ 4466492 w 9486900"/>
              <a:gd name="connsiteY2-160" fmla="*/ 401545 h 1298360"/>
              <a:gd name="connsiteX3-161" fmla="*/ 7025054 w 9486900"/>
              <a:gd name="connsiteY3-162" fmla="*/ 366376 h 1298360"/>
              <a:gd name="connsiteX4-163" fmla="*/ 9486900 w 9486900"/>
              <a:gd name="connsiteY4-164" fmla="*/ 375168 h 1298360"/>
              <a:gd name="connsiteX5-165" fmla="*/ 9478108 w 9486900"/>
              <a:gd name="connsiteY5-166" fmla="*/ 1280776 h 1298360"/>
              <a:gd name="connsiteX6-167" fmla="*/ 7262446 w 9486900"/>
              <a:gd name="connsiteY6-168" fmla="*/ 1271983 h 1298360"/>
              <a:gd name="connsiteX7-169" fmla="*/ 4835769 w 9486900"/>
              <a:gd name="connsiteY7-170" fmla="*/ 1298360 h 1298360"/>
              <a:gd name="connsiteX8-171" fmla="*/ 2760785 w 9486900"/>
              <a:gd name="connsiteY8-172" fmla="*/ 1289568 h 1298360"/>
              <a:gd name="connsiteX9-173" fmla="*/ 0 w 9486900"/>
              <a:gd name="connsiteY9-174" fmla="*/ 1245606 h 1298360"/>
              <a:gd name="connsiteX10-175" fmla="*/ 17585 w 9486900"/>
              <a:gd name="connsiteY10-176" fmla="*/ 375168 h 1298360"/>
              <a:gd name="connsiteX0-177" fmla="*/ 8792 w 9478107"/>
              <a:gd name="connsiteY0-178" fmla="*/ 375168 h 1298360"/>
              <a:gd name="connsiteX1-179" fmla="*/ 1995853 w 9478107"/>
              <a:gd name="connsiteY1-180" fmla="*/ 392752 h 1298360"/>
              <a:gd name="connsiteX2-181" fmla="*/ 4457699 w 9478107"/>
              <a:gd name="connsiteY2-182" fmla="*/ 401545 h 1298360"/>
              <a:gd name="connsiteX3-183" fmla="*/ 7016261 w 9478107"/>
              <a:gd name="connsiteY3-184" fmla="*/ 366376 h 1298360"/>
              <a:gd name="connsiteX4-185" fmla="*/ 9478107 w 9478107"/>
              <a:gd name="connsiteY4-186" fmla="*/ 375168 h 1298360"/>
              <a:gd name="connsiteX5-187" fmla="*/ 9469315 w 9478107"/>
              <a:gd name="connsiteY5-188" fmla="*/ 1280776 h 1298360"/>
              <a:gd name="connsiteX6-189" fmla="*/ 7253653 w 9478107"/>
              <a:gd name="connsiteY6-190" fmla="*/ 1271983 h 1298360"/>
              <a:gd name="connsiteX7-191" fmla="*/ 4826976 w 9478107"/>
              <a:gd name="connsiteY7-192" fmla="*/ 1298360 h 1298360"/>
              <a:gd name="connsiteX8-193" fmla="*/ 2751992 w 9478107"/>
              <a:gd name="connsiteY8-194" fmla="*/ 1289568 h 1298360"/>
              <a:gd name="connsiteX9-195" fmla="*/ 0 w 9478107"/>
              <a:gd name="connsiteY9-196" fmla="*/ 1236814 h 1298360"/>
              <a:gd name="connsiteX10-197" fmla="*/ 8792 w 9478107"/>
              <a:gd name="connsiteY10-198" fmla="*/ 375168 h 1298360"/>
              <a:gd name="connsiteX0-199" fmla="*/ 8792 w 9478107"/>
              <a:gd name="connsiteY0-200" fmla="*/ 421112 h 1344304"/>
              <a:gd name="connsiteX1-201" fmla="*/ 2057399 w 9478107"/>
              <a:gd name="connsiteY1-202" fmla="*/ 377150 h 1344304"/>
              <a:gd name="connsiteX2-203" fmla="*/ 4457699 w 9478107"/>
              <a:gd name="connsiteY2-204" fmla="*/ 447489 h 1344304"/>
              <a:gd name="connsiteX3-205" fmla="*/ 7016261 w 9478107"/>
              <a:gd name="connsiteY3-206" fmla="*/ 412320 h 1344304"/>
              <a:gd name="connsiteX4-207" fmla="*/ 9478107 w 9478107"/>
              <a:gd name="connsiteY4-208" fmla="*/ 421112 h 1344304"/>
              <a:gd name="connsiteX5-209" fmla="*/ 9469315 w 9478107"/>
              <a:gd name="connsiteY5-210" fmla="*/ 1326720 h 1344304"/>
              <a:gd name="connsiteX6-211" fmla="*/ 7253653 w 9478107"/>
              <a:gd name="connsiteY6-212" fmla="*/ 1317927 h 1344304"/>
              <a:gd name="connsiteX7-213" fmla="*/ 4826976 w 9478107"/>
              <a:gd name="connsiteY7-214" fmla="*/ 1344304 h 1344304"/>
              <a:gd name="connsiteX8-215" fmla="*/ 2751992 w 9478107"/>
              <a:gd name="connsiteY8-216" fmla="*/ 1335512 h 1344304"/>
              <a:gd name="connsiteX9-217" fmla="*/ 0 w 9478107"/>
              <a:gd name="connsiteY9-218" fmla="*/ 1282758 h 1344304"/>
              <a:gd name="connsiteX10-219" fmla="*/ 8792 w 9478107"/>
              <a:gd name="connsiteY10-220" fmla="*/ 421112 h 1344304"/>
              <a:gd name="connsiteX0-221" fmla="*/ 8792 w 9478107"/>
              <a:gd name="connsiteY0-222" fmla="*/ 350485 h 1273677"/>
              <a:gd name="connsiteX1-223" fmla="*/ 2057399 w 9478107"/>
              <a:gd name="connsiteY1-224" fmla="*/ 306523 h 1273677"/>
              <a:gd name="connsiteX2-225" fmla="*/ 4457699 w 9478107"/>
              <a:gd name="connsiteY2-226" fmla="*/ 376862 h 1273677"/>
              <a:gd name="connsiteX3-227" fmla="*/ 7016261 w 9478107"/>
              <a:gd name="connsiteY3-228" fmla="*/ 341693 h 1273677"/>
              <a:gd name="connsiteX4-229" fmla="*/ 9478107 w 9478107"/>
              <a:gd name="connsiteY4-230" fmla="*/ 350485 h 1273677"/>
              <a:gd name="connsiteX5-231" fmla="*/ 9469315 w 9478107"/>
              <a:gd name="connsiteY5-232" fmla="*/ 1256093 h 1273677"/>
              <a:gd name="connsiteX6-233" fmla="*/ 7253653 w 9478107"/>
              <a:gd name="connsiteY6-234" fmla="*/ 1247300 h 1273677"/>
              <a:gd name="connsiteX7-235" fmla="*/ 4826976 w 9478107"/>
              <a:gd name="connsiteY7-236" fmla="*/ 1273677 h 1273677"/>
              <a:gd name="connsiteX8-237" fmla="*/ 2751992 w 9478107"/>
              <a:gd name="connsiteY8-238" fmla="*/ 1264885 h 1273677"/>
              <a:gd name="connsiteX9-239" fmla="*/ 0 w 9478107"/>
              <a:gd name="connsiteY9-240" fmla="*/ 1212131 h 1273677"/>
              <a:gd name="connsiteX10-241" fmla="*/ 8792 w 9478107"/>
              <a:gd name="connsiteY10-242" fmla="*/ 350485 h 1273677"/>
              <a:gd name="connsiteX0-243" fmla="*/ 8792 w 9478107"/>
              <a:gd name="connsiteY0-244" fmla="*/ 350485 h 1273677"/>
              <a:gd name="connsiteX1-245" fmla="*/ 2057399 w 9478107"/>
              <a:gd name="connsiteY1-246" fmla="*/ 306523 h 1273677"/>
              <a:gd name="connsiteX2-247" fmla="*/ 4457699 w 9478107"/>
              <a:gd name="connsiteY2-248" fmla="*/ 376862 h 1273677"/>
              <a:gd name="connsiteX3-249" fmla="*/ 7016261 w 9478107"/>
              <a:gd name="connsiteY3-250" fmla="*/ 341693 h 1273677"/>
              <a:gd name="connsiteX4-251" fmla="*/ 9478107 w 9478107"/>
              <a:gd name="connsiteY4-252" fmla="*/ 350485 h 1273677"/>
              <a:gd name="connsiteX5-253" fmla="*/ 9469315 w 9478107"/>
              <a:gd name="connsiteY5-254" fmla="*/ 1256093 h 1273677"/>
              <a:gd name="connsiteX6-255" fmla="*/ 7253653 w 9478107"/>
              <a:gd name="connsiteY6-256" fmla="*/ 1247300 h 1273677"/>
              <a:gd name="connsiteX7-257" fmla="*/ 4826976 w 9478107"/>
              <a:gd name="connsiteY7-258" fmla="*/ 1273677 h 1273677"/>
              <a:gd name="connsiteX8-259" fmla="*/ 2751992 w 9478107"/>
              <a:gd name="connsiteY8-260" fmla="*/ 1264885 h 1273677"/>
              <a:gd name="connsiteX9-261" fmla="*/ 0 w 9478107"/>
              <a:gd name="connsiteY9-262" fmla="*/ 1212131 h 1273677"/>
              <a:gd name="connsiteX10-263" fmla="*/ 8792 w 9478107"/>
              <a:gd name="connsiteY10-264" fmla="*/ 350485 h 1273677"/>
              <a:gd name="connsiteX0-265" fmla="*/ 8792 w 9478107"/>
              <a:gd name="connsiteY0-266" fmla="*/ 350485 h 1273677"/>
              <a:gd name="connsiteX1-267" fmla="*/ 2057399 w 9478107"/>
              <a:gd name="connsiteY1-268" fmla="*/ 306523 h 1273677"/>
              <a:gd name="connsiteX2-269" fmla="*/ 4457699 w 9478107"/>
              <a:gd name="connsiteY2-270" fmla="*/ 376862 h 1273677"/>
              <a:gd name="connsiteX3-271" fmla="*/ 7016261 w 9478107"/>
              <a:gd name="connsiteY3-272" fmla="*/ 341693 h 1273677"/>
              <a:gd name="connsiteX4-273" fmla="*/ 8414099 w 9478107"/>
              <a:gd name="connsiteY4-274" fmla="*/ 797823 h 1273677"/>
              <a:gd name="connsiteX5-275" fmla="*/ 9478107 w 9478107"/>
              <a:gd name="connsiteY5-276" fmla="*/ 350485 h 1273677"/>
              <a:gd name="connsiteX6-277" fmla="*/ 9469315 w 9478107"/>
              <a:gd name="connsiteY6-278" fmla="*/ 1256093 h 1273677"/>
              <a:gd name="connsiteX7-279" fmla="*/ 7253653 w 9478107"/>
              <a:gd name="connsiteY7-280" fmla="*/ 1247300 h 1273677"/>
              <a:gd name="connsiteX8-281" fmla="*/ 4826976 w 9478107"/>
              <a:gd name="connsiteY8-282" fmla="*/ 1273677 h 1273677"/>
              <a:gd name="connsiteX9-283" fmla="*/ 2751992 w 9478107"/>
              <a:gd name="connsiteY9-284" fmla="*/ 1264885 h 1273677"/>
              <a:gd name="connsiteX10-285" fmla="*/ 0 w 9478107"/>
              <a:gd name="connsiteY10-286" fmla="*/ 1212131 h 1273677"/>
              <a:gd name="connsiteX11" fmla="*/ 8792 w 9478107"/>
              <a:gd name="connsiteY11" fmla="*/ 350485 h 1273677"/>
              <a:gd name="connsiteX0-287" fmla="*/ 8792 w 9478107"/>
              <a:gd name="connsiteY0-288" fmla="*/ 463370 h 1386562"/>
              <a:gd name="connsiteX1-289" fmla="*/ 2057399 w 9478107"/>
              <a:gd name="connsiteY1-290" fmla="*/ 419408 h 1386562"/>
              <a:gd name="connsiteX2-291" fmla="*/ 4457699 w 9478107"/>
              <a:gd name="connsiteY2-292" fmla="*/ 489747 h 1386562"/>
              <a:gd name="connsiteX3-293" fmla="*/ 7009426 w 9478107"/>
              <a:gd name="connsiteY3-294" fmla="*/ 98357 h 1386562"/>
              <a:gd name="connsiteX4-295" fmla="*/ 8414099 w 9478107"/>
              <a:gd name="connsiteY4-296" fmla="*/ 910708 h 1386562"/>
              <a:gd name="connsiteX5-297" fmla="*/ 9478107 w 9478107"/>
              <a:gd name="connsiteY5-298" fmla="*/ 463370 h 1386562"/>
              <a:gd name="connsiteX6-299" fmla="*/ 9469315 w 9478107"/>
              <a:gd name="connsiteY6-300" fmla="*/ 1368978 h 1386562"/>
              <a:gd name="connsiteX7-301" fmla="*/ 7253653 w 9478107"/>
              <a:gd name="connsiteY7-302" fmla="*/ 1360185 h 1386562"/>
              <a:gd name="connsiteX8-303" fmla="*/ 4826976 w 9478107"/>
              <a:gd name="connsiteY8-304" fmla="*/ 1386562 h 1386562"/>
              <a:gd name="connsiteX9-305" fmla="*/ 2751992 w 9478107"/>
              <a:gd name="connsiteY9-306" fmla="*/ 1377770 h 1386562"/>
              <a:gd name="connsiteX10-307" fmla="*/ 0 w 9478107"/>
              <a:gd name="connsiteY10-308" fmla="*/ 1325016 h 1386562"/>
              <a:gd name="connsiteX11-309" fmla="*/ 8792 w 9478107"/>
              <a:gd name="connsiteY11-310" fmla="*/ 463370 h 1386562"/>
              <a:gd name="connsiteX0-311" fmla="*/ 8792 w 9478107"/>
              <a:gd name="connsiteY0-312" fmla="*/ 463370 h 1386562"/>
              <a:gd name="connsiteX1-313" fmla="*/ 2057399 w 9478107"/>
              <a:gd name="connsiteY1-314" fmla="*/ 419408 h 1386562"/>
              <a:gd name="connsiteX2-315" fmla="*/ 4457699 w 9478107"/>
              <a:gd name="connsiteY2-316" fmla="*/ 489747 h 1386562"/>
              <a:gd name="connsiteX3-317" fmla="*/ 7009426 w 9478107"/>
              <a:gd name="connsiteY3-318" fmla="*/ 98357 h 1386562"/>
              <a:gd name="connsiteX4-319" fmla="*/ 8414099 w 9478107"/>
              <a:gd name="connsiteY4-320" fmla="*/ 910708 h 1386562"/>
              <a:gd name="connsiteX5-321" fmla="*/ 9478107 w 9478107"/>
              <a:gd name="connsiteY5-322" fmla="*/ 463370 h 1386562"/>
              <a:gd name="connsiteX6-323" fmla="*/ 9469315 w 9478107"/>
              <a:gd name="connsiteY6-324" fmla="*/ 1368978 h 1386562"/>
              <a:gd name="connsiteX7-325" fmla="*/ 7253653 w 9478107"/>
              <a:gd name="connsiteY7-326" fmla="*/ 1360185 h 1386562"/>
              <a:gd name="connsiteX8-327" fmla="*/ 4826976 w 9478107"/>
              <a:gd name="connsiteY8-328" fmla="*/ 1386562 h 1386562"/>
              <a:gd name="connsiteX9-329" fmla="*/ 2751992 w 9478107"/>
              <a:gd name="connsiteY9-330" fmla="*/ 1377770 h 1386562"/>
              <a:gd name="connsiteX10-331" fmla="*/ 0 w 9478107"/>
              <a:gd name="connsiteY10-332" fmla="*/ 1325016 h 1386562"/>
              <a:gd name="connsiteX11-333" fmla="*/ 8792 w 9478107"/>
              <a:gd name="connsiteY11-334" fmla="*/ 463370 h 1386562"/>
              <a:gd name="connsiteX0-335" fmla="*/ 8792 w 9498612"/>
              <a:gd name="connsiteY0-336" fmla="*/ 463370 h 1386562"/>
              <a:gd name="connsiteX1-337" fmla="*/ 2057399 w 9498612"/>
              <a:gd name="connsiteY1-338" fmla="*/ 419408 h 1386562"/>
              <a:gd name="connsiteX2-339" fmla="*/ 4457699 w 9498612"/>
              <a:gd name="connsiteY2-340" fmla="*/ 489747 h 1386562"/>
              <a:gd name="connsiteX3-341" fmla="*/ 7009426 w 9498612"/>
              <a:gd name="connsiteY3-342" fmla="*/ 98357 h 1386562"/>
              <a:gd name="connsiteX4-343" fmla="*/ 8414099 w 9498612"/>
              <a:gd name="connsiteY4-344" fmla="*/ 910708 h 1386562"/>
              <a:gd name="connsiteX5-345" fmla="*/ 9498612 w 9498612"/>
              <a:gd name="connsiteY5-346" fmla="*/ 200892 h 1386562"/>
              <a:gd name="connsiteX6-347" fmla="*/ 9469315 w 9498612"/>
              <a:gd name="connsiteY6-348" fmla="*/ 1368978 h 1386562"/>
              <a:gd name="connsiteX7-349" fmla="*/ 7253653 w 9498612"/>
              <a:gd name="connsiteY7-350" fmla="*/ 1360185 h 1386562"/>
              <a:gd name="connsiteX8-351" fmla="*/ 4826976 w 9498612"/>
              <a:gd name="connsiteY8-352" fmla="*/ 1386562 h 1386562"/>
              <a:gd name="connsiteX9-353" fmla="*/ 2751992 w 9498612"/>
              <a:gd name="connsiteY9-354" fmla="*/ 1377770 h 1386562"/>
              <a:gd name="connsiteX10-355" fmla="*/ 0 w 9498612"/>
              <a:gd name="connsiteY10-356" fmla="*/ 1325016 h 1386562"/>
              <a:gd name="connsiteX11-357" fmla="*/ 8792 w 9498612"/>
              <a:gd name="connsiteY11-358" fmla="*/ 463370 h 1386562"/>
              <a:gd name="connsiteX0-359" fmla="*/ 8792 w 9498612"/>
              <a:gd name="connsiteY0-360" fmla="*/ 444298 h 1367490"/>
              <a:gd name="connsiteX1-361" fmla="*/ 2057399 w 9498612"/>
              <a:gd name="connsiteY1-362" fmla="*/ 400336 h 1367490"/>
              <a:gd name="connsiteX2-363" fmla="*/ 4320995 w 9498612"/>
              <a:gd name="connsiteY2-364" fmla="*/ 695656 h 1367490"/>
              <a:gd name="connsiteX3-365" fmla="*/ 7009426 w 9498612"/>
              <a:gd name="connsiteY3-366" fmla="*/ 79285 h 1367490"/>
              <a:gd name="connsiteX4-367" fmla="*/ 8414099 w 9498612"/>
              <a:gd name="connsiteY4-368" fmla="*/ 891636 h 1367490"/>
              <a:gd name="connsiteX5-369" fmla="*/ 9498612 w 9498612"/>
              <a:gd name="connsiteY5-370" fmla="*/ 181820 h 1367490"/>
              <a:gd name="connsiteX6-371" fmla="*/ 9469315 w 9498612"/>
              <a:gd name="connsiteY6-372" fmla="*/ 1349906 h 1367490"/>
              <a:gd name="connsiteX7-373" fmla="*/ 7253653 w 9498612"/>
              <a:gd name="connsiteY7-374" fmla="*/ 1341113 h 1367490"/>
              <a:gd name="connsiteX8-375" fmla="*/ 4826976 w 9498612"/>
              <a:gd name="connsiteY8-376" fmla="*/ 1367490 h 1367490"/>
              <a:gd name="connsiteX9-377" fmla="*/ 2751992 w 9498612"/>
              <a:gd name="connsiteY9-378" fmla="*/ 1358698 h 1367490"/>
              <a:gd name="connsiteX10-379" fmla="*/ 0 w 9498612"/>
              <a:gd name="connsiteY10-380" fmla="*/ 1305944 h 1367490"/>
              <a:gd name="connsiteX11-381" fmla="*/ 8792 w 9498612"/>
              <a:gd name="connsiteY11-382" fmla="*/ 444298 h 1367490"/>
              <a:gd name="connsiteX0-383" fmla="*/ 8792 w 9498612"/>
              <a:gd name="connsiteY0-384" fmla="*/ 428789 h 1351981"/>
              <a:gd name="connsiteX1-385" fmla="*/ 2057399 w 9498612"/>
              <a:gd name="connsiteY1-386" fmla="*/ 384827 h 1351981"/>
              <a:gd name="connsiteX2-387" fmla="*/ 3698995 w 9498612"/>
              <a:gd name="connsiteY2-388" fmla="*/ 961374 h 1351981"/>
              <a:gd name="connsiteX3-389" fmla="*/ 7009426 w 9498612"/>
              <a:gd name="connsiteY3-390" fmla="*/ 63776 h 1351981"/>
              <a:gd name="connsiteX4-391" fmla="*/ 8414099 w 9498612"/>
              <a:gd name="connsiteY4-392" fmla="*/ 876127 h 1351981"/>
              <a:gd name="connsiteX5-393" fmla="*/ 9498612 w 9498612"/>
              <a:gd name="connsiteY5-394" fmla="*/ 166311 h 1351981"/>
              <a:gd name="connsiteX6-395" fmla="*/ 9469315 w 9498612"/>
              <a:gd name="connsiteY6-396" fmla="*/ 1334397 h 1351981"/>
              <a:gd name="connsiteX7-397" fmla="*/ 7253653 w 9498612"/>
              <a:gd name="connsiteY7-398" fmla="*/ 1325604 h 1351981"/>
              <a:gd name="connsiteX8-399" fmla="*/ 4826976 w 9498612"/>
              <a:gd name="connsiteY8-400" fmla="*/ 1351981 h 1351981"/>
              <a:gd name="connsiteX9-401" fmla="*/ 2751992 w 9498612"/>
              <a:gd name="connsiteY9-402" fmla="*/ 1343189 h 1351981"/>
              <a:gd name="connsiteX10-403" fmla="*/ 0 w 9498612"/>
              <a:gd name="connsiteY10-404" fmla="*/ 1290435 h 1351981"/>
              <a:gd name="connsiteX11-405" fmla="*/ 8792 w 9498612"/>
              <a:gd name="connsiteY11-406" fmla="*/ 428789 h 1351981"/>
              <a:gd name="connsiteX0-407" fmla="*/ 8792 w 9498612"/>
              <a:gd name="connsiteY0-408" fmla="*/ 595005 h 1518197"/>
              <a:gd name="connsiteX1-409" fmla="*/ 2057399 w 9498612"/>
              <a:gd name="connsiteY1-410" fmla="*/ 551043 h 1518197"/>
              <a:gd name="connsiteX2-411" fmla="*/ 3698995 w 9498612"/>
              <a:gd name="connsiteY2-412" fmla="*/ 1127590 h 1518197"/>
              <a:gd name="connsiteX3-413" fmla="*/ 5386116 w 9498612"/>
              <a:gd name="connsiteY3-414" fmla="*/ 48678 h 1518197"/>
              <a:gd name="connsiteX4-415" fmla="*/ 7009426 w 9498612"/>
              <a:gd name="connsiteY4-416" fmla="*/ 229992 h 1518197"/>
              <a:gd name="connsiteX5-417" fmla="*/ 8414099 w 9498612"/>
              <a:gd name="connsiteY5-418" fmla="*/ 1042343 h 1518197"/>
              <a:gd name="connsiteX6-419" fmla="*/ 9498612 w 9498612"/>
              <a:gd name="connsiteY6-420" fmla="*/ 332527 h 1518197"/>
              <a:gd name="connsiteX7-421" fmla="*/ 9469315 w 9498612"/>
              <a:gd name="connsiteY7-422" fmla="*/ 1500613 h 1518197"/>
              <a:gd name="connsiteX8-423" fmla="*/ 7253653 w 9498612"/>
              <a:gd name="connsiteY8-424" fmla="*/ 1491820 h 1518197"/>
              <a:gd name="connsiteX9-425" fmla="*/ 4826976 w 9498612"/>
              <a:gd name="connsiteY9-426" fmla="*/ 1518197 h 1518197"/>
              <a:gd name="connsiteX10-427" fmla="*/ 2751992 w 9498612"/>
              <a:gd name="connsiteY10-428" fmla="*/ 1509405 h 1518197"/>
              <a:gd name="connsiteX11-429" fmla="*/ 0 w 9498612"/>
              <a:gd name="connsiteY11-430" fmla="*/ 1456651 h 1518197"/>
              <a:gd name="connsiteX12" fmla="*/ 8792 w 9498612"/>
              <a:gd name="connsiteY12" fmla="*/ 595005 h 1518197"/>
              <a:gd name="connsiteX0-431" fmla="*/ 8792 w 9498612"/>
              <a:gd name="connsiteY0-432" fmla="*/ 629716 h 1552908"/>
              <a:gd name="connsiteX1-433" fmla="*/ 2057399 w 9498612"/>
              <a:gd name="connsiteY1-434" fmla="*/ 585754 h 1552908"/>
              <a:gd name="connsiteX2-435" fmla="*/ 3698995 w 9498612"/>
              <a:gd name="connsiteY2-436" fmla="*/ 1162301 h 1552908"/>
              <a:gd name="connsiteX3-437" fmla="*/ 5386116 w 9498612"/>
              <a:gd name="connsiteY3-438" fmla="*/ 83389 h 1552908"/>
              <a:gd name="connsiteX4-439" fmla="*/ 7009426 w 9498612"/>
              <a:gd name="connsiteY4-440" fmla="*/ 264703 h 1552908"/>
              <a:gd name="connsiteX5-441" fmla="*/ 8414099 w 9498612"/>
              <a:gd name="connsiteY5-442" fmla="*/ 1077054 h 1552908"/>
              <a:gd name="connsiteX6-443" fmla="*/ 9498612 w 9498612"/>
              <a:gd name="connsiteY6-444" fmla="*/ 367238 h 1552908"/>
              <a:gd name="connsiteX7-445" fmla="*/ 9469315 w 9498612"/>
              <a:gd name="connsiteY7-446" fmla="*/ 1535324 h 1552908"/>
              <a:gd name="connsiteX8-447" fmla="*/ 7253653 w 9498612"/>
              <a:gd name="connsiteY8-448" fmla="*/ 1526531 h 1552908"/>
              <a:gd name="connsiteX9-449" fmla="*/ 4826976 w 9498612"/>
              <a:gd name="connsiteY9-450" fmla="*/ 1552908 h 1552908"/>
              <a:gd name="connsiteX10-451" fmla="*/ 2751992 w 9498612"/>
              <a:gd name="connsiteY10-452" fmla="*/ 1544116 h 1552908"/>
              <a:gd name="connsiteX11-453" fmla="*/ 0 w 9498612"/>
              <a:gd name="connsiteY11-454" fmla="*/ 1491362 h 1552908"/>
              <a:gd name="connsiteX12-455" fmla="*/ 8792 w 9498612"/>
              <a:gd name="connsiteY12-456" fmla="*/ 629716 h 1552908"/>
              <a:gd name="connsiteX0-457" fmla="*/ 8792 w 9498612"/>
              <a:gd name="connsiteY0-458" fmla="*/ 629716 h 1552908"/>
              <a:gd name="connsiteX1-459" fmla="*/ 2057399 w 9498612"/>
              <a:gd name="connsiteY1-460" fmla="*/ 585754 h 1552908"/>
              <a:gd name="connsiteX2-461" fmla="*/ 3698995 w 9498612"/>
              <a:gd name="connsiteY2-462" fmla="*/ 1162301 h 1552908"/>
              <a:gd name="connsiteX3-463" fmla="*/ 5386116 w 9498612"/>
              <a:gd name="connsiteY3-464" fmla="*/ 83389 h 1552908"/>
              <a:gd name="connsiteX4-465" fmla="*/ 7009426 w 9498612"/>
              <a:gd name="connsiteY4-466" fmla="*/ 264703 h 1552908"/>
              <a:gd name="connsiteX5-467" fmla="*/ 8414099 w 9498612"/>
              <a:gd name="connsiteY5-468" fmla="*/ 1077054 h 1552908"/>
              <a:gd name="connsiteX6-469" fmla="*/ 9498612 w 9498612"/>
              <a:gd name="connsiteY6-470" fmla="*/ 367238 h 1552908"/>
              <a:gd name="connsiteX7-471" fmla="*/ 9469315 w 9498612"/>
              <a:gd name="connsiteY7-472" fmla="*/ 1535324 h 1552908"/>
              <a:gd name="connsiteX8-473" fmla="*/ 7253653 w 9498612"/>
              <a:gd name="connsiteY8-474" fmla="*/ 1526531 h 1552908"/>
              <a:gd name="connsiteX9-475" fmla="*/ 4826976 w 9498612"/>
              <a:gd name="connsiteY9-476" fmla="*/ 1552908 h 1552908"/>
              <a:gd name="connsiteX10-477" fmla="*/ 2751992 w 9498612"/>
              <a:gd name="connsiteY10-478" fmla="*/ 1544116 h 1552908"/>
              <a:gd name="connsiteX11-479" fmla="*/ 0 w 9498612"/>
              <a:gd name="connsiteY11-480" fmla="*/ 1491362 h 1552908"/>
              <a:gd name="connsiteX12-481" fmla="*/ 8792 w 9498612"/>
              <a:gd name="connsiteY12-482" fmla="*/ 629716 h 155290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309" y="connsiteY11-310"/>
              </a:cxn>
              <a:cxn ang="0">
                <a:pos x="connsiteX12-455" y="connsiteY12-456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8964" y="473597"/>
            <a:ext cx="5674011" cy="712728"/>
          </a:xfrm>
        </p:spPr>
        <p:txBody>
          <a:bodyPr>
            <a:normAutofit/>
          </a:bodyPr>
          <a:lstStyle/>
          <a:p>
            <a:r>
              <a:rPr lang="en-US" b="1" dirty="0"/>
              <a:t>Lithium-Ion</a:t>
            </a:r>
            <a:r>
              <a:rPr lang="ar-EG" b="1" dirty="0"/>
              <a:t> </a:t>
            </a:r>
            <a:r>
              <a:rPr lang="en-US" b="1" dirty="0"/>
              <a:t>Battery</a:t>
            </a:r>
            <a:endParaRPr lang="de-DE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2">
            <a:extLst>
              <a:ext uri="{FF2B5EF4-FFF2-40B4-BE49-F238E27FC236}">
                <a16:creationId xmlns:a16="http://schemas.microsoft.com/office/drawing/2014/main" id="{CF1C11BC-CA92-4BF3-81E8-26FB4C161F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9488" y="1236108"/>
            <a:ext cx="8795356" cy="48013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de-DE" sz="2000" b="1" dirty="0"/>
              <a:t>Battery Type - </a:t>
            </a:r>
            <a:r>
              <a:rPr lang="en-US" sz="2000" b="1" dirty="0"/>
              <a:t>Why Lithium-Ion is the Preferred Choice?</a:t>
            </a:r>
            <a:endParaRPr kumimoji="0" lang="ar-EG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High Energy Density:</a:t>
            </a:r>
            <a:br>
              <a:rPr lang="en-US" altLang="en-US" b="1" dirty="0"/>
            </a:br>
            <a:r>
              <a:rPr lang="ar-EG" altLang="en-US" b="1" dirty="0"/>
              <a:t>   </a:t>
            </a:r>
            <a:r>
              <a:rPr lang="en-US" altLang="en-US" sz="1600" dirty="0"/>
              <a:t>Can store large amounts of energy in a compact size — ideal for space-limited installations.</a:t>
            </a:r>
          </a:p>
          <a:p>
            <a: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High Efficiency:</a:t>
            </a:r>
            <a:br>
              <a:rPr lang="en-US" altLang="en-US" b="1" dirty="0"/>
            </a:br>
            <a:r>
              <a:rPr lang="ar-EG" altLang="en-US" b="1" dirty="0"/>
              <a:t>  </a:t>
            </a:r>
            <a:r>
              <a:rPr lang="en-US" altLang="en-US" sz="1600" dirty="0"/>
              <a:t>Round-trip efficiency of 90–95%, minimizing energy loss during charge/discharge.</a:t>
            </a:r>
          </a:p>
          <a:p>
            <a: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Fast Response Time:</a:t>
            </a:r>
            <a:br>
              <a:rPr lang="en-US" altLang="en-US" b="1" dirty="0"/>
            </a:br>
            <a:r>
              <a:rPr lang="ar-EG" altLang="en-US" b="1" dirty="0"/>
              <a:t>  </a:t>
            </a:r>
            <a:r>
              <a:rPr lang="en-US" altLang="en-US" sz="1600" dirty="0"/>
              <a:t>Provides instantaneous power — perfect for grid stabilization and frequency regulation.</a:t>
            </a:r>
          </a:p>
          <a:p>
            <a: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Long Cycle Life:</a:t>
            </a:r>
            <a:br>
              <a:rPr lang="en-US" altLang="en-US" b="1" dirty="0"/>
            </a:br>
            <a:r>
              <a:rPr lang="ar-EG" altLang="en-US" b="1" dirty="0"/>
              <a:t>  </a:t>
            </a:r>
            <a:r>
              <a:rPr lang="en-US" altLang="en-US" sz="1600" dirty="0"/>
              <a:t>Typically 2,000–5,000 charge cycles, ensuring long-term performance and cost-effectiveness.</a:t>
            </a:r>
          </a:p>
          <a:p>
            <a:pPr marR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b="1" dirty="0"/>
              <a:t>Low Self-Discharge:</a:t>
            </a:r>
            <a:br>
              <a:rPr lang="en-US" altLang="en-US" b="1" dirty="0"/>
            </a:br>
            <a:r>
              <a:rPr lang="ar-EG" altLang="en-US" b="1" dirty="0"/>
              <a:t>  </a:t>
            </a:r>
            <a:r>
              <a:rPr lang="en-US" altLang="en-US" sz="1600" dirty="0"/>
              <a:t>Maintains stored energy effectively during idle periods.</a:t>
            </a:r>
            <a:endParaRPr lang="en-US" altLang="en-US" dirty="0"/>
          </a:p>
        </p:txBody>
      </p:sp>
      <p:sp>
        <p:nvSpPr>
          <p:cNvPr id="13" name="Rechteck 17">
            <a:extLst>
              <a:ext uri="{FF2B5EF4-FFF2-40B4-BE49-F238E27FC236}">
                <a16:creationId xmlns:a16="http://schemas.microsoft.com/office/drawing/2014/main" id="{10B039EF-1CCB-4AD2-8E08-271490AFF06A}"/>
              </a:ext>
            </a:extLst>
          </p:cNvPr>
          <p:cNvSpPr/>
          <p:nvPr/>
        </p:nvSpPr>
        <p:spPr>
          <a:xfrm>
            <a:off x="0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49590973-D516-42CE-83E0-079F6AEE4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2853492" y="6580056"/>
            <a:ext cx="438631" cy="258834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62676D-39BA-46C4-BCDF-85D7474FA790}"/>
              </a:ext>
            </a:extLst>
          </p:cNvPr>
          <p:cNvSpPr txBox="1"/>
          <p:nvPr/>
        </p:nvSpPr>
        <p:spPr>
          <a:xfrm>
            <a:off x="5169549" y="6555894"/>
            <a:ext cx="13179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de-DE" sz="1200" dirty="0">
                <a:solidFill>
                  <a:schemeClr val="bg1"/>
                </a:solidFill>
              </a:rPr>
              <a:t>Mohamed Ahmed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0E93FFD-0A62-440F-BD59-D1E5F01B1959}"/>
              </a:ext>
            </a:extLst>
          </p:cNvPr>
          <p:cNvSpPr txBox="1"/>
          <p:nvPr/>
        </p:nvSpPr>
        <p:spPr>
          <a:xfrm>
            <a:off x="1037726" y="6552895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it-IT" sz="1200" dirty="0" smtClean="0">
                <a:solidFill>
                  <a:schemeClr val="bg1"/>
                </a:solidFill>
              </a:rPr>
              <a:t>28</a:t>
            </a:r>
            <a:r>
              <a:rPr lang="it-IT" sz="1200" dirty="0" smtClean="0">
                <a:solidFill>
                  <a:schemeClr val="bg1"/>
                </a:solidFill>
              </a:rPr>
              <a:t>/</a:t>
            </a:r>
            <a:r>
              <a:rPr lang="en-US" altLang="it-IT" sz="1200" dirty="0">
                <a:solidFill>
                  <a:schemeClr val="bg1"/>
                </a:solidFill>
              </a:rPr>
              <a:t>10</a:t>
            </a:r>
            <a:r>
              <a:rPr lang="it-IT" sz="1200" dirty="0">
                <a:solidFill>
                  <a:schemeClr val="bg1"/>
                </a:solidFill>
              </a:rPr>
              <a:t>/2025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50D4124-E230-43D1-8036-9B21CF0FFAE8}"/>
              </a:ext>
            </a:extLst>
          </p:cNvPr>
          <p:cNvSpPr txBox="1"/>
          <p:nvPr/>
        </p:nvSpPr>
        <p:spPr>
          <a:xfrm>
            <a:off x="9180322" y="6542216"/>
            <a:ext cx="27876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Storage System Team/ Optimus Syria</a:t>
            </a:r>
          </a:p>
        </p:txBody>
      </p:sp>
    </p:spTree>
    <p:extLst>
      <p:ext uri="{BB962C8B-B14F-4D97-AF65-F5344CB8AC3E}">
        <p14:creationId xmlns:p14="http://schemas.microsoft.com/office/powerpoint/2010/main" val="1201764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375</TotalTime>
  <Words>820</Words>
  <Application>Microsoft Office PowerPoint</Application>
  <PresentationFormat>Widescreen</PresentationFormat>
  <Paragraphs>138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Aptos</vt:lpstr>
      <vt:lpstr>Aptos Display</vt:lpstr>
      <vt:lpstr>Arial</vt:lpstr>
      <vt:lpstr>Times New Roman</vt:lpstr>
      <vt:lpstr>Wingdings</vt:lpstr>
      <vt:lpstr>Office Theme</vt:lpstr>
      <vt:lpstr>Custom Design</vt:lpstr>
      <vt:lpstr>Weekly report: Storage System</vt:lpstr>
      <vt:lpstr>Battery Technologies for Large-Scale Energy Storage</vt:lpstr>
      <vt:lpstr>Quick review</vt:lpstr>
      <vt:lpstr>Quick review</vt:lpstr>
      <vt:lpstr>Types of Mechanical Storage System</vt:lpstr>
      <vt:lpstr>Types of Electrochemical Storage System</vt:lpstr>
      <vt:lpstr>Introduction</vt:lpstr>
      <vt:lpstr>Applications for Wind Energy Storage in Syria</vt:lpstr>
      <vt:lpstr>Lithium-Ion Battery</vt:lpstr>
      <vt:lpstr>Lithium-Ion Technical Performance</vt:lpstr>
      <vt:lpstr>Lithium-Ion Technical Performance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EGY Tech</cp:lastModifiedBy>
  <cp:revision>44</cp:revision>
  <dcterms:created xsi:type="dcterms:W3CDTF">2025-07-21T13:11:00Z</dcterms:created>
  <dcterms:modified xsi:type="dcterms:W3CDTF">2025-10-26T15:34:12Z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941444A072244494BCDDDBAD12965289_12</vt:lpwstr>
  </property>
  <property fmtid="{D5CDD505-2E9C-101B-9397-08002B2CF9AE}" pid="3" name="KSOProductBuildVer">
    <vt:lpwstr>1033-12.2.0.22549</vt:lpwstr>
  </property>
</Properties>
</file>