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4"/>
  </p:notesMasterIdLst>
  <p:sldIdLst>
    <p:sldId id="257" r:id="rId3"/>
    <p:sldId id="259" r:id="rId4"/>
    <p:sldId id="261" r:id="rId5"/>
    <p:sldId id="276" r:id="rId6"/>
    <p:sldId id="278" r:id="rId7"/>
    <p:sldId id="270" r:id="rId8"/>
    <p:sldId id="273" r:id="rId9"/>
    <p:sldId id="279" r:id="rId10"/>
    <p:sldId id="280" r:id="rId11"/>
    <p:sldId id="27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036" autoAdjust="0"/>
  </p:normalViewPr>
  <p:slideViewPr>
    <p:cSldViewPr snapToGrid="0">
      <p:cViewPr varScale="1">
        <p:scale>
          <a:sx n="105" d="100"/>
          <a:sy n="105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21/10/2025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21/10/2025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21/10/2025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04</a:t>
            </a:r>
          </a:p>
          <a:p>
            <a:r>
              <a:rPr lang="en-US" sz="2000" noProof="0" dirty="0"/>
              <a:t>Date: 21/10/2025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Mirza Dincer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3D2-A8D2-0216-AC1F-C5D9AA0D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DLC 1.2 Result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A49FC-28B1-494A-94D5-BE1EA89CCB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2487-5CDF-8671-87C3-FFB4C23CC40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2CFBE-BD8E-2565-2612-F9B14AB1C3B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A875-A4A5-65F0-460E-856D2A249AB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10</a:t>
            </a:fld>
            <a:endParaRPr lang="en-US" noProof="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84DE066-B5F6-633D-6D22-9A86D0A8F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076759"/>
              </p:ext>
            </p:extLst>
          </p:nvPr>
        </p:nvGraphicFramePr>
        <p:xfrm>
          <a:off x="920081" y="2148174"/>
          <a:ext cx="10351837" cy="3362328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1027113">
                  <a:extLst>
                    <a:ext uri="{9D8B030D-6E8A-4147-A177-3AD203B41FA5}">
                      <a16:colId xmlns:a16="http://schemas.microsoft.com/office/drawing/2014/main" val="390430666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1467456349"/>
                    </a:ext>
                  </a:extLst>
                </a:gridCol>
                <a:gridCol w="1417384">
                  <a:extLst>
                    <a:ext uri="{9D8B030D-6E8A-4147-A177-3AD203B41FA5}">
                      <a16:colId xmlns:a16="http://schemas.microsoft.com/office/drawing/2014/main" val="3236744033"/>
                    </a:ext>
                  </a:extLst>
                </a:gridCol>
                <a:gridCol w="1256983">
                  <a:extLst>
                    <a:ext uri="{9D8B030D-6E8A-4147-A177-3AD203B41FA5}">
                      <a16:colId xmlns:a16="http://schemas.microsoft.com/office/drawing/2014/main" val="3713876073"/>
                    </a:ext>
                  </a:extLst>
                </a:gridCol>
                <a:gridCol w="1542669">
                  <a:extLst>
                    <a:ext uri="{9D8B030D-6E8A-4147-A177-3AD203B41FA5}">
                      <a16:colId xmlns:a16="http://schemas.microsoft.com/office/drawing/2014/main" val="225325017"/>
                    </a:ext>
                  </a:extLst>
                </a:gridCol>
                <a:gridCol w="1820609">
                  <a:extLst>
                    <a:ext uri="{9D8B030D-6E8A-4147-A177-3AD203B41FA5}">
                      <a16:colId xmlns:a16="http://schemas.microsoft.com/office/drawing/2014/main" val="3153433852"/>
                    </a:ext>
                  </a:extLst>
                </a:gridCol>
                <a:gridCol w="1394778">
                  <a:extLst>
                    <a:ext uri="{9D8B030D-6E8A-4147-A177-3AD203B41FA5}">
                      <a16:colId xmlns:a16="http://schemas.microsoft.com/office/drawing/2014/main" val="4077186024"/>
                    </a:ext>
                  </a:extLst>
                </a:gridCol>
                <a:gridCol w="1200151">
                  <a:extLst>
                    <a:ext uri="{9D8B030D-6E8A-4147-A177-3AD203B41FA5}">
                      <a16:colId xmlns:a16="http://schemas.microsoft.com/office/drawing/2014/main" val="1935734062"/>
                    </a:ext>
                  </a:extLst>
                </a:gridCol>
              </a:tblGrid>
              <a:tr h="2801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Wind Speed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 err="1">
                          <a:solidFill>
                            <a:schemeClr val="bg1"/>
                          </a:solidFill>
                          <a:effectLst/>
                        </a:rPr>
                        <a:t>GenPwr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DEL_4_TwrBsMyt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DEL_4_RotTorq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DEL_10_RootMyb1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 err="1">
                          <a:solidFill>
                            <a:schemeClr val="bg1"/>
                          </a:solidFill>
                          <a:effectLst/>
                        </a:rPr>
                        <a:t>Overshoot_GenSpeed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</a:rPr>
                        <a:t>Travel_BldPitch1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kern="1200" baseline="0" noProof="0" dirty="0" err="1">
                          <a:solidFill>
                            <a:schemeClr val="bg1"/>
                          </a:solidFill>
                          <a:effectLst/>
                        </a:rPr>
                        <a:t>max_GenTq</a:t>
                      </a:r>
                      <a:endParaRPr lang="en-US" sz="140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269165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231.33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3.69E+04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6.69E+02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2.70E+03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77.89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0.00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8.79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5440903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804.38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8.21E+04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1.40E+03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5.39E+03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116.36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0.00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19.20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858729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1855.78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1.02E+05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2.21E+03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7.68E+03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151.21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15.62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28.98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752383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2969.43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8.80E+04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2.27E+03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9.17E+03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162.95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107.27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65313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12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3308.06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8.28E+04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2.29E+03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9.83E+03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166.29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126.80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932318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3308.06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8.28E+04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2.29E+03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9.83E+03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166.29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126.80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427086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3350.12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1.02E+05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2.89E+03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1.18E+04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177.56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96.03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288670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3354.51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1.10E+05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3.28E+03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1.28E+04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186.26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87.54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6021130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3346.44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1.32E+05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4.01E+03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1.40E+04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190.78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89.57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500135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22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3346.27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1.37E+05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4.50E+03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1.42E+04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192.71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100.81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088168"/>
                  </a:ext>
                </a:extLst>
              </a:tr>
              <a:tr h="2801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3348.98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1.49E+05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5.01E+03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1.51E+04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195.36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113.40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u="none" strike="noStrike" kern="1200" baseline="0" noProof="0" dirty="0">
                          <a:solidFill>
                            <a:schemeClr val="dk1"/>
                          </a:solidFill>
                          <a:effectLst/>
                        </a:rPr>
                        <a:t>29.08</a:t>
                      </a:r>
                      <a:endParaRPr lang="en-US" sz="1400" u="none" strike="noStrike" kern="1200" baseline="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3960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B45C55-8A24-F507-1285-3123AF1C5F79}"/>
              </a:ext>
            </a:extLst>
          </p:cNvPr>
          <p:cNvSpPr txBox="1"/>
          <p:nvPr/>
        </p:nvSpPr>
        <p:spPr>
          <a:xfrm>
            <a:off x="4538663" y="5510502"/>
            <a:ext cx="3376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Result Table of DLC 1.2 simulations for IEA 3.4 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D5E2C-67A6-B3E9-4448-0F1B8743A5CD}"/>
              </a:ext>
            </a:extLst>
          </p:cNvPr>
          <p:cNvSpPr txBox="1"/>
          <p:nvPr/>
        </p:nvSpPr>
        <p:spPr>
          <a:xfrm>
            <a:off x="2878527" y="6231265"/>
            <a:ext cx="73227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Original table has values for every wind field seeds, mean of seed is shown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620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925"/>
          </a:xfrm>
        </p:spPr>
        <p:txBody>
          <a:bodyPr/>
          <a:lstStyle/>
          <a:p>
            <a:r>
              <a:rPr lang="en-US" noProof="0" dirty="0"/>
              <a:t> Script for getting steady state values of pitch angle and rotor speed of a wind turbine</a:t>
            </a:r>
          </a:p>
          <a:p>
            <a:endParaRPr lang="en-US" noProof="0" dirty="0"/>
          </a:p>
          <a:p>
            <a:r>
              <a:rPr lang="en-US" noProof="0" dirty="0"/>
              <a:t>Successfully run a simulation of DLC 1.2</a:t>
            </a:r>
          </a:p>
          <a:p>
            <a:endParaRPr lang="en-US" noProof="0" dirty="0"/>
          </a:p>
          <a:p>
            <a:r>
              <a:rPr lang="en-US" b="1" noProof="0" dirty="0"/>
              <a:t>Next week:</a:t>
            </a:r>
          </a:p>
          <a:p>
            <a:pPr fontAlgn="base"/>
            <a:r>
              <a:rPr lang="en-US" dirty="0"/>
              <a:t>check step response for pitch and torque controller​</a:t>
            </a:r>
          </a:p>
          <a:p>
            <a:pPr fontAlgn="base"/>
            <a:r>
              <a:rPr lang="en-US" dirty="0"/>
              <a:t>Focus on getting EOG at 12 m/s and 25 m/s better in cost by changing KP and updating</a:t>
            </a:r>
            <a:r>
              <a:rPr lang="tr-TR" dirty="0"/>
              <a:t> </a:t>
            </a:r>
            <a:r>
              <a:rPr lang="en-US" dirty="0"/>
              <a:t>KP and KI vectors in Rosco​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Steady State Values </a:t>
            </a:r>
          </a:p>
          <a:p>
            <a:r>
              <a:rPr lang="en-US" noProof="0" dirty="0"/>
              <a:t>DLC 1.2 Simulations</a:t>
            </a:r>
          </a:p>
          <a:p>
            <a:r>
              <a:rPr lang="en-US" noProof="0" dirty="0"/>
              <a:t>Simulation Settings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Setting MATLAB script to get a steady state pitch and rotor speed values of a turbine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Setting MATLAB scripts to run a DLC 1.2 simulations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Running a DLC 1.2 simulations for IEA 3.4 MW.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B60-01F1-C520-B1B9-7906C08F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Steady State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1462-DCB5-40F0-C679-832610EB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43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Steady state values ensures </a:t>
            </a:r>
            <a:r>
              <a:rPr lang="en-US" b="1" noProof="0" dirty="0"/>
              <a:t>more stable turbine startup</a:t>
            </a:r>
            <a:r>
              <a:rPr lang="en-US" noProof="0" dirty="0"/>
              <a:t> in simulation.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Only enabled </a:t>
            </a:r>
            <a:r>
              <a:rPr lang="en-US" b="1" noProof="0" dirty="0" err="1"/>
              <a:t>GenDOF</a:t>
            </a:r>
            <a:r>
              <a:rPr lang="en-US" b="1" noProof="0" dirty="0"/>
              <a:t> </a:t>
            </a:r>
            <a:r>
              <a:rPr lang="en-US" noProof="0" dirty="0"/>
              <a:t>and </a:t>
            </a:r>
            <a:r>
              <a:rPr lang="en-US" b="1" noProof="0" dirty="0"/>
              <a:t>First fore-aft tower bending-mode DOF.</a:t>
            </a:r>
          </a:p>
          <a:p>
            <a:endParaRPr lang="en-US" b="1" noProof="0" dirty="0"/>
          </a:p>
          <a:p>
            <a:r>
              <a:rPr lang="en-US" noProof="0" dirty="0"/>
              <a:t>No initial conditions</a:t>
            </a:r>
            <a:r>
              <a:rPr lang="en-US" b="1" noProof="0" dirty="0"/>
              <a:t>.</a:t>
            </a:r>
          </a:p>
          <a:p>
            <a:endParaRPr lang="en-US" b="1" noProof="0" dirty="0"/>
          </a:p>
          <a:p>
            <a:r>
              <a:rPr lang="en-US" b="1" noProof="0" dirty="0"/>
              <a:t>600 second sim </a:t>
            </a:r>
            <a:r>
              <a:rPr lang="en-US" noProof="0" dirty="0"/>
              <a:t>with </a:t>
            </a:r>
            <a:r>
              <a:rPr lang="en-US" b="1" noProof="0" dirty="0"/>
              <a:t>constant wind speeds.</a:t>
            </a:r>
          </a:p>
          <a:p>
            <a:endParaRPr lang="en-US" b="1" noProof="0" dirty="0"/>
          </a:p>
          <a:p>
            <a:r>
              <a:rPr lang="en-US" noProof="0" dirty="0"/>
              <a:t>Average values of last 60 seconds to get the settled values.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1B70-F20C-80B0-B88C-10881CDDCF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74F1-165A-27EA-D8FF-510DDB9CFAE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4F9C-7073-DB8A-1FBC-752699CB3FC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52020-5C24-078E-A0B7-07B9A9E17F8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CA9715-3A00-52F7-A964-C3043A3A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6894"/>
              </p:ext>
            </p:extLst>
          </p:nvPr>
        </p:nvGraphicFramePr>
        <p:xfrm>
          <a:off x="8255067" y="1284776"/>
          <a:ext cx="3098733" cy="5051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6778">
                  <a:extLst>
                    <a:ext uri="{9D8B030D-6E8A-4147-A177-3AD203B41FA5}">
                      <a16:colId xmlns:a16="http://schemas.microsoft.com/office/drawing/2014/main" val="782554170"/>
                    </a:ext>
                  </a:extLst>
                </a:gridCol>
                <a:gridCol w="973501">
                  <a:extLst>
                    <a:ext uri="{9D8B030D-6E8A-4147-A177-3AD203B41FA5}">
                      <a16:colId xmlns:a16="http://schemas.microsoft.com/office/drawing/2014/main" val="4173112515"/>
                    </a:ext>
                  </a:extLst>
                </a:gridCol>
                <a:gridCol w="1098454">
                  <a:extLst>
                    <a:ext uri="{9D8B030D-6E8A-4147-A177-3AD203B41FA5}">
                      <a16:colId xmlns:a16="http://schemas.microsoft.com/office/drawing/2014/main" val="10003287"/>
                    </a:ext>
                  </a:extLst>
                </a:gridCol>
              </a:tblGrid>
              <a:tr h="3156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baseline="0" noProof="0" dirty="0">
                          <a:effectLst/>
                        </a:rPr>
                        <a:t>Wind Speed</a:t>
                      </a:r>
                      <a:endParaRPr lang="en-US" sz="1400" b="1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baseline="0" noProof="0" dirty="0">
                          <a:effectLst/>
                        </a:rPr>
                        <a:t>Blade Pitch</a:t>
                      </a:r>
                      <a:endParaRPr lang="en-US" sz="1400" b="1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baseline="0" noProof="0" dirty="0">
                          <a:effectLst/>
                        </a:rPr>
                        <a:t>Rotor Speed</a:t>
                      </a:r>
                      <a:endParaRPr lang="en-US" sz="1400" b="1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953973697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0.000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4.645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88526839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5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0.000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5.807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65454552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6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0.000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6.967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576808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0.000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8.128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46108238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8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0.000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9.288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642821873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9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0.294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10.432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701745111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3.361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229196799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7.107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190871145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12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9.493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54283187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11.456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960255293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13.184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884288356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15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14.763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30882219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16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16.240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931494580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17.639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558543581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18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18.973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754432856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19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20.234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895860276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21.461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265743879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21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22.649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62005088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22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23.801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97192704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24.910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82205790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25.992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47625778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25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27.046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62752620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26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28.073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554874896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27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29.074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193455811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28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30.050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836602280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29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31.003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860033379"/>
                  </a:ext>
                </a:extLst>
              </a:tr>
              <a:tr h="16112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30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31.935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baseline="0" noProof="0" dirty="0">
                          <a:effectLst/>
                        </a:rPr>
                        <a:t>11.634</a:t>
                      </a:r>
                      <a:endParaRPr lang="en-US" sz="1100" b="0" i="0" u="none" strike="noStrike" baseline="0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679470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8F207B9-51E2-85A2-32AA-334C0BCA4711}"/>
              </a:ext>
            </a:extLst>
          </p:cNvPr>
          <p:cNvSpPr txBox="1"/>
          <p:nvPr/>
        </p:nvSpPr>
        <p:spPr>
          <a:xfrm>
            <a:off x="7777163" y="6336521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Steady State Values of Pitch angle and Rotor speed for IEA 3.4 MW</a:t>
            </a:r>
          </a:p>
        </p:txBody>
      </p:sp>
    </p:spTree>
    <p:extLst>
      <p:ext uri="{BB962C8B-B14F-4D97-AF65-F5344CB8AC3E}">
        <p14:creationId xmlns:p14="http://schemas.microsoft.com/office/powerpoint/2010/main" val="417143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BA86-0E4A-7AD9-DF75-EC885888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DLC 1.2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E8CF-54FC-D0EF-EA3E-CACF8CBA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DLC 1.2 simulations are for production in normal turbulence to evaluate fatigue for the lifetime of a turbine</a:t>
            </a:r>
            <a:r>
              <a:rPr lang="tr-TR" noProof="0" dirty="0"/>
              <a:t>.</a:t>
            </a:r>
            <a:endParaRPr lang="en-US" noProof="0" dirty="0">
              <a:solidFill>
                <a:srgbClr val="FF0000"/>
              </a:solidFill>
            </a:endParaRPr>
          </a:p>
          <a:p>
            <a:endParaRPr lang="en-US" noProof="0" dirty="0"/>
          </a:p>
          <a:p>
            <a:r>
              <a:rPr lang="en-US" noProof="0" dirty="0"/>
              <a:t>As a result, table with following values are generated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Mean value of generated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DEL values for tower base pitching moment (</a:t>
            </a:r>
            <a:r>
              <a:rPr lang="en-US" noProof="0" dirty="0" err="1"/>
              <a:t>TwrBsMyt</a:t>
            </a:r>
            <a:r>
              <a:rPr lang="en-US" noProof="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DEL values Low-speed shaft torque (</a:t>
            </a:r>
            <a:r>
              <a:rPr lang="en-US" noProof="0" dirty="0" err="1"/>
              <a:t>RotTorq</a:t>
            </a:r>
            <a:r>
              <a:rPr lang="en-US" noProof="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DEL values </a:t>
            </a:r>
            <a:r>
              <a:rPr lang="en-US" noProof="0" dirty="0" err="1"/>
              <a:t>Flapwise</a:t>
            </a:r>
            <a:r>
              <a:rPr lang="en-US" noProof="0" dirty="0"/>
              <a:t> moment at the blade root (RootMyb1)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Pitch travel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noProof="0" dirty="0"/>
              <a:t>Max value of Electrical generator torque (</a:t>
            </a:r>
            <a:r>
              <a:rPr lang="en-US" noProof="0" dirty="0" err="1"/>
              <a:t>GenTq</a:t>
            </a:r>
            <a:r>
              <a:rPr lang="en-US" noProof="0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3F857-9D74-9659-D983-DA4B9C8DF7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13F7-5CD8-F607-4D08-7C6F6FC314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11468-2D21-8B92-8FAE-CB2D259306F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805F-5F34-DEB2-8DA2-00DBA1B9038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39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DE68-07F8-D416-DACC-2748864D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4B62-2452-D5AA-45EA-B93DA06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35DD-ACF9-49E0-C5CC-C32277478D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D05DF-0C5C-2051-55FD-1BACB63C8E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85B-D83B-1753-FDB2-FADA69DCF2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7C72-1041-8CC1-6AD7-67D807E477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996FA-E9EC-9C13-68AC-1B9ED580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0" dirty="0"/>
              <a:t>660 seconds </a:t>
            </a:r>
            <a:r>
              <a:rPr lang="en-US" noProof="0" dirty="0"/>
              <a:t>of simulation. Evaluation of values starts at t = 60 second to get settled values.</a:t>
            </a:r>
          </a:p>
          <a:p>
            <a:endParaRPr lang="en-US" noProof="0" dirty="0"/>
          </a:p>
          <a:p>
            <a:r>
              <a:rPr lang="en-US" b="1" noProof="0" dirty="0"/>
              <a:t>DLC 1.2 </a:t>
            </a:r>
            <a:r>
              <a:rPr lang="en-US" noProof="0" dirty="0"/>
              <a:t>wind fields with average of </a:t>
            </a:r>
            <a:r>
              <a:rPr lang="en-US" b="1" noProof="0" dirty="0"/>
              <a:t>4 m/s to 24 m/s </a:t>
            </a:r>
            <a:r>
              <a:rPr lang="en-US" noProof="0" dirty="0"/>
              <a:t>with steps with 2 m/s, </a:t>
            </a:r>
            <a:r>
              <a:rPr lang="en-US" b="1" noProof="0" dirty="0"/>
              <a:t>6 seeds</a:t>
            </a:r>
            <a:r>
              <a:rPr lang="en-US" noProof="0" dirty="0"/>
              <a:t>.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Only enabled </a:t>
            </a:r>
            <a:r>
              <a:rPr lang="en-US" b="1" noProof="0" dirty="0"/>
              <a:t>Rotor DOF, First and Second fore-aft tower bending-mode DOF, First and Second side-to-side tower bending-mode DOF.</a:t>
            </a:r>
            <a:r>
              <a:rPr lang="tr-TR" b="1" noProof="0" dirty="0"/>
              <a:t> </a:t>
            </a:r>
            <a:endParaRPr lang="tr-TR" b="1" dirty="0">
              <a:solidFill>
                <a:srgbClr val="FF0000"/>
              </a:solidFill>
            </a:endParaRPr>
          </a:p>
          <a:p>
            <a:endParaRPr lang="en-US" b="1" noProof="0" dirty="0"/>
          </a:p>
          <a:p>
            <a:r>
              <a:rPr lang="en-US" b="1" noProof="0" dirty="0"/>
              <a:t>Initial conditions of pitch angle </a:t>
            </a:r>
            <a:r>
              <a:rPr lang="en-US" noProof="0" dirty="0"/>
              <a:t>and </a:t>
            </a:r>
            <a:r>
              <a:rPr lang="en-US" b="1" noProof="0" dirty="0"/>
              <a:t>rotor speed</a:t>
            </a:r>
            <a:r>
              <a:rPr lang="en-US" noProof="0" dirty="0"/>
              <a:t> for every corresponding wind speed.</a:t>
            </a:r>
          </a:p>
          <a:p>
            <a:endParaRPr lang="en-US" noProof="0" dirty="0"/>
          </a:p>
          <a:p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7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4D2-574B-AC79-501D-DC7B34CB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D222-3408-09F2-A04F-08AFA29FB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36EB-BA10-5190-E799-4531BE14A0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E5D1-B4A9-6D9F-4BEB-8E6213936C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F29F-47AD-F76F-E8BD-C10B8579B7C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6BF61-48FB-4E0D-43D6-DF280E27DF14}"/>
              </a:ext>
            </a:extLst>
          </p:cNvPr>
          <p:cNvSpPr txBox="1"/>
          <p:nvPr/>
        </p:nvSpPr>
        <p:spPr>
          <a:xfrm>
            <a:off x="3024188" y="6231265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8 m/s wind field for DLC 1.2</a:t>
            </a:r>
          </a:p>
        </p:txBody>
      </p:sp>
      <p:pic>
        <p:nvPicPr>
          <p:cNvPr id="16" name="Picture 15" descr="A close-up of several different colored lines&#10;&#10;AI-generated content may be incorrect.">
            <a:extLst>
              <a:ext uri="{FF2B5EF4-FFF2-40B4-BE49-F238E27FC236}">
                <a16:creationId xmlns:a16="http://schemas.microsoft.com/office/drawing/2014/main" id="{47CB41CB-DD44-12C5-63DD-FD68F24F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21" y="1361777"/>
            <a:ext cx="9784557" cy="48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1ACB-368D-A1F1-66DC-0ACD5C4AC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7311-7029-D3E9-39FA-FD9BA5AA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9AC66-BE54-CF6D-1869-67F3D36CFF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8AC4-3A7D-4A91-C0AB-CD4020F7C8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C967-2728-9CA8-C4B4-2C9748121BC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29E28-055A-21F1-967D-012336CF40A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C9816-E9DF-B706-DF6F-066E832427D0}"/>
              </a:ext>
            </a:extLst>
          </p:cNvPr>
          <p:cNvSpPr txBox="1"/>
          <p:nvPr/>
        </p:nvSpPr>
        <p:spPr>
          <a:xfrm>
            <a:off x="3024188" y="6231265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10 m/s wind field for DLC 1.2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B95036-0B44-4A59-21FB-83830D08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721" y="1361777"/>
            <a:ext cx="9784557" cy="48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7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2957-7AAB-6F80-B3F3-E9A43DA4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13C1-59DE-C0F2-95C1-4E93D6CE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6D7AD-4872-6703-C2D9-E38DF84AE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8378-3BE6-D064-A598-C4B576244D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21/10/2025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CF096-5C39-BB26-A159-DAE20C2276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2C96-3224-B9A9-D034-162AAF35B06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51F344-B9CF-738D-8D3D-97C17FCD902C}"/>
              </a:ext>
            </a:extLst>
          </p:cNvPr>
          <p:cNvSpPr txBox="1"/>
          <p:nvPr/>
        </p:nvSpPr>
        <p:spPr>
          <a:xfrm>
            <a:off x="3024188" y="6231265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12 m/s wind field for DLC 1.2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D307A3-3ECC-42F2-BF3F-50BE721BE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721" y="1361777"/>
            <a:ext cx="9784557" cy="48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586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2652</TotalTime>
  <Words>871</Words>
  <Application>Microsoft Office PowerPoint</Application>
  <PresentationFormat>Widescreen</PresentationFormat>
  <Paragraphs>292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Theme1</vt:lpstr>
      <vt:lpstr>Benutzerdefiniertes Design</vt:lpstr>
      <vt:lpstr>Weekly report: Feedback Controller</vt:lpstr>
      <vt:lpstr>List of Contents</vt:lpstr>
      <vt:lpstr>Tasks of the Week</vt:lpstr>
      <vt:lpstr>Steady State Values</vt:lpstr>
      <vt:lpstr>DLC 1.2 simulations</vt:lpstr>
      <vt:lpstr>Simulation Settings</vt:lpstr>
      <vt:lpstr>Result 1</vt:lpstr>
      <vt:lpstr>Result 2</vt:lpstr>
      <vt:lpstr>Result 3</vt:lpstr>
      <vt:lpstr>DLC 1.2 Result Table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30</cp:revision>
  <dcterms:created xsi:type="dcterms:W3CDTF">2025-10-04T12:59:06Z</dcterms:created>
  <dcterms:modified xsi:type="dcterms:W3CDTF">2025-10-20T12:41:48Z</dcterms:modified>
</cp:coreProperties>
</file>