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5" r:id="rId2"/>
  </p:sldMasterIdLst>
  <p:notesMasterIdLst>
    <p:notesMasterId r:id="rId12"/>
  </p:notesMasterIdLst>
  <p:handoutMasterIdLst>
    <p:handoutMasterId r:id="rId13"/>
  </p:handoutMasterIdLst>
  <p:sldIdLst>
    <p:sldId id="263" r:id="rId3"/>
    <p:sldId id="259" r:id="rId4"/>
    <p:sldId id="279" r:id="rId5"/>
    <p:sldId id="280" r:id="rId6"/>
    <p:sldId id="288" r:id="rId7"/>
    <p:sldId id="287" r:id="rId8"/>
    <p:sldId id="289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59"/>
            <p14:sldId id="279"/>
            <p14:sldId id="280"/>
            <p14:sldId id="288"/>
            <p14:sldId id="287"/>
            <p14:sldId id="289"/>
          </p14:sldIdLst>
        </p14:section>
        <p14:section name="Next Step" id="{B26F6679-C236-4D3D-BC2F-CAE5ED400718}">
          <p14:sldIdLst>
            <p14:sldId id="272"/>
          </p14:sldIdLst>
        </p14:section>
        <p14:section name="bibliography" id="{2ECB0A3B-7D16-4F98-AD6A-5308DF7BF078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 autoAdjust="0"/>
    <p:restoredTop sz="94648"/>
  </p:normalViewPr>
  <p:slideViewPr>
    <p:cSldViewPr snapToGrid="0">
      <p:cViewPr varScale="1">
        <p:scale>
          <a:sx n="107" d="100"/>
          <a:sy n="107" d="100"/>
        </p:scale>
        <p:origin x="5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27.10.25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Aiswarya Vijayan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Aiswarya Vijayan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E2A2-CA5E-6DC4-3C73-4D98FF6316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74387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14B9A-CA5C-8ABD-2C28-87A1274D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FC8298-9E26-85F3-42E8-81AB50B24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453479-9EBB-44CF-C330-D98C7973C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E70F0-6614-221B-0261-B2C8BABEB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2FC4-1496-1DF7-A3F6-DB5AF8E99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173507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7229-9305-F9F8-DD50-120AFCDC2A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298123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AC993-5081-333F-ADE5-6A4245FB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88782-CD8F-6879-4065-66BDFB7D9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19C4C-EAB8-2F40-1B6E-298A415FF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13832-7F60-FD3E-F47F-DF5A7324F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64AB-7AB0-7B6F-6BBF-B3702AC3F5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367405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Aptos" charset="0"/>
                <a:ea typeface="等线" charset="0"/>
                <a:cs typeface="Aptos" charset="0"/>
              </a:rPr>
              <a:t>9</a:t>
            </a:fld>
            <a:endParaRPr lang="zh-CN" altLang="en-US" sz="1200"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49688-41AC-DE61-6A14-1E1D41381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Aiswarya Vijayan</a:t>
            </a:r>
          </a:p>
        </p:txBody>
      </p:sp>
    </p:spTree>
    <p:extLst>
      <p:ext uri="{BB962C8B-B14F-4D97-AF65-F5344CB8AC3E}">
        <p14:creationId xmlns:p14="http://schemas.microsoft.com/office/powerpoint/2010/main" val="188661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988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4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822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9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511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434651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255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332795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1122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098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82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6522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2646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607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150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7932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>
            <a:spLocks/>
          </p:cNvSpPr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 w="1905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148" name="曲线"/>
          <p:cNvSpPr>
            <a:spLocks/>
          </p:cNvSpPr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35" y="5690"/>
                </a:moveTo>
                <a:cubicBezTo>
                  <a:pt x="1542" y="5786"/>
                  <a:pt x="2912" y="-6663"/>
                  <a:pt x="5378" y="4969"/>
                </a:cubicBezTo>
                <a:cubicBezTo>
                  <a:pt x="8165" y="16409"/>
                  <a:pt x="9886" y="955"/>
                  <a:pt x="11677" y="1897"/>
                </a:cubicBezTo>
                <a:cubicBezTo>
                  <a:pt x="13469" y="2838"/>
                  <a:pt x="14737" y="9220"/>
                  <a:pt x="16128" y="10617"/>
                </a:cubicBezTo>
                <a:cubicBezTo>
                  <a:pt x="17519" y="12013"/>
                  <a:pt x="18571" y="12576"/>
                  <a:pt x="19479" y="11755"/>
                </a:cubicBezTo>
                <a:cubicBezTo>
                  <a:pt x="20386" y="10934"/>
                  <a:pt x="21317" y="3979"/>
                  <a:pt x="21572" y="5690"/>
                </a:cubicBezTo>
                <a:cubicBezTo>
                  <a:pt x="21565" y="10641"/>
                  <a:pt x="21605" y="16648"/>
                  <a:pt x="21599" y="21600"/>
                </a:cubicBezTo>
                <a:lnTo>
                  <a:pt x="16482" y="21455"/>
                </a:lnTo>
                <a:lnTo>
                  <a:pt x="10994" y="20831"/>
                </a:lnTo>
                <a:lnTo>
                  <a:pt x="6321" y="21321"/>
                </a:lnTo>
                <a:lnTo>
                  <a:pt x="0" y="20878"/>
                </a:lnTo>
                <a:cubicBezTo>
                  <a:pt x="6" y="16216"/>
                  <a:pt x="8" y="10641"/>
                  <a:pt x="35" y="5690"/>
                </a:cubicBezTo>
                <a:close/>
              </a:path>
            </a:pathLst>
          </a:custGeom>
          <a:gradFill rotWithShape="1">
            <a:gsLst>
              <a:gs pos="0">
                <a:srgbClr val="0F9ED5">
                  <a:lumMod val="20000"/>
                  <a:lumOff val="80000"/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0F9ED5">
                  <a:lumMod val="20000"/>
                  <a:lumOff val="80000"/>
                  <a:alpha val="100000"/>
                </a:srgbClr>
              </a:gs>
            </a:gsLst>
            <a:lin ang="0" scaled="1"/>
          </a:gradFill>
          <a:ln w="15875" cap="flat" cmpd="sng">
            <a:solidFill>
              <a:srgbClr val="156082">
                <a:alpha val="0"/>
              </a:srgbClr>
            </a:solidFill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7" name="曲线"/>
          <p:cNvSpPr>
            <a:spLocks/>
          </p:cNvSpPr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" y="5943"/>
                </a:moveTo>
                <a:cubicBezTo>
                  <a:pt x="1529" y="6043"/>
                  <a:pt x="2217" y="-6829"/>
                  <a:pt x="4688" y="5198"/>
                </a:cubicBezTo>
                <a:cubicBezTo>
                  <a:pt x="7480" y="17027"/>
                  <a:pt x="9070" y="10367"/>
                  <a:pt x="10158" y="6391"/>
                </a:cubicBezTo>
                <a:cubicBezTo>
                  <a:pt x="13044" y="-3797"/>
                  <a:pt x="14166" y="-119"/>
                  <a:pt x="15989" y="5794"/>
                </a:cubicBezTo>
                <a:cubicBezTo>
                  <a:pt x="19763" y="16580"/>
                  <a:pt x="19729" y="5894"/>
                  <a:pt x="21600" y="5943"/>
                </a:cubicBezTo>
                <a:cubicBezTo>
                  <a:pt x="21593" y="11063"/>
                  <a:pt x="21586" y="16182"/>
                  <a:pt x="21579" y="21301"/>
                </a:cubicBezTo>
                <a:lnTo>
                  <a:pt x="16530" y="21152"/>
                </a:lnTo>
                <a:lnTo>
                  <a:pt x="11000" y="21600"/>
                </a:lnTo>
                <a:lnTo>
                  <a:pt x="6271" y="21450"/>
                </a:lnTo>
                <a:lnTo>
                  <a:pt x="0" y="20556"/>
                </a:lnTo>
                <a:cubicBezTo>
                  <a:pt x="6" y="15735"/>
                  <a:pt x="-6" y="11063"/>
                  <a:pt x="20" y="5943"/>
                </a:cubicBezTo>
                <a:close/>
              </a:path>
            </a:pathLst>
          </a:custGeom>
          <a:gradFill rotWithShape="1">
            <a:gsLst>
              <a:gs pos="0">
                <a:srgbClr val="156082">
                  <a:lumMod val="5000"/>
                  <a:lumOff val="95000"/>
                  <a:alpha val="100000"/>
                </a:srgbClr>
              </a:gs>
              <a:gs pos="74000">
                <a:srgbClr val="156082">
                  <a:lumMod val="45000"/>
                  <a:lumOff val="55000"/>
                  <a:alpha val="100000"/>
                </a:srgbClr>
              </a:gs>
              <a:gs pos="83000">
                <a:srgbClr val="156082">
                  <a:lumMod val="45000"/>
                  <a:lumOff val="55000"/>
                  <a:alpha val="100000"/>
                </a:srgbClr>
              </a:gs>
              <a:gs pos="100000">
                <a:srgbClr val="156082">
                  <a:lumMod val="30000"/>
                  <a:lumOff val="70000"/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6" name="曲线"/>
          <p:cNvSpPr>
            <a:spLocks/>
          </p:cNvSpPr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" y="8758"/>
                </a:moveTo>
                <a:cubicBezTo>
                  <a:pt x="1526" y="8840"/>
                  <a:pt x="2212" y="-1717"/>
                  <a:pt x="4678" y="8147"/>
                </a:cubicBezTo>
                <a:cubicBezTo>
                  <a:pt x="7464" y="17849"/>
                  <a:pt x="7149" y="17331"/>
                  <a:pt x="8411" y="16166"/>
                </a:cubicBezTo>
                <a:cubicBezTo>
                  <a:pt x="9673" y="15002"/>
                  <a:pt x="10993" y="3240"/>
                  <a:pt x="12248" y="1159"/>
                </a:cubicBezTo>
                <a:cubicBezTo>
                  <a:pt x="13502" y="-920"/>
                  <a:pt x="14698" y="-273"/>
                  <a:pt x="15939" y="3681"/>
                </a:cubicBezTo>
                <a:cubicBezTo>
                  <a:pt x="17387" y="8525"/>
                  <a:pt x="18200" y="14960"/>
                  <a:pt x="19133" y="14981"/>
                </a:cubicBezTo>
                <a:cubicBezTo>
                  <a:pt x="20066" y="15001"/>
                  <a:pt x="21194" y="3480"/>
                  <a:pt x="21599" y="5108"/>
                </a:cubicBezTo>
                <a:cubicBezTo>
                  <a:pt x="21593" y="9306"/>
                  <a:pt x="21540" y="17156"/>
                  <a:pt x="21533" y="21355"/>
                </a:cubicBezTo>
                <a:lnTo>
                  <a:pt x="16494" y="21233"/>
                </a:lnTo>
                <a:lnTo>
                  <a:pt x="10976" y="21600"/>
                </a:lnTo>
                <a:lnTo>
                  <a:pt x="6258" y="21477"/>
                </a:lnTo>
                <a:lnTo>
                  <a:pt x="0" y="20743"/>
                </a:lnTo>
                <a:cubicBezTo>
                  <a:pt x="6" y="16789"/>
                  <a:pt x="-6" y="12957"/>
                  <a:pt x="19" y="8758"/>
                </a:cubicBezTo>
                <a:close/>
              </a:path>
            </a:pathLst>
          </a:custGeom>
          <a:gradFill rotWithShape="1">
            <a:gsLst>
              <a:gs pos="0">
                <a:srgbClr val="EFFCFF">
                  <a:alpha val="100000"/>
                </a:srgbClr>
              </a:gs>
              <a:gs pos="50000">
                <a:srgbClr val="0F9ED5">
                  <a:lumMod val="40000"/>
                  <a:lumOff val="60000"/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5" name="曲线"/>
          <p:cNvSpPr>
            <a:spLocks/>
          </p:cNvSpPr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35" y="5690"/>
                </a:moveTo>
                <a:cubicBezTo>
                  <a:pt x="1542" y="5786"/>
                  <a:pt x="2912" y="-6663"/>
                  <a:pt x="5378" y="4969"/>
                </a:cubicBezTo>
                <a:cubicBezTo>
                  <a:pt x="8165" y="16409"/>
                  <a:pt x="9886" y="955"/>
                  <a:pt x="11677" y="1897"/>
                </a:cubicBezTo>
                <a:cubicBezTo>
                  <a:pt x="13469" y="2838"/>
                  <a:pt x="14737" y="9220"/>
                  <a:pt x="16128" y="10617"/>
                </a:cubicBezTo>
                <a:cubicBezTo>
                  <a:pt x="17519" y="12013"/>
                  <a:pt x="18571" y="12576"/>
                  <a:pt x="19479" y="11755"/>
                </a:cubicBezTo>
                <a:cubicBezTo>
                  <a:pt x="20386" y="10934"/>
                  <a:pt x="21317" y="3979"/>
                  <a:pt x="21572" y="5690"/>
                </a:cubicBezTo>
                <a:cubicBezTo>
                  <a:pt x="21565" y="10641"/>
                  <a:pt x="21605" y="16648"/>
                  <a:pt x="21599" y="21600"/>
                </a:cubicBezTo>
                <a:lnTo>
                  <a:pt x="16482" y="21455"/>
                </a:lnTo>
                <a:lnTo>
                  <a:pt x="10994" y="20831"/>
                </a:lnTo>
                <a:lnTo>
                  <a:pt x="6321" y="21321"/>
                </a:lnTo>
                <a:lnTo>
                  <a:pt x="0" y="20878"/>
                </a:lnTo>
                <a:cubicBezTo>
                  <a:pt x="6" y="16216"/>
                  <a:pt x="8" y="10641"/>
                  <a:pt x="35" y="5690"/>
                </a:cubicBezTo>
                <a:close/>
              </a:path>
            </a:pathLst>
          </a:custGeom>
          <a:gradFill rotWithShape="1">
            <a:gsLst>
              <a:gs pos="0">
                <a:srgbClr val="0F9ED5">
                  <a:lumMod val="20000"/>
                  <a:lumOff val="80000"/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0F9ED5">
                  <a:lumMod val="20000"/>
                  <a:lumOff val="80000"/>
                  <a:alpha val="100000"/>
                </a:srgbClr>
              </a:gs>
            </a:gsLst>
            <a:lin ang="0" scaled="1"/>
          </a:gradFill>
          <a:ln w="15875" cap="flat" cmpd="sng">
            <a:solidFill>
              <a:srgbClr val="156082">
                <a:alpha val="0"/>
              </a:srgbClr>
            </a:solidFill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4" name="曲线"/>
          <p:cNvSpPr>
            <a:spLocks/>
          </p:cNvSpPr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0" y="5943"/>
                </a:moveTo>
                <a:cubicBezTo>
                  <a:pt x="1529" y="6043"/>
                  <a:pt x="2217" y="-6829"/>
                  <a:pt x="4688" y="5198"/>
                </a:cubicBezTo>
                <a:cubicBezTo>
                  <a:pt x="7480" y="17027"/>
                  <a:pt x="9070" y="10367"/>
                  <a:pt x="10158" y="6391"/>
                </a:cubicBezTo>
                <a:cubicBezTo>
                  <a:pt x="13044" y="-3797"/>
                  <a:pt x="14166" y="-119"/>
                  <a:pt x="15989" y="5794"/>
                </a:cubicBezTo>
                <a:cubicBezTo>
                  <a:pt x="19763" y="16580"/>
                  <a:pt x="19729" y="5894"/>
                  <a:pt x="21600" y="5943"/>
                </a:cubicBezTo>
                <a:cubicBezTo>
                  <a:pt x="21593" y="11063"/>
                  <a:pt x="21586" y="16182"/>
                  <a:pt x="21579" y="21301"/>
                </a:cubicBezTo>
                <a:lnTo>
                  <a:pt x="16530" y="21152"/>
                </a:lnTo>
                <a:lnTo>
                  <a:pt x="11000" y="21600"/>
                </a:lnTo>
                <a:lnTo>
                  <a:pt x="6271" y="21450"/>
                </a:lnTo>
                <a:lnTo>
                  <a:pt x="0" y="20556"/>
                </a:lnTo>
                <a:cubicBezTo>
                  <a:pt x="6" y="15735"/>
                  <a:pt x="-6" y="11063"/>
                  <a:pt x="20" y="5943"/>
                </a:cubicBezTo>
                <a:close/>
              </a:path>
            </a:pathLst>
          </a:custGeom>
          <a:gradFill rotWithShape="1">
            <a:gsLst>
              <a:gs pos="0">
                <a:srgbClr val="156082">
                  <a:lumMod val="5000"/>
                  <a:lumOff val="95000"/>
                  <a:alpha val="100000"/>
                </a:srgbClr>
              </a:gs>
              <a:gs pos="74000">
                <a:srgbClr val="156082">
                  <a:lumMod val="45000"/>
                  <a:lumOff val="55000"/>
                  <a:alpha val="100000"/>
                </a:srgbClr>
              </a:gs>
              <a:gs pos="83000">
                <a:srgbClr val="156082">
                  <a:lumMod val="45000"/>
                  <a:lumOff val="55000"/>
                  <a:alpha val="100000"/>
                </a:srgbClr>
              </a:gs>
              <a:gs pos="100000">
                <a:srgbClr val="156082">
                  <a:lumMod val="30000"/>
                  <a:lumOff val="70000"/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43" name="曲线"/>
          <p:cNvSpPr>
            <a:spLocks/>
          </p:cNvSpPr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9" y="8758"/>
                </a:moveTo>
                <a:cubicBezTo>
                  <a:pt x="1526" y="8840"/>
                  <a:pt x="2212" y="-1717"/>
                  <a:pt x="4678" y="8147"/>
                </a:cubicBezTo>
                <a:cubicBezTo>
                  <a:pt x="7464" y="17849"/>
                  <a:pt x="7149" y="17331"/>
                  <a:pt x="8411" y="16166"/>
                </a:cubicBezTo>
                <a:cubicBezTo>
                  <a:pt x="9673" y="15002"/>
                  <a:pt x="10993" y="3240"/>
                  <a:pt x="12248" y="1159"/>
                </a:cubicBezTo>
                <a:cubicBezTo>
                  <a:pt x="13502" y="-920"/>
                  <a:pt x="14698" y="-273"/>
                  <a:pt x="15939" y="3681"/>
                </a:cubicBezTo>
                <a:cubicBezTo>
                  <a:pt x="17387" y="8525"/>
                  <a:pt x="18200" y="14960"/>
                  <a:pt x="19133" y="14981"/>
                </a:cubicBezTo>
                <a:cubicBezTo>
                  <a:pt x="20066" y="15001"/>
                  <a:pt x="21194" y="3480"/>
                  <a:pt x="21599" y="5108"/>
                </a:cubicBezTo>
                <a:cubicBezTo>
                  <a:pt x="21593" y="9306"/>
                  <a:pt x="21540" y="17156"/>
                  <a:pt x="21533" y="21355"/>
                </a:cubicBezTo>
                <a:lnTo>
                  <a:pt x="16494" y="21233"/>
                </a:lnTo>
                <a:lnTo>
                  <a:pt x="10976" y="21600"/>
                </a:lnTo>
                <a:lnTo>
                  <a:pt x="6258" y="21477"/>
                </a:lnTo>
                <a:lnTo>
                  <a:pt x="0" y="20743"/>
                </a:lnTo>
                <a:cubicBezTo>
                  <a:pt x="6" y="16789"/>
                  <a:pt x="-6" y="12957"/>
                  <a:pt x="19" y="8758"/>
                </a:cubicBezTo>
                <a:close/>
              </a:path>
            </a:pathLst>
          </a:custGeom>
          <a:gradFill rotWithShape="1">
            <a:gsLst>
              <a:gs pos="0">
                <a:srgbClr val="EFFCFF">
                  <a:alpha val="100000"/>
                </a:srgbClr>
              </a:gs>
              <a:gs pos="50000">
                <a:srgbClr val="0F9ED5">
                  <a:lumMod val="40000"/>
                  <a:lumOff val="60000"/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</a:gradFill>
          <a:ln w="19050" cap="flat" cmpd="sng">
            <a:noFill/>
            <a:prstDash val="solid"/>
            <a:round/>
          </a:ln>
          <a:effectLst>
            <a:glow>
              <a:srgbClr val="FFFF00"/>
            </a:glow>
            <a:outerShdw algn="ctr" rotWithShape="0">
              <a:srgbClr val="000000">
                <a:alpha val="99607"/>
              </a:srgbClr>
            </a:outerShdw>
          </a:effectLst>
          <a:scene3d>
            <a:camera prst="legacyObliqueFront"/>
            <a:lightRig rig="legacyFlat4" dir="t"/>
          </a:scene3d>
          <a:sp3d prstMaterial="legacyMatte">
            <a:bevelT w="13500" h="13500" prst="angle"/>
            <a:bevelB w="13500" h="13500" prst="angle"/>
          </a:sp3d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 sz="4400"/>
              <a:t>1. Title, example: Tasks of the week   </a:t>
            </a:r>
            <a:endParaRPr lang="zh-CN" altLang="en-US" sz="4400"/>
          </a:p>
        </p:txBody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2200"/>
              <a:t>Abcd</a:t>
            </a:r>
          </a:p>
          <a:p>
            <a:pPr marL="971550" lvl="1" indent="-514350">
              <a:buFontTx/>
              <a:buAutoNum type="romanLcPeriod"/>
            </a:pPr>
            <a:r>
              <a:rPr lang="en-US" altLang="zh-CN" sz="2000"/>
              <a:t>efgh</a:t>
            </a:r>
            <a:endParaRPr lang="zh-CN" altLang="en-US" sz="2000"/>
          </a:p>
        </p:txBody>
      </p:sp>
      <p:sp>
        <p:nvSpPr>
          <p:cNvPr id="137" name="直线"/>
          <p:cNvSpPr>
            <a:spLocks/>
          </p:cNvSpPr>
          <p:nvPr/>
        </p:nvSpPr>
        <p:spPr>
          <a:xfrm>
            <a:off x="838200" y="1251708"/>
            <a:ext cx="10515600" cy="0"/>
          </a:xfrm>
          <a:prstGeom prst="line">
            <a:avLst/>
          </a:prstGeom>
          <a:noFill/>
          <a:ln w="38100" cap="flat" cmpd="sng">
            <a:solidFill>
              <a:srgbClr val="8ECEFA"/>
            </a:solidFill>
            <a:prstDash val="solid"/>
            <a:round/>
          </a:ln>
        </p:spPr>
      </p:sp>
      <p:sp>
        <p:nvSpPr>
          <p:cNvPr id="138" name="文本框"/>
          <p:cNvSpPr>
            <a:spLocks noGrp="1"/>
          </p:cNvSpPr>
          <p:nvPr>
            <p:ph type="body"/>
          </p:nvPr>
        </p:nvSpPr>
        <p:spPr>
          <a:xfrm>
            <a:off x="2878527" y="6564113"/>
            <a:ext cx="5596085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CN" sz="1200" kern="1200">
                <a:solidFill>
                  <a:schemeClr val="bg1"/>
                </a:solidFill>
                <a:latin typeface="Aptos" charset="0"/>
                <a:ea typeface="等线" charset="0"/>
                <a:cs typeface="Droid Sans" charset="0"/>
              </a:rPr>
              <a:t>Vijay Simha Reddy Bogala, Josef Remberger</a:t>
            </a:r>
            <a:endParaRPr lang="zh-CN" altLang="en-US" sz="1200" kern="1200">
              <a:solidFill>
                <a:schemeClr val="bg1"/>
              </a:solidFill>
              <a:latin typeface="Aptos" charset="0"/>
              <a:ea typeface="等线" charset="0"/>
              <a:cs typeface="Droid Sans" charset="0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dt"/>
          </p:nvPr>
        </p:nvSpPr>
        <p:spPr>
          <a:xfrm>
            <a:off x="838200" y="6566803"/>
            <a:ext cx="111136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120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10/21/2025</a:t>
            </a:r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ftr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120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Electrical Drivetrain / Optimus Syria</a:t>
            </a:r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‹#›</a:t>
            </a:fld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/>
          </p:nvPr>
        </p:nvSpPr>
        <p:spPr>
          <a:xfrm>
            <a:off x="749023" y="6216958"/>
            <a:ext cx="2248453" cy="3098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latin typeface="Aptos" charset="0"/>
                <a:ea typeface="等线" charset="0"/>
                <a:cs typeface="Droid Sans" charset="0"/>
              </a:rPr>
              <a:t>[1], [2]….</a:t>
            </a:r>
          </a:p>
          <a:p>
            <a:pPr marL="45720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5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966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919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86150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3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413681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10/21/2025</a:t>
            </a:r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131730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Electrical Drivetrain / 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10/21/2025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3" r:id="rId5"/>
    <p:sldLayoutId id="214748372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Electrical Drivetrain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10/21/2025</a:t>
            </a:r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10/28/2025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Electrical Drivetrain / Optimus Syria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 dirty="0"/>
              <a:t>Weekly report: Electrical Drivetrain</a:t>
            </a:r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565241" y="3581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5</a:t>
            </a:r>
            <a:endParaRPr lang="en-US" dirty="0"/>
          </a:p>
          <a:p>
            <a:r>
              <a:rPr lang="it-IT" sz="2000" dirty="0"/>
              <a:t>Date: 28/10/2025</a:t>
            </a:r>
          </a:p>
          <a:p>
            <a:r>
              <a:rPr lang="it-IT" sz="2000" dirty="0"/>
              <a:t>Supervisor: </a:t>
            </a:r>
            <a:r>
              <a:rPr lang="it-IT" sz="2000" dirty="0">
                <a:latin typeface="Aptos"/>
              </a:rPr>
              <a:t>Prof. Dr.-Ing. Saiju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F5F1D8B-AA3D-0259-5E4F-2CDC8B30563D}"/>
              </a:ext>
            </a:extLst>
          </p:cNvPr>
          <p:cNvSpPr txBox="1">
            <a:spLocks/>
          </p:cNvSpPr>
          <p:nvPr/>
        </p:nvSpPr>
        <p:spPr>
          <a:xfrm>
            <a:off x="3531588" y="3967804"/>
            <a:ext cx="512882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Group members:  Aiswarya Vijayan, Vishranti Shivajirao Patil , Girish Mahadeo Padalkar, Cristina Milene Vergara Hernandez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E339F-29BC-C621-536B-8758FA67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93" y="3246104"/>
            <a:ext cx="559661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marL="457200" lvl="1" indent="0">
              <a:buNone/>
            </a:pPr>
            <a:endParaRPr lang="de-DE" dirty="0"/>
          </a:p>
          <a:p>
            <a:pPr lvl="1">
              <a:buAutoNum type="arabicPeriod"/>
            </a:pPr>
            <a:r>
              <a:rPr lang="en-US" dirty="0"/>
              <a:t>Complete Electrical Drivetrain Overview</a:t>
            </a:r>
          </a:p>
          <a:p>
            <a:pPr lvl="1">
              <a:buAutoNum type="arabicPeriod"/>
            </a:pPr>
            <a:r>
              <a:rPr lang="en-US" dirty="0"/>
              <a:t>Component Dimensions &amp; Parameters</a:t>
            </a:r>
          </a:p>
          <a:p>
            <a:pPr lvl="1">
              <a:buAutoNum type="arabicPeriod"/>
            </a:pPr>
            <a:r>
              <a:rPr lang="en-US" dirty="0"/>
              <a:t>Transformer Calculation &amp; Simulation Plan</a:t>
            </a:r>
          </a:p>
          <a:p>
            <a:pPr lvl="1">
              <a:buAutoNum type="arabicPeriod"/>
            </a:pPr>
            <a:r>
              <a:rPr lang="en-US" dirty="0"/>
              <a:t>Converter Dimensioning &amp; Control Concept</a:t>
            </a:r>
          </a:p>
          <a:p>
            <a:pPr lvl="1">
              <a:buAutoNum type="arabicPeriod"/>
            </a:pPr>
            <a:r>
              <a:rPr lang="en-US" dirty="0"/>
              <a:t>Cables and Switchgear Findings</a:t>
            </a:r>
          </a:p>
          <a:p>
            <a:pPr lvl="1">
              <a:buAutoNum type="arabicPeriod"/>
            </a:pPr>
            <a:r>
              <a:rPr lang="en-US" dirty="0"/>
              <a:t>System Integration &amp; Next Simulation Steps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10/28/2025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5D9FF-3E62-4877-0B46-5730AAEC1D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Cristina Vergara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2E4B11-7E37-C65A-E83B-0056FA29D311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FFFC-EA4D-45CD-F191-1DF29F05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98DFFB6D-844E-271D-92E1-F6D64602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882"/>
            <a:ext cx="10515600" cy="1325563"/>
          </a:xfrm>
        </p:spPr>
        <p:txBody>
          <a:bodyPr/>
          <a:lstStyle/>
          <a:p>
            <a:r>
              <a:rPr lang="en-US" dirty="0"/>
              <a:t>1. Complete Electrical Drivetrain Overview</a:t>
            </a:r>
            <a:br>
              <a:rPr lang="en-US" dirty="0"/>
            </a:br>
            <a:endParaRPr lang="de-DE" dirty="0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D41BD754-80CE-1173-CBB5-050414A7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10/28/2025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F621C0A3-BB33-1527-D918-6A5187EE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90A21E-A30B-36B9-EE48-832B9542694B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6A1FC874-F8E1-0698-70FE-DAA014A87478}"/>
              </a:ext>
            </a:extLst>
          </p:cNvPr>
          <p:cNvSpPr txBox="1">
            <a:spLocks/>
          </p:cNvSpPr>
          <p:nvPr/>
        </p:nvSpPr>
        <p:spPr>
          <a:xfrm>
            <a:off x="3024809" y="6564112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Cristina Vergara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2BBD4EF-0F05-C9C5-759F-0929249C5A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06040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3F52-3336-9DAD-AB07-EB342638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1473134"/>
            <a:ext cx="2106704" cy="4095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4BEDC-5B4D-ECCA-24D5-D713D65C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52" y="1473134"/>
            <a:ext cx="2868404" cy="4134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3C785-5D2B-BDD1-B4E3-2D589B2076D7}"/>
              </a:ext>
            </a:extLst>
          </p:cNvPr>
          <p:cNvSpPr txBox="1"/>
          <p:nvPr/>
        </p:nvSpPr>
        <p:spPr>
          <a:xfrm>
            <a:off x="2313428" y="5744140"/>
            <a:ext cx="1422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dirty="0"/>
              <a:t>SLD Power Factory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0EFC4-8A02-9837-EE38-1D23760FC3A2}"/>
              </a:ext>
            </a:extLst>
          </p:cNvPr>
          <p:cNvSpPr txBox="1"/>
          <p:nvPr/>
        </p:nvSpPr>
        <p:spPr>
          <a:xfrm>
            <a:off x="7909513" y="5867647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200" dirty="0"/>
              <a:t>SLD sPlan8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03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9958-6338-6EFB-B8E8-DBB1A307A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A61BE607-486F-044F-7A84-94C38AD5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10/28/2025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0F6D551C-54AA-79DE-6D93-E2E2644B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F3BA7C6-136E-05EB-94F7-BCF8C7BC1D7C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5" name="Titel 21">
            <a:extLst>
              <a:ext uri="{FF2B5EF4-FFF2-40B4-BE49-F238E27FC236}">
                <a16:creationId xmlns:a16="http://schemas.microsoft.com/office/drawing/2014/main" id="{B5FB31FF-24DF-8782-1105-3171EF74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157"/>
            <a:ext cx="10515600" cy="1325563"/>
          </a:xfrm>
        </p:spPr>
        <p:txBody>
          <a:bodyPr/>
          <a:lstStyle/>
          <a:p>
            <a:r>
              <a:rPr lang="en-US" dirty="0"/>
              <a:t>2. Component Dimensions &amp; Parameters</a:t>
            </a:r>
            <a:br>
              <a:rPr lang="en-US" dirty="0"/>
            </a:br>
            <a:endParaRPr lang="de-DE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D0F4874-9038-8932-1C41-2F45532BC5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Cristina Vergara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86D6AB-474C-329B-940D-0DF18FDF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49850"/>
              </p:ext>
            </p:extLst>
          </p:nvPr>
        </p:nvGraphicFramePr>
        <p:xfrm>
          <a:off x="646176" y="1444752"/>
          <a:ext cx="10899648" cy="500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616">
                  <a:extLst>
                    <a:ext uri="{9D8B030D-6E8A-4147-A177-3AD203B41FA5}">
                      <a16:colId xmlns:a16="http://schemas.microsoft.com/office/drawing/2014/main" val="1530700126"/>
                    </a:ext>
                  </a:extLst>
                </a:gridCol>
                <a:gridCol w="1947672">
                  <a:extLst>
                    <a:ext uri="{9D8B030D-6E8A-4147-A177-3AD203B41FA5}">
                      <a16:colId xmlns:a16="http://schemas.microsoft.com/office/drawing/2014/main" val="4265984083"/>
                    </a:ext>
                  </a:extLst>
                </a:gridCol>
                <a:gridCol w="7452360">
                  <a:extLst>
                    <a:ext uri="{9D8B030D-6E8A-4147-A177-3AD203B41FA5}">
                      <a16:colId xmlns:a16="http://schemas.microsoft.com/office/drawing/2014/main" val="2518631722"/>
                    </a:ext>
                  </a:extLst>
                </a:gridCol>
              </a:tblGrid>
              <a:tr h="4436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Component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 / Model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Key Ratings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156763"/>
                  </a:ext>
                </a:extLst>
              </a:tr>
              <a:tr h="9844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Generator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Doubly Fed Induction Generator (DFIG)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Rated Power: 5 MW · Voltage: 690 V · Frequency: 50 Hz · Speed: 1000 rpm (geared) · Efficiency: 96–97 %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040305"/>
                  </a:ext>
                </a:extLst>
              </a:tr>
              <a:tr h="765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Converter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Partial-scale back-to-back VSC (IGBT-based)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Rated Power: 1.25–1.5 MW (25–30 % of generator) · DC-Link: ≈ 1.1 kV · Efficiency: ≈ 98 %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777248"/>
                  </a:ext>
                </a:extLst>
              </a:tr>
              <a:tr h="765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Transformer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Oil-immersed step-up 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Power: 5 MVA · Voltage: 11/33 kV · Vector Group: Dyn11 · Impedance: 6–8 % · Efficiency: ≈ 99 %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274817"/>
                  </a:ext>
                </a:extLst>
              </a:tr>
              <a:tr h="9844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XLPE-insulated MV cables (IEC 60502-2)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Voltage: 20 kV · Cross-section: 150–240 mm² (Al/Cu) · Temp: up to 105 °C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917794"/>
                  </a:ext>
                </a:extLst>
              </a:tr>
              <a:tr h="765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Switchgear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b-NO"/>
                        <a:t>20 kV GIS (e.g. Siemens 8DJH)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Short-circuit: 25 kA (1 s) · Current: 630–1250 A · Frequency: 50 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9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8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A1CDC-A063-B644-0E84-E83A156A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02E016EB-A79A-BF6C-478F-FA2FE1CF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10/28/2025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751A2FDC-ED23-A086-F7E0-1BA9E069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026CAF-09B1-2225-5AB6-59CA5AA44E75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5" name="Titel 21">
            <a:extLst>
              <a:ext uri="{FF2B5EF4-FFF2-40B4-BE49-F238E27FC236}">
                <a16:creationId xmlns:a16="http://schemas.microsoft.com/office/drawing/2014/main" id="{3F8B5C66-6214-7A9C-5F08-6A107658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293"/>
            <a:ext cx="10515600" cy="1325563"/>
          </a:xfrm>
        </p:spPr>
        <p:txBody>
          <a:bodyPr/>
          <a:lstStyle/>
          <a:p>
            <a:r>
              <a:rPr lang="en-US" dirty="0"/>
              <a:t>3. Transformer Calculation &amp; Simulation Plan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57E815DB-A4C4-1FBD-F64B-187EBFD30A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Cristina Vergara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C4105-80DC-224C-1CDA-6505829521AD}"/>
              </a:ext>
            </a:extLst>
          </p:cNvPr>
          <p:cNvSpPr txBox="1"/>
          <p:nvPr/>
        </p:nvSpPr>
        <p:spPr>
          <a:xfrm>
            <a:off x="838200" y="1641316"/>
            <a:ext cx="102077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Transformer Specifications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Type:</a:t>
            </a:r>
            <a:r>
              <a:rPr lang="en-US" dirty="0"/>
              <a:t> Oil-immersed step-up transformer (ONAN / ONAF cooling)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Rated Power:</a:t>
            </a:r>
            <a:r>
              <a:rPr lang="en-US" dirty="0"/>
              <a:t> 5 MVA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/ Secondary Voltage:</a:t>
            </a:r>
            <a:r>
              <a:rPr lang="en-US" dirty="0"/>
              <a:t> 11 kV / 33 kV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Frequency:</a:t>
            </a:r>
            <a:r>
              <a:rPr lang="en-US" dirty="0"/>
              <a:t> 50 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Vector Group:</a:t>
            </a:r>
            <a:r>
              <a:rPr lang="en-US" dirty="0"/>
              <a:t> Dyn11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≈ 99 % at rated 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Impedance:</a:t>
            </a:r>
            <a:r>
              <a:rPr lang="en-US" dirty="0"/>
              <a:t> 6–8 %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Standards:</a:t>
            </a:r>
            <a:r>
              <a:rPr lang="en-US" dirty="0"/>
              <a:t> IEC 60076 / IEEE C57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AD7B2-A392-E073-C4D1-7C5D2B99D4CA}"/>
              </a:ext>
            </a:extLst>
          </p:cNvPr>
          <p:cNvSpPr txBox="1"/>
          <p:nvPr/>
        </p:nvSpPr>
        <p:spPr>
          <a:xfrm>
            <a:off x="838200" y="5478105"/>
            <a:ext cx="10966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transformer will be modeled and analyzed to validate voltage regulation, losses, and integration within the full electrical drivetrain.</a:t>
            </a:r>
          </a:p>
        </p:txBody>
      </p:sp>
    </p:spTree>
    <p:extLst>
      <p:ext uri="{BB962C8B-B14F-4D97-AF65-F5344CB8AC3E}">
        <p14:creationId xmlns:p14="http://schemas.microsoft.com/office/powerpoint/2010/main" val="30265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2F9E8-4614-830D-D693-5F14E901B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6F8BFDB0-9CB6-A23F-778E-4F38F6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10/28/2025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00CF41B9-6380-471F-1082-D61EC893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6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5C88B6-C451-A8FB-CC75-DF5C62E2C8BF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7" name="Titel 21">
            <a:extLst>
              <a:ext uri="{FF2B5EF4-FFF2-40B4-BE49-F238E27FC236}">
                <a16:creationId xmlns:a16="http://schemas.microsoft.com/office/drawing/2014/main" id="{E6CD2585-DD5A-8BCE-7FC1-843E185E8218}"/>
              </a:ext>
            </a:extLst>
          </p:cNvPr>
          <p:cNvSpPr txBox="1">
            <a:spLocks/>
          </p:cNvSpPr>
          <p:nvPr/>
        </p:nvSpPr>
        <p:spPr>
          <a:xfrm>
            <a:off x="774192" y="6339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Converter Dimensioning &amp; Control Concept</a:t>
            </a:r>
          </a:p>
          <a:p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DF8F7D73-CC9A-B404-EB01-CFE57E101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Cristina Vergara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EF693-8C49-E7AD-E8B0-4CACE34361F9}"/>
              </a:ext>
            </a:extLst>
          </p:cNvPr>
          <p:cNvSpPr txBox="1"/>
          <p:nvPr/>
        </p:nvSpPr>
        <p:spPr>
          <a:xfrm>
            <a:off x="774192" y="1551123"/>
            <a:ext cx="4876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Converter Dimensioning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Partial-scale back-to-back VSC using IGBT modules (e.g., Infineon FF1500R17IP5).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rating: ≈ 1.25–1.5 MW (25–30 % of generator).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DC-link voltage: ~1.1 kV.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≈ 98 %.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Protection: DC-link overvoltage, short-circuit, and ride-through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Cooling: air or liquid, depending on nacelle configuration.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478A2-12A1-074E-E37F-59D8347FD105}"/>
              </a:ext>
            </a:extLst>
          </p:cNvPr>
          <p:cNvSpPr txBox="1"/>
          <p:nvPr/>
        </p:nvSpPr>
        <p:spPr>
          <a:xfrm>
            <a:off x="6690361" y="1551123"/>
            <a:ext cx="47691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Control Concept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Rotor-Side Converter (RSC):</a:t>
            </a:r>
            <a:r>
              <a:rPr lang="en-US" dirty="0"/>
              <a:t> controls generator torque and reactive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Grid-Side Converter (GSC):</a:t>
            </a:r>
            <a:r>
              <a:rPr lang="en-US" dirty="0"/>
              <a:t> maintains DC-link voltage and manages grid synchronization.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Control Strategy:</a:t>
            </a:r>
            <a:r>
              <a:rPr lang="en-US" dirty="0"/>
              <a:t> field-oriented (vector) control with </a:t>
            </a:r>
            <a:r>
              <a:rPr lang="en-US" dirty="0" err="1"/>
              <a:t>dq</a:t>
            </a:r>
            <a:r>
              <a:rPr lang="en-US" dirty="0"/>
              <a:t>-reference frame; ensures fast dynamic response under weak-grid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Grid Code Compliance:</a:t>
            </a:r>
            <a:r>
              <a:rPr lang="en-US" dirty="0"/>
              <a:t> supports reactive current injection and LVRT (Low Voltage Ride-Through).</a:t>
            </a:r>
          </a:p>
        </p:txBody>
      </p:sp>
    </p:spTree>
    <p:extLst>
      <p:ext uri="{BB962C8B-B14F-4D97-AF65-F5344CB8AC3E}">
        <p14:creationId xmlns:p14="http://schemas.microsoft.com/office/powerpoint/2010/main" val="132882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37B2B-4BA7-E115-8AFE-28ABDF132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11EA93AF-4497-E644-C385-2B5C2697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10/28/2025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5452CBE9-4E94-0B23-BF20-E7785A9F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7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9AB6A8-CD81-F051-C0E5-F58A92923CD1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  <p:sp>
        <p:nvSpPr>
          <p:cNvPr id="4" name="Titel 21">
            <a:extLst>
              <a:ext uri="{FF2B5EF4-FFF2-40B4-BE49-F238E27FC236}">
                <a16:creationId xmlns:a16="http://schemas.microsoft.com/office/drawing/2014/main" id="{042885D1-8E0D-F6BA-3AD2-F667FD7A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84" y="1027906"/>
            <a:ext cx="10515600" cy="5575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de-DE" sz="1800" dirty="0"/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1600" dirty="0">
                <a:latin typeface="+mn-lt"/>
              </a:rPr>
            </a:br>
            <a:br>
              <a:rPr lang="en-IN" sz="2000" dirty="0"/>
            </a:br>
            <a:endParaRPr lang="de-DE" dirty="0"/>
          </a:p>
        </p:txBody>
      </p:sp>
      <p:sp>
        <p:nvSpPr>
          <p:cNvPr id="7" name="Titel 21">
            <a:extLst>
              <a:ext uri="{FF2B5EF4-FFF2-40B4-BE49-F238E27FC236}">
                <a16:creationId xmlns:a16="http://schemas.microsoft.com/office/drawing/2014/main" id="{9596F030-3892-F80B-E7C8-46382089DB26}"/>
              </a:ext>
            </a:extLst>
          </p:cNvPr>
          <p:cNvSpPr txBox="1">
            <a:spLocks/>
          </p:cNvSpPr>
          <p:nvPr/>
        </p:nvSpPr>
        <p:spPr>
          <a:xfrm>
            <a:off x="838200" y="5503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Cables and Switchgear Findings</a:t>
            </a:r>
          </a:p>
          <a:p>
            <a:endParaRPr lang="de-DE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98BBAAC1-AA9B-DF7F-B41D-99291FE9C5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Cristina Vergara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306EA-56DB-5218-7B12-07985C5AB87A}"/>
              </a:ext>
            </a:extLst>
          </p:cNvPr>
          <p:cNvSpPr txBox="1"/>
          <p:nvPr/>
        </p:nvSpPr>
        <p:spPr>
          <a:xfrm>
            <a:off x="592960" y="1423281"/>
            <a:ext cx="574548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Cables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Type:</a:t>
            </a:r>
            <a:r>
              <a:rPr lang="en-US" sz="1400" dirty="0"/>
              <a:t> 20 kV XLPE-insulated single-core underground cables (IEC 60502-2).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Conductor:</a:t>
            </a:r>
            <a:r>
              <a:rPr lang="en-US" sz="1400" dirty="0"/>
              <a:t> </a:t>
            </a:r>
            <a:r>
              <a:rPr lang="en-US" sz="1400" dirty="0" err="1"/>
              <a:t>Aluminium</a:t>
            </a:r>
            <a:r>
              <a:rPr lang="en-US" sz="1400" dirty="0"/>
              <a:t> (cost-efficient) or Copper (compact, high-current).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Cross-section:</a:t>
            </a:r>
            <a:r>
              <a:rPr lang="en-US" sz="1400" dirty="0"/>
              <a:t> 150–240 mm².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Installation:</a:t>
            </a:r>
            <a:r>
              <a:rPr lang="en-US" sz="1400" dirty="0"/>
              <a:t> Trefoil arrangement, directly buried with earthing &amp; lightning protection (VDE 0276).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Approx. Cost:</a:t>
            </a:r>
            <a:r>
              <a:rPr lang="en-US" sz="1400" dirty="0"/>
              <a:t> USD 20–40/m (Al) or 60–120/m (Cu); ~500 m run ≈ USD 30k–180k.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Example Products:</a:t>
            </a:r>
            <a:r>
              <a:rPr lang="en-US" sz="1400" dirty="0"/>
              <a:t> Prysmian NA2XS(F)2Y 12/20 kV; Nexans XKDT 1×240 Al 12/20 kV.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Terminations &amp; Accessories:</a:t>
            </a:r>
            <a:r>
              <a:rPr lang="en-US" sz="1400" dirty="0"/>
              <a:t> Indoor/outdoor kits, joints, bonding and earthing per IEC 60840.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12272-8C95-5286-0435-1810ECDB4915}"/>
              </a:ext>
            </a:extLst>
          </p:cNvPr>
          <p:cNvSpPr txBox="1"/>
          <p:nvPr/>
        </p:nvSpPr>
        <p:spPr>
          <a:xfrm>
            <a:off x="6737728" y="1585419"/>
            <a:ext cx="46160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Switchgear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Type:</a:t>
            </a:r>
            <a:r>
              <a:rPr lang="en-US" sz="1400" dirty="0"/>
              <a:t> 20 kV Gas-Insulated Switchgear (GIS) (e.g., Siemens 8DJH).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Functions:</a:t>
            </a:r>
            <a:r>
              <a:rPr lang="en-US" sz="1400" dirty="0"/>
              <a:t> Circuit breaker, isolator, CTs/VTs, relay &amp; SCADA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Short-circuit:</a:t>
            </a:r>
            <a:r>
              <a:rPr lang="en-US" sz="1400" dirty="0"/>
              <a:t> 25 kA (1 s); Rated current: 630–1250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Advantages:</a:t>
            </a:r>
            <a:r>
              <a:rPr lang="en-US" sz="1400" dirty="0"/>
              <a:t> Compact, sealed, dust-proof; ideal for harsh Syrian climate.</a:t>
            </a:r>
          </a:p>
        </p:txBody>
      </p:sp>
    </p:spTree>
    <p:extLst>
      <p:ext uri="{BB962C8B-B14F-4D97-AF65-F5344CB8AC3E}">
        <p14:creationId xmlns:p14="http://schemas.microsoft.com/office/powerpoint/2010/main" val="159315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7.Next Step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/>
              <a:t>10/28/2025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Electrical Drivetrain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53C376E-38F7-423F-EADE-D796DFBEBB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Cristina Vergara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1826B-7C16-9339-747E-22AF0E7FAB42}"/>
              </a:ext>
            </a:extLst>
          </p:cNvPr>
          <p:cNvSpPr txBox="1"/>
          <p:nvPr/>
        </p:nvSpPr>
        <p:spPr>
          <a:xfrm>
            <a:off x="838200" y="1690688"/>
            <a:ext cx="81953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the complete DFIG drivetrain model in MATLAB/Simulink.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vector control for the rotor- and grid-side converters.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 system behavior under weak-grid and variable wind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power flow, voltage regulation,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transient response and fault-ride-through capability.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converter and transformer parameters if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Prepare simulation results and graphs for the next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307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>
            <a:off x="937592" y="324643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 dirty="0"/>
              <a:t>Bibliography 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4E31-D8EF-BD6B-0B21-F913357B082A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 algn="r"/>
            <a:r>
              <a:rPr lang="en-US" altLang="zh-CN" sz="120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Electrical Drivetrain / Optimus Syria</a:t>
            </a:r>
            <a:endParaRPr lang="zh-CN" altLang="en-US" sz="120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5A4F-3163-9DBF-FD18-19E943A66680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ctr"/>
            <a:fld id="{CAD2D6BD-DE1B-4B5F-8B41-2702339687B9}" type="slidenum">
              <a:rPr lang="en-US" altLang="zh-CN" sz="1200" b="0" i="0" u="none" strike="noStrike" kern="1200" cap="none" spc="0" baseline="0" smtClean="0">
                <a:solidFill>
                  <a:schemeClr val="bg1"/>
                </a:solidFill>
                <a:latin typeface="Aptos" charset="0"/>
                <a:ea typeface="等线" charset="0"/>
                <a:cs typeface="Aptos" charset="0"/>
              </a:rPr>
              <a:t>9</a:t>
            </a:fld>
            <a:endParaRPr lang="zh-CN" altLang="en-US" sz="1200" dirty="0">
              <a:solidFill>
                <a:schemeClr val="bg1"/>
              </a:solidFill>
              <a:latin typeface="Aptos" charset="0"/>
              <a:ea typeface="等线" charset="0"/>
              <a:cs typeface="Aptos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750FB-0F77-2AFD-5052-3F1383A7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142" y="6563174"/>
            <a:ext cx="2883658" cy="365792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41C0995E-FEBD-077C-14BB-63CEFB257421}"/>
              </a:ext>
            </a:extLst>
          </p:cNvPr>
          <p:cNvSpPr txBox="1">
            <a:spLocks/>
          </p:cNvSpPr>
          <p:nvPr/>
        </p:nvSpPr>
        <p:spPr>
          <a:xfrm>
            <a:off x="937592" y="6563841"/>
            <a:ext cx="15372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10/28/2025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623B4881-1EC5-EE56-191B-9370A1E6C82D}"/>
              </a:ext>
            </a:extLst>
          </p:cNvPr>
          <p:cNvSpPr txBox="1">
            <a:spLocks/>
          </p:cNvSpPr>
          <p:nvPr/>
        </p:nvSpPr>
        <p:spPr>
          <a:xfrm>
            <a:off x="2878527" y="6564113"/>
            <a:ext cx="5596085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200" dirty="0">
                <a:solidFill>
                  <a:schemeClr val="bg1"/>
                </a:solidFill>
              </a:rPr>
              <a:t>Cristina Vergara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A92AB-2C1A-605E-3AEF-4C02EDD49106}"/>
              </a:ext>
            </a:extLst>
          </p:cNvPr>
          <p:cNvSpPr txBox="1"/>
          <p:nvPr/>
        </p:nvSpPr>
        <p:spPr>
          <a:xfrm>
            <a:off x="738808" y="1650205"/>
            <a:ext cx="106149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S. Müller, M. </a:t>
            </a:r>
            <a:r>
              <a:rPr lang="en-US" sz="1200" dirty="0" err="1"/>
              <a:t>Deicke</a:t>
            </a:r>
            <a:r>
              <a:rPr lang="en-US" sz="1200" dirty="0"/>
              <a:t>, and R. W. De </a:t>
            </a:r>
            <a:r>
              <a:rPr lang="en-US" sz="1200" dirty="0" err="1"/>
              <a:t>Doncker</a:t>
            </a:r>
            <a:r>
              <a:rPr lang="en-US" sz="1200" dirty="0"/>
              <a:t>, “Doubly Fed Induction Generator Systems for Wind Turbines,” </a:t>
            </a:r>
            <a:r>
              <a:rPr lang="en-US" sz="1200" i="1" dirty="0"/>
              <a:t>IEEE Ind. Appl. Mag.</a:t>
            </a:r>
            <a:r>
              <a:rPr lang="en-US" sz="1200" dirty="0"/>
              <a:t>, 8(3), pp. 26–33, 2002.</a:t>
            </a:r>
            <a:br>
              <a:rPr lang="en-US" sz="1200" dirty="0"/>
            </a:br>
            <a:r>
              <a:rPr lang="en-US" sz="1200" dirty="0"/>
              <a:t>[2] F. Blaabjerg and K. Ma, “Wind Energy Systems,” </a:t>
            </a:r>
            <a:r>
              <a:rPr lang="en-US" sz="1200" i="1" dirty="0"/>
              <a:t>Proc. IEEE</a:t>
            </a:r>
            <a:r>
              <a:rPr lang="en-US" sz="1200" dirty="0"/>
              <a:t>, 105(11), pp. 2116–2131, 2017.</a:t>
            </a:r>
            <a:br>
              <a:rPr lang="en-US" sz="1200" dirty="0"/>
            </a:br>
            <a:r>
              <a:rPr lang="en-US" sz="1200" dirty="0"/>
              <a:t>[3] U.S. DOE, “How a Wind Turbine Works (Text Version),” 2025.</a:t>
            </a:r>
            <a:br>
              <a:rPr lang="en-US" sz="1200" dirty="0"/>
            </a:br>
            <a:r>
              <a:rPr lang="en-US" sz="1200" dirty="0"/>
              <a:t>[4] Hitachi Energy, “Transformers for Wind Turbine Generators,” 2023.</a:t>
            </a:r>
            <a:br>
              <a:rPr lang="en-US" sz="1200" dirty="0"/>
            </a:br>
            <a:r>
              <a:rPr lang="en-US" sz="1200" dirty="0"/>
              <a:t>[5] Prysmian Group, “Medium-Voltage Cable Catalogue – 20 kV XLPE Power Cables,” 2023.</a:t>
            </a:r>
            <a:br>
              <a:rPr lang="en-US" sz="1200" dirty="0"/>
            </a:br>
            <a:r>
              <a:rPr lang="en-US" sz="1200" dirty="0"/>
              <a:t>[6] Siemens Energy, “8DJH 36 kV Gas-Insulated Switchgear – Technical Data Sheet,” 2023.</a:t>
            </a:r>
            <a:br>
              <a:rPr lang="en-US" sz="1200" dirty="0"/>
            </a:br>
            <a:r>
              <a:rPr lang="en-US" sz="1200" dirty="0"/>
              <a:t>[7] Infineon, “FF1500R17IP5 IGBT Module Datasheet,” 2023.</a:t>
            </a:r>
            <a:br>
              <a:rPr lang="en-US" sz="1200" dirty="0"/>
            </a:br>
            <a:r>
              <a:rPr lang="en-US" sz="1200" dirty="0"/>
              <a:t>[8] IRENA, “Renewable Energy Technology Cost Database – Onshore Wind,” 2024.</a:t>
            </a:r>
          </a:p>
        </p:txBody>
      </p:sp>
    </p:spTree>
    <p:extLst>
      <p:ext uri="{BB962C8B-B14F-4D97-AF65-F5344CB8AC3E}">
        <p14:creationId xmlns:p14="http://schemas.microsoft.com/office/powerpoint/2010/main" val="4072967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37666F68-9715-4511-90E3-E4140495B232}" vid="{4FEE3175-B49C-4319-8ECD-B48408CDBF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37666F68-9715-4511-90E3-E4140495B232}" vid="{9BE4395A-200E-4568-ABA6-DAB134CF054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3</TotalTime>
  <Words>1020</Words>
  <Application>Microsoft Macintosh PowerPoint</Application>
  <PresentationFormat>Widescreen</PresentationFormat>
  <Paragraphs>151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Benutzerdefiniertes Design</vt:lpstr>
      <vt:lpstr>Office</vt:lpstr>
      <vt:lpstr>PowerPoint Presentation</vt:lpstr>
      <vt:lpstr>List of contents</vt:lpstr>
      <vt:lpstr>1. Complete Electrical Drivetrain Overview </vt:lpstr>
      <vt:lpstr>2. Component Dimensions &amp; Parameters </vt:lpstr>
      <vt:lpstr>3. Transformer Calculation &amp; Simulation Plan </vt:lpstr>
      <vt:lpstr>PowerPoint Presentation</vt:lpstr>
      <vt:lpstr>                     </vt:lpstr>
      <vt:lpstr>7.Next Step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Abhijith Sukumaran Nair</cp:lastModifiedBy>
  <cp:revision>59</cp:revision>
  <dcterms:created xsi:type="dcterms:W3CDTF">2025-09-27T08:52:45Z</dcterms:created>
  <dcterms:modified xsi:type="dcterms:W3CDTF">2025-10-27T10:46:29Z</dcterms:modified>
</cp:coreProperties>
</file>