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7"/>
  </p:notesMasterIdLst>
  <p:handoutMasterIdLst>
    <p:handoutMasterId r:id="rId18"/>
  </p:handoutMasterIdLst>
  <p:sldIdLst>
    <p:sldId id="270" r:id="rId4"/>
    <p:sldId id="259" r:id="rId5"/>
    <p:sldId id="264" r:id="rId6"/>
    <p:sldId id="277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77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3" d="100"/>
          <a:sy n="73" d="100"/>
        </p:scale>
        <p:origin x="979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16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pPr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12A6E-8E07-41BF-A0A3-3F2BF48E7745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D682-ADD0-49A9-827B-2250910F4FA1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070-7D05-4698-8498-70EBE2094E29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BF9-A550-47B6-A52F-D83BBC1C17F4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7CF-9F2F-490E-9D6A-2EFEDEB698E8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FD4-A37E-4BAB-8A99-FA8610E32781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2E69-D35C-464A-8913-B8D53BF53101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F6B8-BDE3-48FE-8FAC-6B971E4AD3C9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C448-1114-4B41-9575-69915FFF7D3A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66E-C482-4DFC-904C-F03FDB47E2F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A9BD06-27CB-406D-B020-DF52AE6E8585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215639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Adharsh Pappinisseri Veedu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096F9B-BE65-486B-B8E8-12EF8E58B3B4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EEA123-68DA-495E-993C-6E3C45537E60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B738-FB44-4953-BA7A-AFB852E86761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4CCB00D-A44C-4CB6-B3D0-AE385FA4671E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5D5-1297-49B2-8C0F-0697C6E49B25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DF2A-5C0F-49C5-AD28-E5CBDA5627A7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99B-0F4F-4F9B-9A32-2ECA2F4528C6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99C6-FE58-4669-A9B0-CE74E3310E0A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90C3CAC-04C1-4CA4-98F0-49CD057AD2F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96580-01E6-4EFE-836F-AA1E171E6E67}" type="datetimeFigureOut">
              <a:rPr lang="en-US" smtClean="0"/>
              <a:t>27-Oct-25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9B0-7DA0-449E-A7EC-01D9B7BD21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0CBDBF-D81E-48AE-86BB-BD540A8A418D}" type="datetime1">
              <a:rPr lang="en-GB" smtClean="0"/>
              <a:pPr/>
              <a:t>27/10/2025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awindpower.com/liebherr-optimizes-3-row-blade-bearings-for-wind-turbines" TargetMode="External"/><Relationship Id="rId2" Type="http://schemas.openxmlformats.org/officeDocument/2006/relationships/hyperlink" Target="https://www.precima.de/sites/default/files/media/brake_solutions_for_pitch-_and_yaw-drives_catalog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xql-slewingbearing.com/3-4-wind-turbine-pitch-bearings.html" TargetMode="External"/><Relationship Id="rId5" Type="http://schemas.openxmlformats.org/officeDocument/2006/relationships/hyperlink" Target="https://plohicams9auser.z14.web.core.windows.net/types-of-bearings-chart.html" TargetMode="External"/><Relationship Id="rId4" Type="http://schemas.openxmlformats.org/officeDocument/2006/relationships/hyperlink" Target="https://www.xzwdslewing.com/xzwd-slewing-bearings-for-wind-turbine-pitch-and-yaw-positions-produ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7C1733-F87C-4CC9-88C2-2A7482A75C5A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>
                <a:latin typeface="Times New Roman" pitchFamily="18" charset="0"/>
                <a:cs typeface="Times New Roman" pitchFamily="18" charset="0"/>
              </a:rPr>
              <a:t>Rotor Hub And Pitch System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 : 05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28/10/2025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47C7E-5007-88D0-6257-C2718EC58FCC}"/>
              </a:ext>
            </a:extLst>
          </p:cNvPr>
          <p:cNvSpPr txBox="1"/>
          <p:nvPr/>
        </p:nvSpPr>
        <p:spPr>
          <a:xfrm>
            <a:off x="4078014" y="6564113"/>
            <a:ext cx="31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Syed Mohammed Sikandar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396C63-D14C-A6BC-08B5-538BBF09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44" y="802805"/>
            <a:ext cx="7106847" cy="485915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                 Reasons for selecting Triple row roller bearing  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It have high capacity of load bearing because of high contact area in comparison to 4-point ball bearing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Triple row roller bearing has 2 rows for axial roller elements (axial loads) and 1 row for radial roller bearing(radial loads).</a:t>
            </a:r>
          </a:p>
          <a:p>
            <a:pPr marL="0" indent="0" algn="just">
              <a:buNone/>
            </a:pPr>
            <a:r>
              <a:rPr lang="en-IN" sz="1800" dirty="0"/>
              <a:t>                                                     </a:t>
            </a:r>
            <a:r>
              <a:rPr lang="en-IN" sz="1800" b="1" dirty="0"/>
              <a:t>Outer Ring Rotating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he blade is attached to the outer ring of the pitch bearing, while the inner ring is fixed to the hub .</a:t>
            </a:r>
            <a:endParaRPr lang="en-IN" sz="1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This design offers several advantages,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Enabling a smaller and lighter hub,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Simplifying the connection of the lubrication system to the blade bearing,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Creating additional space within the hub. </a:t>
            </a:r>
            <a:r>
              <a:rPr lang="en-IN" sz="1800" b="1" dirty="0"/>
              <a:t>      </a:t>
            </a:r>
          </a:p>
          <a:p>
            <a:pPr marL="0" indent="0" algn="just">
              <a:buNone/>
            </a:pPr>
            <a:endParaRPr lang="en-IN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B0BBE-A2B0-87FF-EC79-BE2FA7E7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5743-EB79-5781-64CB-DB744DE6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678E8-F7F0-5638-0CCA-3209279C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D42DBD-385F-3005-EDBA-795D1FA86A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D6BD0-A5ED-F8FF-D110-F285D4655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63" y="3429000"/>
            <a:ext cx="4080589" cy="2782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FCC78-0122-7B97-765B-D011CB9D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483" y="-220721"/>
            <a:ext cx="4283348" cy="27957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B77021-79E5-26E0-AC51-7AADF3280DD5}"/>
              </a:ext>
            </a:extLst>
          </p:cNvPr>
          <p:cNvSpPr txBox="1"/>
          <p:nvPr/>
        </p:nvSpPr>
        <p:spPr>
          <a:xfrm>
            <a:off x="9490842" y="2725017"/>
            <a:ext cx="1629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(3)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  <a:endParaRPr lang="en-IN" sz="12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539FC-2007-8F33-5711-9C888893FA3E}"/>
              </a:ext>
            </a:extLst>
          </p:cNvPr>
          <p:cNvSpPr txBox="1"/>
          <p:nvPr/>
        </p:nvSpPr>
        <p:spPr>
          <a:xfrm>
            <a:off x="9617953" y="6249463"/>
            <a:ext cx="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(4)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9531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4E1ABF-9473-5991-FE42-6F27FC73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Dimensioning of the Three row roller bearing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4931-7C4F-24A9-70A2-29480787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156C-1258-D67E-E8C1-EDAE0909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39ED-EB78-CC06-BE17-EA385331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3CA46F-828B-A796-729F-FB3EF315CF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2F829-3893-02E0-D5D9-5557841C5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724395"/>
              </p:ext>
            </p:extLst>
          </p:nvPr>
        </p:nvGraphicFramePr>
        <p:xfrm>
          <a:off x="371127" y="1333965"/>
          <a:ext cx="4173979" cy="4995117"/>
        </p:xfrm>
        <a:graphic>
          <a:graphicData uri="http://schemas.openxmlformats.org/drawingml/2006/table">
            <a:tbl>
              <a:tblPr/>
              <a:tblGrid>
                <a:gridCol w="601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Shakti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Syria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1034.29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840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779.43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630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Fxy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730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 kN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650 kN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23056.8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17000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49553.14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36000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Mxy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30000 kNm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500 kNm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≃ 370 kNm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AA7621-80F6-655E-0AC9-7E86A00E242D}"/>
                  </a:ext>
                </a:extLst>
              </p:cNvPr>
              <p:cNvSpPr txBox="1"/>
              <p:nvPr/>
            </p:nvSpPr>
            <p:spPr>
              <a:xfrm>
                <a:off x="4760259" y="1333965"/>
                <a:ext cx="7216588" cy="5170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dominant load of a pitch bearing is the resulting moment (Mxy) Which is the combination of flap-wise and edge-wise bending moment.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Bending Moment Mxy = 30000 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𝑘𝑁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/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Radial force (Fz) = 650 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𝑘𝑁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Axial force (Fxy) = 730 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𝑘𝑁</a:t>
                </a:r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Assumption for the Calculations: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upper and lower axial raceways have the same raceway diameter </a:t>
                </a: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𝐷𝑝𝑤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[mm]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The upper and lower axial raceways have the same roller diameter </a:t>
                </a: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[mm]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Roller length L [mm] = roller diameter D [mm]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Calculation of Hertzian pressure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Define raceway system parameters (</a:t>
                </a: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𝐷𝑝𝑤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 </a:t>
                </a: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, L and Z)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Set raceway diameter </a:t>
                </a:r>
                <a:r>
                  <a:rPr lang="en-IN" sz="1400" b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𝐷𝑝𝑤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[</a:t>
                </a:r>
                <a:r>
                  <a:rPr lang="en-IN" sz="1400" b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]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For calculating </a:t>
                </a: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𝐷𝑝𝑤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(bearing raceway diameter), 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bolt circle diameter = 3400 mm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𝐷𝑏𝑐𝑑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need to consider.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en-IN" sz="14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𝑫𝒑𝒘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= 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𝑫𝒃𝒄𝒅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+(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𝟐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∗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𝑾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𝟑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+(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𝟐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∗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𝑺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_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𝒖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+(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𝑾𝑨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𝑳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) +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𝑳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= 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𝟑𝟓𝟗𝟎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IN" sz="1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en-IN" sz="1400" b="1" kern="100" dirty="0">
                    <a:solidFill>
                      <a:srgbClr val="FF0000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 (assumed)</a:t>
                </a:r>
                <a:endParaRPr lang="en-IN" sz="14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/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AA7621-80F6-655E-0AC9-7E86A00E2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59" y="1333965"/>
                <a:ext cx="7216588" cy="5170967"/>
              </a:xfrm>
              <a:prstGeom prst="rect">
                <a:avLst/>
              </a:prstGeom>
              <a:blipFill>
                <a:blip r:embed="rId2"/>
                <a:stretch>
                  <a:fillRect l="-253" t="-118" r="-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75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DB8106-F4C0-B30F-4E4C-C94AA1BAB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2772"/>
                <a:ext cx="4921469" cy="4884191"/>
              </a:xfrm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Set roller diameter 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[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]</a:t>
                </a:r>
                <a:endParaRPr kumimoji="0" lang="en-IN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Roller diameters up to 80 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would theoretically be possible (from raceway surface hardening point of view). However, the length of the rollers can cause large bearing ring deformations. Therefore, roller diameters greater than 65 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should be avoided.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Use roller diameters 50, 55, 60, 65 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kumimoji="0" lang="en-IN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50 </a:t>
                </a:r>
                <a:r>
                  <a:rPr kumimoji="0" lang="en-IN" sz="16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endParaRPr kumimoji="0" lang="en-IN" sz="1600" b="0" i="0" u="none" strike="noStrike" kern="1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Roller length L [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] = roller diameter 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[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] = 50 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𝑚𝑚</a:t>
                </a:r>
                <a:endParaRPr kumimoji="0" lang="en-IN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Estimate </a:t>
                </a:r>
                <a:r>
                  <a:rPr kumimoji="0" lang="en-IN" sz="14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number of rollers per axial raceway Z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for the given 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𝐷𝑝𝑤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and 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𝐷𝑤</a:t>
                </a:r>
                <a:r>
                  <a:rPr kumimoji="0" lang="en-IN" sz="1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𝝅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∗ 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𝑫𝒑𝒘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  </m:t>
                        </m:r>
                      </m:num>
                      <m:den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𝑫𝒘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∗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𝟏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.</m:t>
                        </m:r>
                        <m:r>
                          <a:rPr kumimoji="0" lang="en-IN" sz="1800" b="1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𝟏𝟓</m:t>
                        </m:r>
                      </m:den>
                    </m:f>
                    <m:r>
                      <a:rPr kumimoji="0" lang="en-IN" sz="1800" b="1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</m:oMath>
                </a14:m>
                <a:r>
                  <a:rPr kumimoji="0" lang="en-IN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= 196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400" b="0" i="0" u="none" strike="noStrike" kern="1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DB8106-F4C0-B30F-4E4C-C94AA1BAB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2772"/>
                <a:ext cx="4921469" cy="4884191"/>
              </a:xfrm>
              <a:blipFill>
                <a:blip r:embed="rId2"/>
                <a:stretch>
                  <a:fillRect l="-1115" t="-3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5754-5C80-D153-4ADE-D11FEC3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CDFE-76AC-D841-E463-893AA30A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F621F-7142-32B9-AEF4-D5BDEA90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CC4BCF-4906-6550-7513-0A816BCF32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EDB1-6E84-71C8-CF7C-8131F2064B65}"/>
                  </a:ext>
                </a:extLst>
              </p:cNvPr>
              <p:cNvSpPr txBox="1"/>
              <p:nvPr/>
            </p:nvSpPr>
            <p:spPr>
              <a:xfrm>
                <a:off x="5644055" y="1397876"/>
                <a:ext cx="5896304" cy="4451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 maximum roller force (</a:t>
                </a:r>
                <a:r>
                  <a:rPr lang="en-IN" sz="1400" b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𝑄</a:t>
                </a:r>
                <a:r>
                  <a:rPr lang="en-IN" sz="1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max)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Maximum roller force for ideal conditions (rigid companion structure, same stiffness over the entire bearing circumference): [4]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𝑸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𝒎𝒂𝒙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_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𝒓𝒊𝒈𝒊𝒅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𝑭𝒛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𝒁</m:t>
                          </m:r>
                        </m:den>
                      </m:f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 </m:t>
                      </m:r>
                      <m:f>
                        <m:fPr>
                          <m:ctrlP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.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𝑴𝒙𝒚</m:t>
                          </m:r>
                        </m:num>
                        <m:den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𝑫𝒑𝒘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∗</m:t>
                          </m:r>
                          <m:r>
                            <a:rPr lang="en-IN" sz="16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𝟐𝟐𝟓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𝟐𝟗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en-IN" sz="16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influence of the companion structure can be considered by an additional factor </a:t>
                </a:r>
                <a:r>
                  <a:rPr lang="en-IN" sz="14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Kq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and for good rotor blade and rotor hub designs: </a:t>
                </a:r>
                <a:r>
                  <a:rPr lang="en-IN" sz="14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Kq</a:t>
                </a:r>
                <a:r>
                  <a:rPr lang="en-IN" sz="1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≤ 1.15. [4]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kern="1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𝑸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𝒎𝒂𝒙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_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𝒇𝒍𝒆𝒙𝒊𝒃𝒍𝒆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𝑲𝒒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𝑸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𝒎𝒂𝒙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_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𝒓𝒊𝒈𝒊𝒅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𝟐𝟓𝟗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𝟎𝟖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16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𝒌𝑵</m:t>
                      </m:r>
                    </m:oMath>
                  </m:oMathPara>
                </a14:m>
                <a:endParaRPr lang="en-IN" sz="1600" b="1" kern="1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400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 Due to bearing ring deformation, the rollers tilt leading to an uneven pressure distribution and thus higher contact stresses. This can be considered by an additional factor Kp: For stiff bearing design, Kp ≤ 1.20. 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kern="1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𝒑𝒎𝒂𝒙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= 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𝒑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𝟎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𝒎𝒂𝒙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∗ 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𝑲𝒑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(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𝟐𝟎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) = 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𝟐𝟑𝟔𝟖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𝟑𝟒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𝑵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/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𝒎𝒎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𝟐</m:t>
                      </m:r>
                      <m:r>
                        <a:rPr lang="en-I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600" b="1" dirty="0">
                  <a:solidFill>
                    <a:srgbClr val="FF0000"/>
                  </a:solidFill>
                  <a:ea typeface="Calibri" panose="020F0502020204030204" pitchFamily="34" charset="0"/>
                  <a:cs typeface="Cambria Math" panose="02040503050406030204" pitchFamily="18" charset="0"/>
                </a:endParaRPr>
              </a:p>
              <a:p>
                <a:pPr marL="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400" b="1" kern="100" dirty="0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/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F2EDB1-6E84-71C8-CF7C-8131F2064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055" y="1397876"/>
                <a:ext cx="5896304" cy="4451924"/>
              </a:xfrm>
              <a:prstGeom prst="rect">
                <a:avLst/>
              </a:prstGeom>
              <a:blipFill>
                <a:blip r:embed="rId3"/>
                <a:stretch>
                  <a:fillRect l="-310" t="-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243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53A4-1968-0FCD-18F0-DEA78504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https://www.precima.de/sites/default/files/media/brake_solutions_for_pitch-_and_yaw-drives_catalog.pdf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[25.10.26]</a:t>
            </a:r>
          </a:p>
          <a:p>
            <a:pPr marL="342900" indent="-342900">
              <a:buAutoNum type="arabicPeriod"/>
            </a:pPr>
            <a:r>
              <a:rPr lang="en-IN" dirty="0"/>
              <a:t>Dellner-Bubenzer-KFB.pdf [25.10.26]</a:t>
            </a:r>
          </a:p>
          <a:p>
            <a:pPr marL="342900" indent="-342900">
              <a:buAutoNum type="arabicPeriod"/>
            </a:pPr>
            <a:r>
              <a:rPr lang="en-IN" dirty="0">
                <a:hlinkClick r:id="rId3"/>
              </a:rPr>
              <a:t>https://nawindpower.com/liebherr-optimizes-3-row-blade-bearings-for-wind-turbines</a:t>
            </a:r>
            <a:r>
              <a:rPr lang="en-IN" dirty="0"/>
              <a:t> (27.10.2025)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https://www.xzwdslewing.com/xzwd-slewing-bearings-for-wind-turbine-pitch-and-yaw-positions-product/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/>
              <a:t>(27.10.2025)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>
                <a:hlinkClick r:id="rId5"/>
              </a:rPr>
              <a:t>https://plohicams9auser.z14.web.core.windows.net/types-of-bearings-chart.html</a:t>
            </a:r>
            <a:r>
              <a:rPr lang="en-IN" dirty="0"/>
              <a:t> (27.10.2025)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>
                <a:hlinkClick r:id="rId6"/>
              </a:rPr>
              <a:t>http://xql-slewingbearing.com/3-4-wind-turbine-pitch-bearings.html</a:t>
            </a:r>
            <a:r>
              <a:rPr lang="en-IN" dirty="0"/>
              <a:t> (27.10.2025)</a:t>
            </a: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ABB-B105-4A5A-A207-EB1AE7E4FBD2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Flange Connection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Pitch Break &amp; Providers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 &amp; Calculation of Blade bearing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de-DE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754-B76E-4698-9FD4-22B63EC7C81C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210EBD-9EF5-4AB5-B924-9199592FA829}" type="datetime1">
              <a:rPr lang="en-GB" smtClean="0"/>
              <a:pPr/>
              <a:t>27/10/2025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059783" y="6564113"/>
            <a:ext cx="3294018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75249" y="0"/>
            <a:ext cx="10678551" cy="1325563"/>
          </a:xfrm>
        </p:spPr>
        <p:txBody>
          <a:bodyPr/>
          <a:lstStyle/>
          <a:p>
            <a:pPr algn="ctr"/>
            <a:r>
              <a:rPr lang="en-US" dirty="0"/>
              <a:t>Integral Forged Bolted Flange Connection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316" y="1404337"/>
            <a:ext cx="72004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+mj-lt"/>
                <a:cs typeface="Arial" pitchFamily="34" charset="0"/>
              </a:rPr>
              <a:t> </a:t>
            </a:r>
            <a:r>
              <a:rPr lang="en-US" sz="1600" dirty="0">
                <a:latin typeface="+mj-lt"/>
                <a:cs typeface="Arial" pitchFamily="34" charset="0"/>
              </a:rPr>
              <a:t>The </a:t>
            </a:r>
            <a:r>
              <a:rPr lang="en-US" sz="1600" b="1" dirty="0">
                <a:latin typeface="+mj-lt"/>
                <a:cs typeface="Arial" pitchFamily="34" charset="0"/>
              </a:rPr>
              <a:t>rotor hub</a:t>
            </a:r>
            <a:r>
              <a:rPr lang="en-US" sz="1600" dirty="0">
                <a:latin typeface="+mj-lt"/>
                <a:cs typeface="Arial" pitchFamily="34" charset="0"/>
              </a:rPr>
              <a:t> and </a:t>
            </a:r>
            <a:r>
              <a:rPr lang="en-US" sz="1600" b="1" dirty="0">
                <a:latin typeface="+mj-lt"/>
                <a:cs typeface="Arial" pitchFamily="34" charset="0"/>
              </a:rPr>
              <a:t>main shaft</a:t>
            </a:r>
            <a:r>
              <a:rPr lang="en-US" sz="1600" dirty="0">
                <a:latin typeface="+mj-lt"/>
                <a:cs typeface="Arial" pitchFamily="34" charset="0"/>
              </a:rPr>
              <a:t> each have </a:t>
            </a:r>
            <a:r>
              <a:rPr lang="en-US" sz="1600" b="1" dirty="0">
                <a:latin typeface="+mj-lt"/>
                <a:cs typeface="Arial" pitchFamily="34" charset="0"/>
              </a:rPr>
              <a:t>integral flanges</a:t>
            </a:r>
            <a:r>
              <a:rPr lang="en-US" sz="1600" dirty="0">
                <a:latin typeface="+mj-lt"/>
                <a:cs typeface="Arial" pitchFamily="34" charset="0"/>
              </a:rPr>
              <a:t> machined into the forging.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+mj-lt"/>
                <a:cs typeface="Arial" pitchFamily="34" charset="0"/>
              </a:rPr>
              <a:t> These flanges are </a:t>
            </a:r>
            <a:r>
              <a:rPr lang="en-US" sz="1600" b="1" dirty="0">
                <a:latin typeface="+mj-lt"/>
                <a:cs typeface="Arial" pitchFamily="34" charset="0"/>
              </a:rPr>
              <a:t>bolted together</a:t>
            </a:r>
            <a:r>
              <a:rPr lang="en-US" sz="1600" dirty="0">
                <a:latin typeface="+mj-lt"/>
                <a:cs typeface="Arial" pitchFamily="34" charset="0"/>
              </a:rPr>
              <a:t> with a </a:t>
            </a:r>
            <a:r>
              <a:rPr lang="en-US" sz="1600" b="1" dirty="0">
                <a:latin typeface="+mj-lt"/>
                <a:cs typeface="Arial" pitchFamily="34" charset="0"/>
              </a:rPr>
              <a:t>circular pattern of high-strength preloaded bolts</a:t>
            </a:r>
            <a:r>
              <a:rPr lang="en-US" sz="1600" dirty="0">
                <a:latin typeface="+mj-lt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+mj-lt"/>
                <a:cs typeface="Arial" pitchFamily="34" charset="0"/>
              </a:rPr>
              <a:t> This is the </a:t>
            </a:r>
            <a:r>
              <a:rPr lang="en-US" sz="1600" b="1" dirty="0">
                <a:latin typeface="+mj-lt"/>
                <a:cs typeface="Arial" pitchFamily="34" charset="0"/>
              </a:rPr>
              <a:t>industry standard</a:t>
            </a:r>
            <a:r>
              <a:rPr lang="en-US" sz="1600" dirty="0">
                <a:latin typeface="+mj-lt"/>
                <a:cs typeface="Arial" pitchFamily="34" charset="0"/>
              </a:rPr>
              <a:t> for large turbines (3–10 MW range).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/>
              <a:t> One-piece forgings</a:t>
            </a:r>
            <a:r>
              <a:rPr lang="en-US" sz="1600" dirty="0"/>
              <a:t> → no welds, excellent fatigue strength.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/>
              <a:t> Preloaded bolts (M42–M64)</a:t>
            </a:r>
            <a:r>
              <a:rPr lang="en-US" sz="1600" dirty="0"/>
              <a:t> to ensure no slip under cyclic torque.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/>
              <a:t> High-precision machining</a:t>
            </a:r>
            <a:r>
              <a:rPr lang="en-US" sz="1600" dirty="0"/>
              <a:t> to ensure perfect alignment of hub and shaft.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latin typeface="+mj-lt"/>
              <a:cs typeface="Arial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/>
              <a:t>Early used in Siemens SWT-5.0-126</a:t>
            </a:r>
            <a:r>
              <a:rPr lang="en-US" sz="1600" dirty="0"/>
              <a:t>, </a:t>
            </a:r>
            <a:r>
              <a:rPr lang="en-US" sz="1600" b="1" dirty="0"/>
              <a:t>GE Haliade 5 MW</a:t>
            </a:r>
            <a:r>
              <a:rPr lang="en-US" sz="1600" dirty="0"/>
              <a:t>, </a:t>
            </a:r>
            <a:r>
              <a:rPr lang="en-US" sz="1600" b="1" dirty="0"/>
              <a:t>Vestas V164</a:t>
            </a:r>
            <a:r>
              <a:rPr lang="en-US" sz="1600" dirty="0"/>
              <a:t> (early prototypes).</a:t>
            </a:r>
            <a:endParaRPr lang="en-US" sz="1600" dirty="0">
              <a:latin typeface="+mj-lt"/>
              <a:cs typeface="Arial" pitchFamily="34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24" name="docshape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185" y="1625113"/>
            <a:ext cx="4349297" cy="379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8201464" y="5711483"/>
            <a:ext cx="3249637" cy="30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Reference image, optimus ocean</a:t>
            </a: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772510" y="1752053"/>
            <a:ext cx="6700345" cy="4351338"/>
          </a:xfrm>
        </p:spPr>
        <p:txBody>
          <a:bodyPr/>
          <a:lstStyle/>
          <a:p>
            <a:r>
              <a:rPr lang="en-US" sz="1800" b="1" dirty="0"/>
              <a:t>Advantages: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Extremely robust and reliable.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Fully serviceable (bolted connection allows disassembly).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No weld fatigue risk.</a:t>
            </a:r>
          </a:p>
          <a:p>
            <a:endParaRPr lang="en-US" sz="1800" dirty="0"/>
          </a:p>
          <a:p>
            <a:r>
              <a:rPr lang="en-US" sz="1800" b="1" dirty="0"/>
              <a:t>Challenges: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Large-diameter forging (~2–3 m).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Expensive machining and alignment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2E300-C339-FB20-FAF5-A915E2FD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Based on the Shakti’s report and our data we have concluded the required maximum brake torque as,</a:t>
            </a:r>
          </a:p>
          <a:p>
            <a:pPr marL="0" indent="0" algn="ctr">
              <a:buNone/>
            </a:pPr>
            <a:r>
              <a:rPr lang="en-IN" sz="2000" dirty="0"/>
              <a:t>	</a:t>
            </a:r>
          </a:p>
          <a:p>
            <a:pPr marL="0" indent="0" algn="ctr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MB = Brake torque/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bearing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gearbox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= 543/ 13.81 * 221</a:t>
            </a:r>
          </a:p>
          <a:p>
            <a:pPr marL="0" indent="0"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Following the approach used in the Optimus Shakti , the design brake torque was set equal to the total blade-side torque (543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kN·m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), ensuring the brake can fully hold the blade under maximum aerodynamic and frictional loading. 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CE8F2-9780-C8F4-1B17-E0C3324C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0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Brake Torque Assumptions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9C36F8-7BE5-3741-300E-5EB79EC194D7}"/>
              </a:ext>
            </a:extLst>
          </p:cNvPr>
          <p:cNvSpPr/>
          <p:nvPr/>
        </p:nvSpPr>
        <p:spPr>
          <a:xfrm>
            <a:off x="4224850" y="4001294"/>
            <a:ext cx="2393577" cy="618565"/>
          </a:xfrm>
          <a:prstGeom prst="roundRect">
            <a:avLst>
              <a:gd name="adj" fmla="val 18366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MB = 177.9 Nm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LLNER WIND SOLUTIONS | Leading the World in Braking &amp; Hydraulic Systems  for the Wind Energy Sector">
            <a:extLst>
              <a:ext uri="{FF2B5EF4-FFF2-40B4-BE49-F238E27FC236}">
                <a16:creationId xmlns:a16="http://schemas.microsoft.com/office/drawing/2014/main" id="{7F0C1054-A106-F31E-91B9-901F2433B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885" y="169068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90FDC10-7E42-10C0-725F-F8C64F55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List of Pitch Break Providers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pic>
        <p:nvPicPr>
          <p:cNvPr id="1028" name="Picture 4" descr="Unser Kunde: PRECIMA Magnettechnik GmbH | Web-Entwickler, eCommerce &amp;  Webdesign Experten Agentur">
            <a:extLst>
              <a:ext uri="{FF2B5EF4-FFF2-40B4-BE49-F238E27FC236}">
                <a16:creationId xmlns:a16="http://schemas.microsoft.com/office/drawing/2014/main" id="{014BEB6E-50D8-14BD-51D8-502ECE7C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112" y="1519932"/>
            <a:ext cx="1905000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W-EURODRIVE | LinkedIn">
            <a:extLst>
              <a:ext uri="{FF2B5EF4-FFF2-40B4-BE49-F238E27FC236}">
                <a16:creationId xmlns:a16="http://schemas.microsoft.com/office/drawing/2014/main" id="{B399123C-5677-3ECE-E863-5B78B8688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112" y="38733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0F08F8-FAA9-1B73-9EFD-444EB7F7A3CF}"/>
              </a:ext>
            </a:extLst>
          </p:cNvPr>
          <p:cNvSpPr txBox="1"/>
          <p:nvPr/>
        </p:nvSpPr>
        <p:spPr>
          <a:xfrm>
            <a:off x="6320118" y="3550024"/>
            <a:ext cx="340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200">
              <a:solidFill>
                <a:schemeClr val="bg1"/>
              </a:solidFill>
            </a:endParaRPr>
          </a:p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pic>
        <p:nvPicPr>
          <p:cNvPr id="7" name="Picture 4" descr="Unser Kunde: PRECIMA Magnettechnik GmbH | Web-Entwickler, eCommerce &amp;  Webdesign Experten Agentur">
            <a:extLst>
              <a:ext uri="{FF2B5EF4-FFF2-40B4-BE49-F238E27FC236}">
                <a16:creationId xmlns:a16="http://schemas.microsoft.com/office/drawing/2014/main" id="{2F4736D7-6712-BC38-097B-FFE2CEA39F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85" y="2710251"/>
            <a:ext cx="1904762" cy="1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E00F7-8090-CA08-6C3A-7C3A8C0D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541" y="2424273"/>
            <a:ext cx="7659416" cy="23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EAC9A-20D1-6120-DEC7-A93B5046A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953"/>
            <a:ext cx="6620799" cy="4286011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pic>
        <p:nvPicPr>
          <p:cNvPr id="2050" name="Picture 2" descr="DELLNER WIND SOLUTIONS | Leading the ...">
            <a:extLst>
              <a:ext uri="{FF2B5EF4-FFF2-40B4-BE49-F238E27FC236}">
                <a16:creationId xmlns:a16="http://schemas.microsoft.com/office/drawing/2014/main" id="{888C670D-9FBE-E3FA-9699-1E95E15CB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638" y="2635624"/>
            <a:ext cx="3105150" cy="188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1D5F6-6D3F-FBC9-70D0-61103D27F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72"/>
            <a:ext cx="7365123" cy="4351338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Blade bearings connect to the rotor blade and the rotor hub of a wind turbine by means of bolted connections.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It is essential to enable the rotor blades to rotate around their longitudinal axis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This rotational capability is essential for adjusting the blade's pitch angle, which optimizes energy capture and protects the turbine under various wind conditions.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1800" dirty="0"/>
              <a:t>Four-point contact ball bearings </a:t>
            </a:r>
          </a:p>
          <a:p>
            <a:r>
              <a:rPr lang="en-IN" sz="1800" dirty="0"/>
              <a:t>Three-row roller bearings </a:t>
            </a:r>
          </a:p>
          <a:p>
            <a:r>
              <a:rPr lang="en-US" sz="1800" dirty="0"/>
              <a:t>Three-row ball and roller bearings </a:t>
            </a:r>
            <a:endParaRPr lang="en-IN" sz="1800" dirty="0"/>
          </a:p>
          <a:p>
            <a:r>
              <a:rPr lang="en-IN" sz="1800" dirty="0"/>
              <a:t>Two-row angular contact bearings</a:t>
            </a:r>
            <a:r>
              <a:rPr lang="en-IN" dirty="0"/>
              <a:t> 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FFA5C5-C437-C109-4D9E-E8F75D2F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1164"/>
            <a:ext cx="10515600" cy="1325563"/>
          </a:xfrm>
        </p:spPr>
        <p:txBody>
          <a:bodyPr/>
          <a:lstStyle/>
          <a:p>
            <a:r>
              <a:rPr lang="en-US" dirty="0"/>
              <a:t>Design &amp; Calculation of Blade Bearing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BEE71-1699-62D5-BB60-4C4CAC46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0CF0-DFF2-5517-32AE-6C2EB7D3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A346-7D1C-2CE2-DA80-0C502F5B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BE3C74-69D8-60CD-76C6-680FB9A7C6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Syed Mohammed Sikandar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7342C-C91D-CBB5-D7E9-80992447D196}"/>
              </a:ext>
            </a:extLst>
          </p:cNvPr>
          <p:cNvSpPr txBox="1"/>
          <p:nvPr/>
        </p:nvSpPr>
        <p:spPr>
          <a:xfrm>
            <a:off x="4957482" y="3358305"/>
            <a:ext cx="24563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Types of Bearings</a:t>
            </a:r>
          </a:p>
          <a:p>
            <a:r>
              <a:rPr lang="en-IN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IN" sz="2400" dirty="0"/>
          </a:p>
        </p:txBody>
      </p:sp>
      <p:pic>
        <p:nvPicPr>
          <p:cNvPr id="1026" name="Picture 2" descr="What Is Bearing? Types Of Bearings And Classification. | Mechanical">
            <a:extLst>
              <a:ext uri="{FF2B5EF4-FFF2-40B4-BE49-F238E27FC236}">
                <a16:creationId xmlns:a16="http://schemas.microsoft.com/office/drawing/2014/main" id="{95D3D6D5-4FB9-ABFA-9251-CA9536B97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" t="14622" r="1571" b="6935"/>
          <a:stretch>
            <a:fillRect/>
          </a:stretch>
        </p:blipFill>
        <p:spPr bwMode="auto">
          <a:xfrm>
            <a:off x="7525407" y="3825887"/>
            <a:ext cx="4007688" cy="238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8EE39-DCC4-4C75-9095-B52F28B4164A}"/>
              </a:ext>
            </a:extLst>
          </p:cNvPr>
          <p:cNvSpPr txBox="1"/>
          <p:nvPr/>
        </p:nvSpPr>
        <p:spPr>
          <a:xfrm>
            <a:off x="9511862" y="6348432"/>
            <a:ext cx="94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(5)</a:t>
            </a:r>
            <a:endParaRPr lang="en-I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64828A-49A4-98BD-53E0-4978AB204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695" y="1301236"/>
            <a:ext cx="3758218" cy="2251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E5A0E8-90AA-B6D6-FFED-1C151ECF51D3}"/>
              </a:ext>
            </a:extLst>
          </p:cNvPr>
          <p:cNvSpPr txBox="1"/>
          <p:nvPr/>
        </p:nvSpPr>
        <p:spPr>
          <a:xfrm>
            <a:off x="9553903" y="3626069"/>
            <a:ext cx="430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(7)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490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801</TotalTime>
  <Words>1243</Words>
  <Application>Microsoft Office PowerPoint</Application>
  <PresentationFormat>Widescreen</PresentationFormat>
  <Paragraphs>192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Wingdings</vt:lpstr>
      <vt:lpstr>Office</vt:lpstr>
      <vt:lpstr>Custom Design</vt:lpstr>
      <vt:lpstr>Benutzerdefiniertes Design</vt:lpstr>
      <vt:lpstr>Rotor Hub And Pitch System</vt:lpstr>
      <vt:lpstr>List of contents </vt:lpstr>
      <vt:lpstr>Integral Forged Bolted Flange Connection</vt:lpstr>
      <vt:lpstr>PowerPoint Presentation</vt:lpstr>
      <vt:lpstr>Brake Torque Assumptions</vt:lpstr>
      <vt:lpstr>List of Pitch Break Providers</vt:lpstr>
      <vt:lpstr>PowerPoint Presentation</vt:lpstr>
      <vt:lpstr>PowerPoint Presentation</vt:lpstr>
      <vt:lpstr>Design &amp; Calculation of Blade Bearing</vt:lpstr>
      <vt:lpstr>PowerPoint Presentation</vt:lpstr>
      <vt:lpstr>Dimensioning of the Three row roller bearing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Rotor Hub And Pitch System</dc:title>
  <dc:creator>harsh panchal</dc:creator>
  <cp:lastModifiedBy>S m Sikandar</cp:lastModifiedBy>
  <cp:revision>39</cp:revision>
  <dcterms:created xsi:type="dcterms:W3CDTF">2025-10-02T13:56:12Z</dcterms:created>
  <dcterms:modified xsi:type="dcterms:W3CDTF">2025-10-27T10:21:06Z</dcterms:modified>
</cp:coreProperties>
</file>