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4" r:id="rId4"/>
    <p:sldId id="262" r:id="rId5"/>
    <p:sldId id="263" r:id="rId6"/>
    <p:sldId id="267" r:id="rId7"/>
    <p:sldId id="26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s" id="{1664883A-69B7-4B54-B9D5-62D11D4C59D3}">
          <p14:sldIdLst>
            <p14:sldId id="264"/>
            <p14:sldId id="262"/>
            <p14:sldId id="263"/>
            <p14:sldId id="267"/>
            <p14:sldId id="268"/>
            <p14:sldId id="259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Weekly Report: Rotor Blade Design</a:t>
            </a:r>
            <a:endParaRPr lang="en-GB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number: 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30.09.2025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rer. nat. Alois Schaffarczyk</a:t>
            </a:r>
            <a:r>
              <a:rPr lang="de-DE" dirty="0"/>
              <a:t> </a:t>
            </a:r>
            <a:endParaRPr lang="en-GB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 Pandya, Kandarp Pathak, Harsh Panchal, Daniyal Sikandar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xmlns="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xmlns="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xmlns="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xmlns="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0" y="281115"/>
            <a:ext cx="12216286" cy="2634378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69" y="614200"/>
            <a:ext cx="10124825" cy="71272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NREL 5 MW Reference Blade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255818" y="1485146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533BD2-7016-D99B-8D14-5716721F009D}"/>
              </a:ext>
            </a:extLst>
          </p:cNvPr>
          <p:cNvSpPr txBox="1"/>
          <p:nvPr/>
        </p:nvSpPr>
        <p:spPr>
          <a:xfrm>
            <a:off x="255818" y="2010051"/>
            <a:ext cx="11218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INTRODUCTION: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Developed by NREL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Renewable Energy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en-US" dirty="0" smtClean="0"/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offshore turbine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Rotor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standardized geometry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airfoil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Widely used in research for load calculations, simulations, and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Used For: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Aeroelastic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comparisons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industrial research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17" y="395208"/>
            <a:ext cx="10124825" cy="7127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Airfoils Used in NREL 5 MW Blade</a:t>
            </a:r>
            <a:endParaRPr lang="de-DE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533BD2-7016-D99B-8D14-5716721F009D}"/>
              </a:ext>
            </a:extLst>
          </p:cNvPr>
          <p:cNvSpPr txBox="1"/>
          <p:nvPr/>
        </p:nvSpPr>
        <p:spPr>
          <a:xfrm>
            <a:off x="463483" y="1422103"/>
            <a:ext cx="11218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Blade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Division</a:t>
            </a:r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•Root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(0–17% span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Mid-span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(~17–80% span)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Tip region (~80–100% span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Root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(0–17% span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Cylindrical profile (non-lifting)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Structural strength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Smooth transition hub → aerodynamic section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19" y="3616623"/>
            <a:ext cx="328506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7747" y="324168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33745" y="-67867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7" y="485123"/>
            <a:ext cx="10124825" cy="7127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Airfoils Used in NREL 5 MW Blade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533BD2-7016-D99B-8D14-5716721F009D}"/>
              </a:ext>
            </a:extLst>
          </p:cNvPr>
          <p:cNvSpPr txBox="1"/>
          <p:nvPr/>
        </p:nvSpPr>
        <p:spPr>
          <a:xfrm>
            <a:off x="205018" y="1600325"/>
            <a:ext cx="11218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Mid-span Region (~17–80% span)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DU airfoils (DU21-A17, DU30-A17, DU35-A17, DU40-A17)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Thick (17–40% thickness-to-chord)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Structural stiffness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Tip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(~80–100% span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NACA 64-series (NACA 64-618)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Thin, low-drag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Reduces aerodynamic losses, noise, stall sensitivity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Optimized for high Reynolds numbers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40" y="3983417"/>
            <a:ext cx="3032683" cy="1828800"/>
          </a:xfrm>
          <a:prstGeom prst="rect">
            <a:avLst/>
          </a:prstGeom>
        </p:spPr>
      </p:pic>
      <p:pic>
        <p:nvPicPr>
          <p:cNvPr id="13" name="Picture 12" descr="m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0" y="1358807"/>
            <a:ext cx="3032683" cy="1828800"/>
          </a:xfrm>
          <a:prstGeom prst="rect">
            <a:avLst/>
          </a:prstGeom>
        </p:spPr>
      </p:pic>
      <p:sp>
        <p:nvSpPr>
          <p:cNvPr id="14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33747" y="-69135"/>
            <a:ext cx="12225745" cy="44520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4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7747" y="324168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33745" y="-67867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7" y="485123"/>
            <a:ext cx="10124825" cy="7127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Guidelines (Syria)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533BD2-7016-D99B-8D14-5716721F009D}"/>
              </a:ext>
            </a:extLst>
          </p:cNvPr>
          <p:cNvSpPr txBox="1"/>
          <p:nvPr/>
        </p:nvSpPr>
        <p:spPr>
          <a:xfrm>
            <a:off x="205018" y="1600325"/>
            <a:ext cx="11218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precise aerodynamic surface contours (chord length, thickness, and twist angle) to ensure stable performance across variable wind speeds.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enhanced leading edge erosion protection (hard coatings, erosion tapes) to resist sand and dust abrasion from desert winds.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and verify blade profiles for operation across the expected Reynolds number range for local wind speeds.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regular aerodynamic load comparisons and checks to ensure compliance with design specs under gusty desert winds.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low maintenance surface finishes to reduce the frequency of on site repairs in remote locations.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noise reduction design measures where turbines will be near villages or agricultural areas.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33747" y="-69135"/>
            <a:ext cx="12225745" cy="44520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7747" y="324168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33745" y="-67867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7" y="485123"/>
            <a:ext cx="10124825" cy="7127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Guidelines for Syrian Conditions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533BD2-7016-D99B-8D14-5716721F009D}"/>
              </a:ext>
            </a:extLst>
          </p:cNvPr>
          <p:cNvSpPr txBox="1"/>
          <p:nvPr/>
        </p:nvSpPr>
        <p:spPr>
          <a:xfrm>
            <a:off x="205018" y="1600325"/>
            <a:ext cx="11218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High-temperature resistance: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select materials, adhesives and coatings rated for sustained high summer temperatures (commonly &gt;35°C in many regions).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Erosion resistance: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robust leading edge protection and replaceable erosion strips to cope with sandstorms and abrasive dust.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Dust and sand management: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design features and maintenance plans that reduce dust ingress and abrasion (e.g., protective seals, scheduled inspections after storms).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 reinforcement: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consider local gust factors and higher stiffness or tailored spar sizing to control tip deflection and avoid tower strikes.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Low-maintenance design: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favour durable coatings and modular replaceable parts since remote desert sites can be hard to access frequently.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Lightning protection: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include appropriate lightning protection even if storms are infrequent mountain/coastal sites may still experience thunderstorms.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Thermal cycling durability: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verify long term performance of composites and adhesives under repeated heating and cooling cycles.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Site verification: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finalize designs after analyzing site specific wind data (mean wind speeds, extreme gusts, turbulence intensity) and local environmental reports.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33747" y="-69135"/>
            <a:ext cx="12225745" cy="44520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0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304861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533BD2-7016-D99B-8D14-5716721F009D}"/>
              </a:ext>
            </a:extLst>
          </p:cNvPr>
          <p:cNvSpPr txBox="1"/>
          <p:nvPr/>
        </p:nvSpPr>
        <p:spPr>
          <a:xfrm>
            <a:off x="484418" y="1609972"/>
            <a:ext cx="11218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Completed: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the functions of 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Blade.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data from the previous week’s PPT to perform hand calculations.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the blade length from the calculation was 35 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Unsure how a 35 m blade can generate 5 MW.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result seems incorrect.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updated load data to continue the design.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corrected load data from the load team, as instructed by the professor.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corrected calculations in the report.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5 MW turbine.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de-D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Work Done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-18366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80213FB-EC9C-6767-58CC-49D609115B85}"/>
              </a:ext>
            </a:extLst>
          </p:cNvPr>
          <p:cNvCxnSpPr/>
          <p:nvPr/>
        </p:nvCxnSpPr>
        <p:spPr>
          <a:xfrm>
            <a:off x="486508" y="1398021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Jonkman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Butterfield, S., Musial, W., &amp; Scott, G. (2009). Definition of a 5-MW Reference Wind Turbine for Offshore System Development. National Renewable Energy Laboratory (NREL/TP-500-38060).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Fuglsang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&amp; Madsen, H.A. (1998). Design and Verification of the Risø-B1 Airfoil Family for Wind Turbines.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Laboratory.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Somers, D.M. (1997). Design and Experimental Results for the S819, S820, and S821 Airfoils. NREL/SR-440-6918.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Abbott, I.H., &amp; von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Doenhoff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A.E. (1959). Theory of Wing Sections: Including a Summary of Airfoil Data. Dover Publications.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Renewable Energy Laboratory (NREL). (2009). NREL 5 MW Reference Turbine Documentation.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809</Words>
  <Application>Microsoft Office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Tahoma</vt:lpstr>
      <vt:lpstr>Times New Roman</vt:lpstr>
      <vt:lpstr>Wingdings</vt:lpstr>
      <vt:lpstr>Office Theme</vt:lpstr>
      <vt:lpstr>Custom Design</vt:lpstr>
      <vt:lpstr>Weekly Report: Rotor Blade Design</vt:lpstr>
      <vt:lpstr>NREL 5 MW Reference Blade</vt:lpstr>
      <vt:lpstr>Airfoils Used in NREL 5 MW Blade</vt:lpstr>
      <vt:lpstr>Airfoils Used in NREL 5 MW Blade</vt:lpstr>
      <vt:lpstr>Aerodynamic Guidelines (Syria)</vt:lpstr>
      <vt:lpstr>Key Guidelines for Syrian Conditions</vt:lpstr>
      <vt:lpstr>Week 2 – Work Done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Microsoft account</cp:lastModifiedBy>
  <cp:revision>31</cp:revision>
  <dcterms:created xsi:type="dcterms:W3CDTF">2025-07-21T13:11:31Z</dcterms:created>
  <dcterms:modified xsi:type="dcterms:W3CDTF">2025-09-27T20:28:50Z</dcterms:modified>
</cp:coreProperties>
</file>