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6"/>
  </p:notesMasterIdLst>
  <p:sldIdLst>
    <p:sldId id="257" r:id="rId3"/>
    <p:sldId id="259" r:id="rId4"/>
    <p:sldId id="261" r:id="rId5"/>
    <p:sldId id="267" r:id="rId6"/>
    <p:sldId id="276" r:id="rId7"/>
    <p:sldId id="277" r:id="rId8"/>
    <p:sldId id="269" r:id="rId9"/>
    <p:sldId id="270" r:id="rId10"/>
    <p:sldId id="273" r:id="rId11"/>
    <p:sldId id="274" r:id="rId12"/>
    <p:sldId id="27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14/10/2025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03</a:t>
            </a:r>
          </a:p>
          <a:p>
            <a:r>
              <a:rPr lang="en-US" sz="2000" noProof="0" dirty="0"/>
              <a:t>Date: 13/10/2025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Saurabh Pankaj Jha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484E-BB4B-8947-6011-95CB9893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 2</a:t>
            </a:r>
          </a:p>
        </p:txBody>
      </p:sp>
      <p:pic>
        <p:nvPicPr>
          <p:cNvPr id="10" name="Content Placeholder 9" descr="A graph of a graph&#10;&#10;AI-generated content may be incorrect.">
            <a:extLst>
              <a:ext uri="{FF2B5EF4-FFF2-40B4-BE49-F238E27FC236}">
                <a16:creationId xmlns:a16="http://schemas.microsoft.com/office/drawing/2014/main" id="{2767DF0A-7889-CDA6-0A8D-53C190C3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690688"/>
            <a:ext cx="8748239" cy="4351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0D322-1695-0DBC-AD2C-AA1B5720A3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A5DE-8750-9895-7B38-B7BFBBE304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167C-0D96-594C-1335-48752B164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00FDA-913A-BDC5-14B9-D2788F6194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8CE0C-EDED-5606-3684-03812F41E31C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10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182460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1076-8861-9737-9512-F92DBB3D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3</a:t>
            </a:r>
          </a:p>
        </p:txBody>
      </p:sp>
      <p:pic>
        <p:nvPicPr>
          <p:cNvPr id="10" name="Content Placeholder 9" descr="A graph of a wave&#10;&#10;AI-generated content may be incorrect.">
            <a:extLst>
              <a:ext uri="{FF2B5EF4-FFF2-40B4-BE49-F238E27FC236}">
                <a16:creationId xmlns:a16="http://schemas.microsoft.com/office/drawing/2014/main" id="{132BFCE4-C950-DDD8-E989-B4741437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690688"/>
            <a:ext cx="8748239" cy="4351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F4EC-3271-76C1-202E-F5DC63092B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9E17-C8E7-DF12-53CE-99D96B4E35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3BDB-CC16-226D-5DAE-805173F7F3C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4BDE-AFEA-4247-E6E8-9E2314428DE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E6C2D-D808-E2A0-9009-7A0E5807BB12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12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289361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9300"/>
          </a:xfrm>
        </p:spPr>
        <p:txBody>
          <a:bodyPr/>
          <a:lstStyle/>
          <a:p>
            <a:r>
              <a:rPr lang="en-US" noProof="0" dirty="0"/>
              <a:t> Successfully generated wind fields. </a:t>
            </a:r>
          </a:p>
          <a:p>
            <a:endParaRPr lang="en-US" noProof="0" dirty="0"/>
          </a:p>
          <a:p>
            <a:r>
              <a:rPr lang="en-US" noProof="0" dirty="0"/>
              <a:t>Run examples of DLC 1.2 simulation.</a:t>
            </a:r>
          </a:p>
          <a:p>
            <a:endParaRPr lang="en-US" noProof="0" dirty="0"/>
          </a:p>
          <a:p>
            <a:r>
              <a:rPr lang="en-US" b="1" noProof="0" dirty="0"/>
              <a:t>Next week:</a:t>
            </a:r>
          </a:p>
          <a:p>
            <a:r>
              <a:rPr lang="en-US" noProof="0" dirty="0"/>
              <a:t>Run full DLC 1.2 simulations, with different seeds, wind speeds and longer simulation time.</a:t>
            </a:r>
          </a:p>
          <a:p>
            <a:r>
              <a:rPr lang="en-US" noProof="0" dirty="0"/>
              <a:t>Understand and apply cost calculation for controllers.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BC3E4-46A2-6041-93CA-C0D221EB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Bibliography – Feedback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07CE3-B33D-7362-1D48-13278634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hlinkClick r:id="rId2" action="ppaction://hlinksldjump"/>
              </a:rPr>
              <a:t>[1]</a:t>
            </a:r>
            <a:r>
              <a:rPr lang="tr-TR" dirty="0"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“</a:t>
            </a:r>
            <a:r>
              <a:rPr lang="en-US" altLang="en-US" dirty="0" err="1">
                <a:latin typeface="Arial" panose="020B0604020202020204" pitchFamily="34" charset="0"/>
              </a:rPr>
              <a:t>TurbSim</a:t>
            </a:r>
            <a:r>
              <a:rPr lang="en-US" altLang="en-US" dirty="0">
                <a:latin typeface="Arial" panose="020B0604020202020204" pitchFamily="34" charset="0"/>
              </a:rPr>
              <a:t> User’s Guide v2.00.00,” </a:t>
            </a:r>
            <a:r>
              <a:rPr lang="en-US" altLang="en-US" i="1" dirty="0">
                <a:latin typeface="Arial" panose="020B0604020202020204" pitchFamily="34" charset="0"/>
              </a:rPr>
              <a:t>Nrel.gov</a:t>
            </a:r>
            <a:r>
              <a:rPr lang="en-US" altLang="en-US" dirty="0">
                <a:latin typeface="Arial" panose="020B0604020202020204" pitchFamily="34" charset="0"/>
              </a:rPr>
              <a:t>, 2025. https://www.nrel.gov/docs/libraries/wind-docs/turbsim_v2-00-pdf.pdf?sfvrsn=5a0a30f8_1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tr-TR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dirty="0">
                <a:latin typeface="Arial" panose="020B0604020202020204" pitchFamily="34" charset="0"/>
                <a:hlinkClick r:id="rId3" action="ppaction://hlinksldjump"/>
              </a:rPr>
              <a:t>[2] </a:t>
            </a:r>
            <a:r>
              <a:rPr lang="en-US" noProof="0" dirty="0">
                <a:latin typeface="Arial" panose="020B0604020202020204" pitchFamily="34" charset="0"/>
              </a:rPr>
              <a:t>“Aerodynamic Turbine Design — </a:t>
            </a:r>
            <a:r>
              <a:rPr lang="en-US" noProof="0" dirty="0" err="1">
                <a:latin typeface="Arial" panose="020B0604020202020204" pitchFamily="34" charset="0"/>
              </a:rPr>
              <a:t>QBlade</a:t>
            </a:r>
            <a:r>
              <a:rPr lang="en-US" noProof="0" dirty="0">
                <a:latin typeface="Arial" panose="020B0604020202020204" pitchFamily="34" charset="0"/>
              </a:rPr>
              <a:t> Documentation 2.0.6.4 documentation,” </a:t>
            </a:r>
            <a:r>
              <a:rPr lang="en-US" i="1" noProof="0" dirty="0">
                <a:latin typeface="Arial" panose="020B0604020202020204" pitchFamily="34" charset="0"/>
              </a:rPr>
              <a:t>docs.qblade.org</a:t>
            </a:r>
            <a:r>
              <a:rPr lang="en-US" noProof="0" dirty="0">
                <a:latin typeface="Arial" panose="020B0604020202020204" pitchFamily="34" charset="0"/>
              </a:rPr>
              <a:t>. https://docs.qblade.org/src/user/turbine/aerodynamic.html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noProof="0" dirty="0">
              <a:latin typeface="Arial" panose="020B0604020202020204" pitchFamily="34" charset="0"/>
            </a:endParaRP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40748-6FE7-DDD1-3A8B-E83780012F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490CD-F445-5E1C-D0AF-3E60817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E3CB9-B39C-B727-384B-E1F1BCF8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CBFA-B73D-E6B6-E4BA-DC014170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655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Wind field generation</a:t>
            </a:r>
          </a:p>
          <a:p>
            <a:r>
              <a:rPr lang="en-US" noProof="0" dirty="0"/>
              <a:t>Calculation for Hub height</a:t>
            </a:r>
          </a:p>
          <a:p>
            <a:r>
              <a:rPr lang="en-US" noProof="0" dirty="0"/>
              <a:t>Simulation Settings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Running the wind field generation script in MATLAB for the IEA 3.4MW turbine.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Reference Hub height calculation.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Running examples of DLC 1.2 simulations.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59E-1019-5564-C7D8-9D3BE32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Wind Field Generation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B63E8-26EC-2DE3-1AB0-79ED949DA9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C8E24-7521-49CA-E418-FEA63B9E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26" y="1396999"/>
            <a:ext cx="10515600" cy="5013325"/>
          </a:xfrm>
        </p:spPr>
        <p:txBody>
          <a:bodyPr>
            <a:noAutofit/>
          </a:bodyPr>
          <a:lstStyle/>
          <a:p>
            <a:pPr marL="285750" indent="-285750"/>
            <a:r>
              <a:rPr lang="en-US" noProof="0" dirty="0"/>
              <a:t>It is the process of creating spatially and temporally varying representations of wind velocities over an area of interest, particularly for control applications.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noProof="0" dirty="0"/>
              <a:t>Use </a:t>
            </a:r>
            <a:r>
              <a:rPr lang="en-US" b="1" noProof="0" dirty="0" err="1"/>
              <a:t>TurbSim</a:t>
            </a:r>
            <a:r>
              <a:rPr lang="en-US" noProof="0" dirty="0"/>
              <a:t> to simulate turbulent wind patterns.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b="1" noProof="0" dirty="0">
                <a:latin typeface="Aptos" panose="020B0004020202020204" pitchFamily="34" charset="0"/>
              </a:rPr>
              <a:t>Input file </a:t>
            </a:r>
            <a:r>
              <a:rPr lang="en-US" noProof="0" dirty="0">
                <a:latin typeface="Aptos" panose="020B0004020202020204" pitchFamily="34" charset="0"/>
              </a:rPr>
              <a:t>for </a:t>
            </a:r>
            <a:r>
              <a:rPr lang="en-US" noProof="0" dirty="0" err="1">
                <a:latin typeface="Aptos" panose="020B0004020202020204" pitchFamily="34" charset="0"/>
              </a:rPr>
              <a:t>Turbsim</a:t>
            </a:r>
            <a:r>
              <a:rPr lang="en-US" noProof="0" dirty="0">
                <a:latin typeface="Aptos" panose="020B0004020202020204" pitchFamily="34" charset="0"/>
              </a:rPr>
              <a:t> consist of </a:t>
            </a:r>
            <a:r>
              <a:rPr lang="en-US" b="1" noProof="0" dirty="0">
                <a:latin typeface="Aptos" panose="020B0004020202020204" pitchFamily="34" charset="0"/>
              </a:rPr>
              <a:t>turbine/model specifications</a:t>
            </a:r>
            <a:r>
              <a:rPr lang="en-US" noProof="0" dirty="0">
                <a:latin typeface="Aptos" panose="020B0004020202020204" pitchFamily="34" charset="0"/>
              </a:rPr>
              <a:t>, </a:t>
            </a:r>
            <a:r>
              <a:rPr lang="en-US" b="1" noProof="0" dirty="0">
                <a:latin typeface="Aptos" panose="020B0004020202020204" pitchFamily="34" charset="0"/>
              </a:rPr>
              <a:t>meteorological boundary conditions</a:t>
            </a:r>
            <a:r>
              <a:rPr lang="en-US" noProof="0" dirty="0">
                <a:latin typeface="Aptos" panose="020B0004020202020204" pitchFamily="34" charset="0"/>
              </a:rPr>
              <a:t> etc.</a:t>
            </a:r>
            <a:endParaRPr lang="en-US" noProof="0" dirty="0"/>
          </a:p>
          <a:p>
            <a:pPr marL="285750" indent="-285750"/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/>
              <a:t>Provides information about incoming </a:t>
            </a:r>
            <a:r>
              <a:rPr lang="en-US" b="1" noProof="0" dirty="0"/>
              <a:t>wind speed, direction, and turbulence</a:t>
            </a:r>
            <a:r>
              <a:rPr lang="en-US" noProof="0" dirty="0"/>
              <a:t>, which are the primary drivers of turbine loads and power production.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noProof="0" dirty="0"/>
              <a:t>Enables advanced simulation, </a:t>
            </a:r>
            <a:r>
              <a:rPr lang="en-US" b="1" noProof="0" dirty="0"/>
              <a:t>allowing the assessment and optimization of controller strategies </a:t>
            </a:r>
            <a:r>
              <a:rPr lang="en-US" noProof="0" dirty="0"/>
              <a:t>before deployment.</a:t>
            </a:r>
          </a:p>
          <a:p>
            <a:pPr marL="285750" indent="-285750"/>
            <a:endParaRPr lang="en-US" noProof="0" dirty="0"/>
          </a:p>
          <a:p>
            <a:pPr marL="0" indent="0">
              <a:buNone/>
            </a:pPr>
            <a:endParaRPr lang="en-US" noProof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noProof="0" dirty="0">
              <a:latin typeface="Aptos" panose="020B00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E8DBB-C4C5-AA1E-1015-561EB833D5E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41EC-D35B-15DB-8045-02D17262DB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A3D5-B58E-E564-1669-573BC753E6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2566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B904-28AD-F7A1-A164-2A6EC919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Wind Field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0754-55F5-C932-7C8C-24D9F5E1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90688"/>
            <a:ext cx="6339840" cy="4351338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noProof="0" dirty="0"/>
              <a:t>Things to consider </a:t>
            </a:r>
            <a:r>
              <a:rPr lang="en-US" b="1" noProof="0" dirty="0"/>
              <a:t>for input file</a:t>
            </a:r>
            <a:r>
              <a:rPr lang="en-US" noProof="0" dirty="0"/>
              <a:t>.</a:t>
            </a:r>
          </a:p>
          <a:p>
            <a:pPr marL="0" indent="0" fontAlgn="base">
              <a:buNone/>
            </a:pPr>
            <a:endParaRPr lang="en-US" noProof="0" dirty="0"/>
          </a:p>
          <a:p>
            <a:pPr fontAlgn="base"/>
            <a:r>
              <a:rPr lang="en-US" noProof="0" dirty="0"/>
              <a:t>Between </a:t>
            </a:r>
            <a:r>
              <a:rPr lang="en-US" b="1" noProof="0" dirty="0"/>
              <a:t>30 and 40 grid points</a:t>
            </a:r>
            <a:r>
              <a:rPr lang="en-US" noProof="0" dirty="0"/>
              <a:t>.</a:t>
            </a:r>
          </a:p>
          <a:p>
            <a:pPr fontAlgn="base"/>
            <a:endParaRPr lang="en-US" noProof="0" dirty="0"/>
          </a:p>
          <a:p>
            <a:pPr fontAlgn="base"/>
            <a:r>
              <a:rPr lang="en-US" noProof="0" dirty="0"/>
              <a:t>One grid point </a:t>
            </a:r>
            <a:r>
              <a:rPr lang="en-US" b="1" noProof="0" dirty="0"/>
              <a:t>should be at 0,0</a:t>
            </a:r>
            <a:r>
              <a:rPr lang="en-US" noProof="0" dirty="0"/>
              <a:t>​.</a:t>
            </a:r>
          </a:p>
          <a:p>
            <a:pPr fontAlgn="base"/>
            <a:endParaRPr lang="en-US" noProof="0" dirty="0"/>
          </a:p>
          <a:p>
            <a:pPr fontAlgn="base"/>
            <a:r>
              <a:rPr lang="en-US" noProof="0" dirty="0"/>
              <a:t>Grid height and grid width should be </a:t>
            </a:r>
            <a:r>
              <a:rPr lang="en-US" b="1" noProof="0" dirty="0"/>
              <a:t>at least 10% larger than diameter</a:t>
            </a:r>
            <a:r>
              <a:rPr lang="en-US" noProof="0" dirty="0"/>
              <a:t>.</a:t>
            </a:r>
          </a:p>
          <a:p>
            <a:pPr fontAlgn="base"/>
            <a:endParaRPr lang="en-US" noProof="0" dirty="0"/>
          </a:p>
          <a:p>
            <a:pPr fontAlgn="base"/>
            <a:r>
              <a:rPr lang="en-US" b="1" noProof="0" dirty="0"/>
              <a:t>+1 should be added to number of grids </a:t>
            </a:r>
            <a:r>
              <a:rPr lang="en-US" noProof="0" dirty="0"/>
              <a:t>in input file to complete the grid.</a:t>
            </a:r>
          </a:p>
          <a:p>
            <a:pPr marL="0" indent="0" fontAlgn="base">
              <a:buNone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5456-3928-014D-81CB-3696E17469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B6345-4E42-89DA-EA99-40A1A26FDA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70D87-E367-F846-5190-50D03B3F509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AB45-B603-3290-7F29-DC7C0C2BC5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DB03E-A53B-6A3C-538F-EF323C22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04" y="1690688"/>
            <a:ext cx="3057952" cy="2981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837429-7A85-C9C7-838F-59BDDCA38965}"/>
              </a:ext>
            </a:extLst>
          </p:cNvPr>
          <p:cNvSpPr txBox="1"/>
          <p:nvPr/>
        </p:nvSpPr>
        <p:spPr>
          <a:xfrm>
            <a:off x="7879080" y="4797969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noProof="0" dirty="0"/>
              <a:t>Example</a:t>
            </a:r>
            <a:r>
              <a:rPr lang="tr-TR" sz="1100" noProof="0"/>
              <a:t> </a:t>
            </a:r>
            <a:r>
              <a:rPr lang="en-US" sz="1100" noProof="0"/>
              <a:t>Wind </a:t>
            </a:r>
            <a:r>
              <a:rPr lang="en-US" sz="1100" noProof="0" dirty="0"/>
              <a:t>Field from </a:t>
            </a:r>
            <a:r>
              <a:rPr lang="en-US" sz="1100" noProof="0" dirty="0" err="1"/>
              <a:t>TurbSim</a:t>
            </a:r>
            <a:endParaRPr lang="en-US" sz="1100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343721-2714-696F-A80B-E7ABD2B614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023" y="6216958"/>
            <a:ext cx="2248453" cy="3098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0" dirty="0">
                <a:hlinkClick r:id="rId3" action="ppaction://hlinksldjump"/>
              </a:rPr>
              <a:t>[</a:t>
            </a:r>
            <a:r>
              <a:rPr lang="tr-TR" dirty="0">
                <a:hlinkClick r:id="rId3" action="ppaction://hlinksldjump"/>
              </a:rPr>
              <a:t>1</a:t>
            </a:r>
            <a:r>
              <a:rPr lang="en-US" noProof="0" dirty="0">
                <a:hlinkClick r:id="rId3" action="ppaction://hlinksldjump"/>
              </a:rPr>
              <a:t>]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0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F0A-4D0C-CAAC-67E2-3FBE667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Wind Field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29DD-0D03-DD36-486C-0A46A6DE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Wind Model Specifications for DLC 1.2.:</a:t>
            </a:r>
            <a:endParaRPr lang="en-US" noProof="0" dirty="0"/>
          </a:p>
          <a:p>
            <a:pPr marL="457200" lvl="1" indent="0">
              <a:buNone/>
            </a:pPr>
            <a:r>
              <a:rPr lang="en-US" b="1" noProof="0" dirty="0"/>
              <a:t>Turbulence Class:</a:t>
            </a:r>
            <a:r>
              <a:rPr lang="en-US" noProof="0" dirty="0"/>
              <a:t> IEC 'A' (High turbulence intensity).</a:t>
            </a:r>
          </a:p>
          <a:p>
            <a:pPr marL="457200" lvl="1" indent="0">
              <a:buNone/>
            </a:pPr>
            <a:r>
              <a:rPr lang="en-US" b="1" noProof="0" dirty="0"/>
              <a:t>Wind Type:</a:t>
            </a:r>
            <a:r>
              <a:rPr lang="en-US" noProof="0" dirty="0"/>
              <a:t> Normal Turbulence Model (NTM).</a:t>
            </a:r>
          </a:p>
          <a:p>
            <a:pPr marL="457200" lvl="1" indent="0">
              <a:buNone/>
            </a:pPr>
            <a:r>
              <a:rPr lang="en-US" b="1" noProof="0" dirty="0"/>
              <a:t>Simulation Duration:</a:t>
            </a:r>
            <a:r>
              <a:rPr lang="en-US" noProof="0" dirty="0"/>
              <a:t> 600-second analysis time</a:t>
            </a:r>
          </a:p>
          <a:p>
            <a:r>
              <a:rPr lang="en-US" b="1" noProof="0" dirty="0" err="1"/>
              <a:t>UsableTime</a:t>
            </a:r>
            <a:r>
              <a:rPr lang="en-US" b="1" noProof="0" dirty="0"/>
              <a:t>: </a:t>
            </a:r>
            <a:r>
              <a:rPr lang="en-US" noProof="0" dirty="0"/>
              <a:t>Should be set to ‘ALL’.</a:t>
            </a:r>
            <a:endParaRPr lang="en-US" b="1" noProof="0" dirty="0"/>
          </a:p>
          <a:p>
            <a:r>
              <a:rPr lang="en-US" b="1" noProof="0" dirty="0"/>
              <a:t>Scale IEC: S</a:t>
            </a:r>
            <a:r>
              <a:rPr lang="en-US" noProof="0" dirty="0"/>
              <a:t>hould be set to ‘2’, in order simulation has right mean and standard </a:t>
            </a:r>
            <a:r>
              <a:rPr lang="en-US" noProof="0" dirty="0" err="1"/>
              <a:t>deviaton</a:t>
            </a:r>
            <a:r>
              <a:rPr lang="en-US" noProof="0" dirty="0"/>
              <a:t>.</a:t>
            </a:r>
          </a:p>
          <a:p>
            <a:r>
              <a:rPr lang="en-US" b="1" noProof="0" dirty="0" err="1"/>
              <a:t>TimeStep</a:t>
            </a:r>
            <a:r>
              <a:rPr lang="en-US" noProof="0" dirty="0"/>
              <a:t>: Should be at least 2 times of the highest eigenfrequency, 5-10 times are better.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6D5F-5A6B-524D-9649-528482DBD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E307-C0A3-AAF7-ADFE-87C5AB03489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8F9E-3BAE-EC80-FEAE-38D399DB2A8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938C-8206-40B7-1FDD-47C398007CA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869B-45CB-D92B-F65E-ED5CF46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Calculation for Hub Height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F43F-8865-91BE-3DBD-EEF88C06E8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0A327-0FA8-3AC0-7298-C6C4BA5639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0" dirty="0">
                <a:hlinkClick r:id="rId2" action="ppaction://hlinksldjump"/>
              </a:rPr>
              <a:t>[</a:t>
            </a:r>
            <a:r>
              <a:rPr lang="tr-TR" noProof="0" dirty="0">
                <a:hlinkClick r:id="rId2" action="ppaction://hlinksldjump"/>
              </a:rPr>
              <a:t>2</a:t>
            </a:r>
            <a:r>
              <a:rPr lang="en-US" noProof="0" dirty="0">
                <a:hlinkClick r:id="rId2" action="ppaction://hlinksldjump"/>
              </a:rPr>
              <a:t>]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1F8B71-00CF-6DEE-8CB6-8B02B1F403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78E386-6418-36B5-BC71-953E4548F2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EE5743E-6C2E-14D0-4F3D-A064890B374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pic>
        <p:nvPicPr>
          <p:cNvPr id="1026" name="Picture 2" descr="Definition of turbine geometry parameters.">
            <a:extLst>
              <a:ext uri="{FF2B5EF4-FFF2-40B4-BE49-F238E27FC236}">
                <a16:creationId xmlns:a16="http://schemas.microsoft.com/office/drawing/2014/main" id="{62340292-CD61-151D-1E5F-3740892F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71" y="2556265"/>
            <a:ext cx="3210129" cy="3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01A24-C100-8BC2-BAA7-41D4FD55F7D8}"/>
                  </a:ext>
                </a:extLst>
              </p:cNvPr>
              <p:cNvSpPr txBox="1"/>
              <p:nvPr/>
            </p:nvSpPr>
            <p:spPr>
              <a:xfrm>
                <a:off x="838199" y="3060147"/>
                <a:ext cx="6140244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200" b="0" i="1" noProof="0" dirty="0">
                    <a:effectLst/>
                    <a:latin typeface="KaTeX_Math"/>
                  </a:rPr>
                  <a:t>HH</a:t>
                </a:r>
                <a:r>
                  <a:rPr lang="en-US" sz="2200" b="0" i="0" noProof="0" dirty="0">
                    <a:effectLst/>
                    <a:latin typeface="fkGroteskNeue"/>
                  </a:rPr>
                  <a:t>: Hub height (vertical distance from ground to rotor center)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200" b="0" i="0" noProof="0" dirty="0">
                    <a:effectLst/>
                    <a:latin typeface="fkGroteskNeue"/>
                  </a:rPr>
                  <a:t>Sin(Shaft Tilt): Sine of the shaft tilt angle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Overhang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Horizontal distance from tower axis to rotor center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Tower</m:t>
                    </m:r>
                    <m:r>
                      <m:rPr>
                        <m:nor/>
                      </m:rPr>
                      <a:rPr lang="en-US" sz="2200" b="0" noProof="0"/>
                      <m:t> </m:t>
                    </m:r>
                    <m:r>
                      <m:rPr>
                        <m:nor/>
                      </m:rPr>
                      <a:rPr lang="en-US" sz="2200" b="0" noProof="0"/>
                      <m:t>Height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Height of the tower from the ground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Tower</m:t>
                    </m:r>
                    <m:r>
                      <m:rPr>
                        <m:nor/>
                      </m:rPr>
                      <a:rPr lang="en-US" sz="2200" b="0" noProof="0"/>
                      <m:t>−</m:t>
                    </m:r>
                    <m:r>
                      <m:rPr>
                        <m:nor/>
                      </m:rPr>
                      <a:rPr lang="en-US" sz="2200" b="0" noProof="0"/>
                      <m:t>to</m:t>
                    </m:r>
                    <m:r>
                      <m:rPr>
                        <m:nor/>
                      </m:rPr>
                      <a:rPr lang="en-US" sz="2200" b="0" noProof="0"/>
                      <m:t>−</m:t>
                    </m:r>
                    <m:r>
                      <m:rPr>
                        <m:nor/>
                      </m:rPr>
                      <a:rPr lang="en-US" sz="2200" b="0" noProof="0"/>
                      <m:t>Shaft</m:t>
                    </m:r>
                    <m:r>
                      <m:rPr>
                        <m:nor/>
                      </m:rPr>
                      <a:rPr lang="en-US" sz="2200" b="0" noProof="0"/>
                      <m:t> </m:t>
                    </m:r>
                    <m:r>
                      <m:rPr>
                        <m:nor/>
                      </m:rPr>
                      <a:rPr lang="en-US" sz="2200" b="0" noProof="0"/>
                      <m:t>Distance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Vertical offset from tower top to shaft center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01A24-C100-8BC2-BAA7-41D4FD55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60147"/>
                <a:ext cx="6140244" cy="2800767"/>
              </a:xfrm>
              <a:prstGeom prst="rect">
                <a:avLst/>
              </a:prstGeom>
              <a:blipFill>
                <a:blip r:embed="rId4"/>
                <a:stretch>
                  <a:fillRect l="-1190" t="-1525" r="-893" b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DA16-7E5B-23AA-AEE2-7FB8816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4612"/>
            <a:ext cx="9248776" cy="98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Important for OpenFAST and </a:t>
            </a:r>
            <a:r>
              <a:rPr lang="en-US" b="1" noProof="0" dirty="0" err="1"/>
              <a:t>Turbsim</a:t>
            </a:r>
            <a:r>
              <a:rPr lang="en-US" b="1" noProof="0" dirty="0"/>
              <a:t> Input file.</a:t>
            </a:r>
          </a:p>
          <a:p>
            <a:pPr marL="0" indent="0">
              <a:buNone/>
            </a:pPr>
            <a:r>
              <a:rPr lang="en-US" i="1" noProof="0" dirty="0"/>
              <a:t>HH</a:t>
            </a:r>
            <a:r>
              <a:rPr lang="en-US" noProof="0" dirty="0"/>
              <a:t>=sin(Shaft Tilt)×</a:t>
            </a:r>
            <a:r>
              <a:rPr lang="en-US" noProof="0" dirty="0" err="1"/>
              <a:t>Overhang+Tower</a:t>
            </a:r>
            <a:r>
              <a:rPr lang="en-US" noProof="0" dirty="0"/>
              <a:t> </a:t>
            </a:r>
            <a:r>
              <a:rPr lang="en-US" noProof="0" dirty="0" err="1"/>
              <a:t>Height+Tower</a:t>
            </a:r>
            <a:r>
              <a:rPr lang="en-US" noProof="0" dirty="0"/>
              <a:t> to-Shaft 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CD7F-9570-3C1D-5E7A-CAB25BB63383}"/>
              </a:ext>
            </a:extLst>
          </p:cNvPr>
          <p:cNvSpPr txBox="1"/>
          <p:nvPr/>
        </p:nvSpPr>
        <p:spPr>
          <a:xfrm>
            <a:off x="8654546" y="6287114"/>
            <a:ext cx="278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noProof="0" dirty="0"/>
              <a:t>Sketch from </a:t>
            </a:r>
            <a:r>
              <a:rPr lang="en-US" sz="1200" noProof="0" dirty="0" err="1"/>
              <a:t>Qblade</a:t>
            </a:r>
            <a:r>
              <a:rPr lang="en-US" sz="1200" noProof="0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616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DE68-07F8-D416-DACC-2748864D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4B62-2452-D5AA-45EA-B93DA06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35DD-ACF9-49E0-C5CC-C32277478D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D05DF-0C5C-2051-55FD-1BACB63C8E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85B-D83B-1753-FDB2-FADA69DCF2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7C72-1041-8CC1-6AD7-67D807E477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996FA-E9EC-9C13-68AC-1B9ED580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30 seconds </a:t>
            </a:r>
            <a:r>
              <a:rPr lang="en-US" noProof="0" dirty="0"/>
              <a:t>of simulation.</a:t>
            </a:r>
          </a:p>
          <a:p>
            <a:endParaRPr lang="en-US" noProof="0" dirty="0"/>
          </a:p>
          <a:p>
            <a:r>
              <a:rPr lang="en-US" b="1" noProof="0" dirty="0"/>
              <a:t>DLC 1.2 </a:t>
            </a:r>
            <a:r>
              <a:rPr lang="en-US" noProof="0" dirty="0"/>
              <a:t>wind fields with average of </a:t>
            </a:r>
            <a:r>
              <a:rPr lang="en-US" b="1" noProof="0" dirty="0"/>
              <a:t>8 m/s</a:t>
            </a:r>
            <a:r>
              <a:rPr lang="en-US" noProof="0" dirty="0"/>
              <a:t>, </a:t>
            </a:r>
            <a:r>
              <a:rPr lang="en-US" b="1" noProof="0" dirty="0"/>
              <a:t>10 m/s</a:t>
            </a:r>
            <a:r>
              <a:rPr lang="en-US" noProof="0" dirty="0"/>
              <a:t> and </a:t>
            </a:r>
            <a:r>
              <a:rPr lang="en-US" b="1" noProof="0" dirty="0"/>
              <a:t>12 m/s</a:t>
            </a:r>
            <a:r>
              <a:rPr lang="en-US" noProof="0" dirty="0"/>
              <a:t>.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Only enabled </a:t>
            </a:r>
            <a:r>
              <a:rPr lang="en-US" b="1" noProof="0" dirty="0"/>
              <a:t>Rotor DOF </a:t>
            </a:r>
            <a:r>
              <a:rPr lang="en-US" noProof="0" dirty="0"/>
              <a:t>and </a:t>
            </a:r>
            <a:r>
              <a:rPr lang="en-US" b="1" noProof="0" dirty="0"/>
              <a:t>First fore-aft tower bending-mode DOF.</a:t>
            </a:r>
          </a:p>
          <a:p>
            <a:endParaRPr lang="en-US" b="1" noProof="0" dirty="0"/>
          </a:p>
          <a:p>
            <a:r>
              <a:rPr lang="en-US" noProof="0" dirty="0"/>
              <a:t>Set initial conditions of </a:t>
            </a:r>
            <a:r>
              <a:rPr lang="en-US" b="1" noProof="0" dirty="0"/>
              <a:t>rotor speed</a:t>
            </a:r>
            <a:r>
              <a:rPr lang="en-US" noProof="0" dirty="0"/>
              <a:t>, </a:t>
            </a:r>
            <a:r>
              <a:rPr lang="en-US" b="1" noProof="0" dirty="0"/>
              <a:t>pitch angle</a:t>
            </a:r>
            <a:r>
              <a:rPr lang="en-US" noProof="0" dirty="0"/>
              <a:t>, </a:t>
            </a:r>
            <a:r>
              <a:rPr lang="en-US" b="1" noProof="0" dirty="0"/>
              <a:t>tower top positions</a:t>
            </a:r>
            <a:r>
              <a:rPr lang="en-US" noProof="0" dirty="0"/>
              <a:t>. So that turbine starts in </a:t>
            </a:r>
            <a:r>
              <a:rPr lang="en-US" b="1" noProof="0" dirty="0"/>
              <a:t>steady state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7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4D2-574B-AC79-501D-DC7B34CB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D222-3408-09F2-A04F-08AFA29FB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36EB-BA10-5190-E799-4531BE14A0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E5D1-B4A9-6D9F-4BEB-8E6213936C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F29F-47AD-F76F-E8BD-C10B8579B7C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18" name="Content Placeholder 17" descr="A graph of a graph&#10;&#10;AI-generated content may be incorrect.">
            <a:extLst>
              <a:ext uri="{FF2B5EF4-FFF2-40B4-BE49-F238E27FC236}">
                <a16:creationId xmlns:a16="http://schemas.microsoft.com/office/drawing/2014/main" id="{F3107852-109A-2849-BF81-194D057EA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563237"/>
            <a:ext cx="8748239" cy="435133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6BF61-48FB-4E0D-43D6-DF280E27DF14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8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1247206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2365</TotalTime>
  <Words>815</Words>
  <Application>Microsoft Office PowerPoint</Application>
  <PresentationFormat>Widescreen</PresentationFormat>
  <Paragraphs>141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(Textkörper)</vt:lpstr>
      <vt:lpstr>Aptos Display</vt:lpstr>
      <vt:lpstr>Arial</vt:lpstr>
      <vt:lpstr>Calibri</vt:lpstr>
      <vt:lpstr>Calibri Light</vt:lpstr>
      <vt:lpstr>fkGroteskNeue</vt:lpstr>
      <vt:lpstr>KaTeX_Math</vt:lpstr>
      <vt:lpstr>Times New Roman</vt:lpstr>
      <vt:lpstr>Wingdings</vt:lpstr>
      <vt:lpstr>Theme1</vt:lpstr>
      <vt:lpstr>Benutzerdefiniertes Design</vt:lpstr>
      <vt:lpstr>Weekly report: Feedback Controller</vt:lpstr>
      <vt:lpstr>List of Contents</vt:lpstr>
      <vt:lpstr>Tasks of the Week</vt:lpstr>
      <vt:lpstr>Wind Field Generation</vt:lpstr>
      <vt:lpstr>Wind Field Generation </vt:lpstr>
      <vt:lpstr>Wind Field Generation </vt:lpstr>
      <vt:lpstr>Calculation for Hub Height</vt:lpstr>
      <vt:lpstr>Simulation Settings</vt:lpstr>
      <vt:lpstr>Result 1</vt:lpstr>
      <vt:lpstr>Result  2</vt:lpstr>
      <vt:lpstr>Result 3</vt:lpstr>
      <vt:lpstr>Conclusion</vt:lpstr>
      <vt:lpstr>Bibliography – Feedback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23</cp:revision>
  <dcterms:created xsi:type="dcterms:W3CDTF">2025-10-04T12:59:06Z</dcterms:created>
  <dcterms:modified xsi:type="dcterms:W3CDTF">2025-10-13T10:49:29Z</dcterms:modified>
</cp:coreProperties>
</file>