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0" r:id="rId2"/>
    <p:sldId id="273" r:id="rId3"/>
    <p:sldId id="257" r:id="rId4"/>
    <p:sldId id="353" r:id="rId5"/>
    <p:sldId id="354" r:id="rId6"/>
    <p:sldId id="286" r:id="rId7"/>
    <p:sldId id="276" r:id="rId8"/>
    <p:sldId id="277" r:id="rId9"/>
    <p:sldId id="278" r:id="rId10"/>
    <p:sldId id="259" r:id="rId11"/>
    <p:sldId id="260" r:id="rId12"/>
    <p:sldId id="279" r:id="rId13"/>
    <p:sldId id="355" r:id="rId14"/>
    <p:sldId id="356" r:id="rId15"/>
    <p:sldId id="281" r:id="rId16"/>
    <p:sldId id="271" r:id="rId17"/>
    <p:sldId id="357" r:id="rId18"/>
    <p:sldId id="261" r:id="rId19"/>
    <p:sldId id="358" r:id="rId20"/>
    <p:sldId id="266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099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08636C-E711-4034-A4A4-5B0C806EECE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50CB32A-C88A-479D-A1FB-C65398E655D5}">
      <dgm:prSet phldrT="[Text]" phldr="0" custT="1"/>
      <dgm:spPr/>
      <dgm:t>
        <a:bodyPr/>
        <a:lstStyle/>
        <a:p>
          <a:r>
            <a:rPr lang="en-US" sz="1500" dirty="0"/>
            <a:t>Week 1</a:t>
          </a:r>
          <a:endParaRPr lang="en-IN" sz="1500" dirty="0"/>
        </a:p>
      </dgm:t>
    </dgm:pt>
    <dgm:pt modelId="{1250E148-F678-4370-B51E-3FD177F08344}" type="parTrans" cxnId="{342FFA17-FBC4-46D1-8C56-43A23B81AE8F}">
      <dgm:prSet/>
      <dgm:spPr/>
      <dgm:t>
        <a:bodyPr/>
        <a:lstStyle/>
        <a:p>
          <a:endParaRPr lang="en-IN"/>
        </a:p>
      </dgm:t>
    </dgm:pt>
    <dgm:pt modelId="{15BDAD2C-1A2C-415F-AADA-6DC52A1AF3C0}" type="sibTrans" cxnId="{342FFA17-FBC4-46D1-8C56-43A23B81AE8F}">
      <dgm:prSet/>
      <dgm:spPr/>
      <dgm:t>
        <a:bodyPr/>
        <a:lstStyle/>
        <a:p>
          <a:endParaRPr lang="en-IN"/>
        </a:p>
      </dgm:t>
    </dgm:pt>
    <dgm:pt modelId="{06F095BD-A4F2-44BF-B46B-C5404854BA67}">
      <dgm:prSet phldrT="[Text]" custT="1"/>
      <dgm:spPr/>
      <dgm:t>
        <a:bodyPr/>
        <a:lstStyle/>
        <a:p>
          <a:r>
            <a:rPr lang="en-US" sz="2000" dirty="0"/>
            <a:t>Market research on Syrian electricity crisis.</a:t>
          </a:r>
          <a:endParaRPr lang="en-IN" sz="2000" dirty="0"/>
        </a:p>
      </dgm:t>
    </dgm:pt>
    <dgm:pt modelId="{3E099299-9E8C-4A9D-8D5B-7DA2750182A4}" type="parTrans" cxnId="{91625B06-9EE9-4ACC-AACD-57450ABF6FB5}">
      <dgm:prSet/>
      <dgm:spPr/>
      <dgm:t>
        <a:bodyPr/>
        <a:lstStyle/>
        <a:p>
          <a:endParaRPr lang="en-IN"/>
        </a:p>
      </dgm:t>
    </dgm:pt>
    <dgm:pt modelId="{A644FBF0-AA4F-4F54-9E02-0943FF56FEB1}" type="sibTrans" cxnId="{91625B06-9EE9-4ACC-AACD-57450ABF6FB5}">
      <dgm:prSet/>
      <dgm:spPr/>
      <dgm:t>
        <a:bodyPr/>
        <a:lstStyle/>
        <a:p>
          <a:endParaRPr lang="en-IN"/>
        </a:p>
      </dgm:t>
    </dgm:pt>
    <dgm:pt modelId="{9AEDCD83-2CDA-41C3-8E36-A5BBCC484EED}">
      <dgm:prSet phldrT="[Text]" phldr="0"/>
      <dgm:spPr/>
      <dgm:t>
        <a:bodyPr/>
        <a:lstStyle/>
        <a:p>
          <a:r>
            <a:rPr lang="en-US" dirty="0"/>
            <a:t>Week 2</a:t>
          </a:r>
          <a:endParaRPr lang="en-IN" dirty="0"/>
        </a:p>
      </dgm:t>
    </dgm:pt>
    <dgm:pt modelId="{314B9204-B64C-4929-A574-D27117DD934F}" type="parTrans" cxnId="{C7E6EA8A-C990-4907-82FA-2363B3EB2698}">
      <dgm:prSet/>
      <dgm:spPr/>
      <dgm:t>
        <a:bodyPr/>
        <a:lstStyle/>
        <a:p>
          <a:endParaRPr lang="en-IN"/>
        </a:p>
      </dgm:t>
    </dgm:pt>
    <dgm:pt modelId="{13D27EF0-E765-4465-AAF5-187436468A02}" type="sibTrans" cxnId="{C7E6EA8A-C990-4907-82FA-2363B3EB2698}">
      <dgm:prSet/>
      <dgm:spPr/>
      <dgm:t>
        <a:bodyPr/>
        <a:lstStyle/>
        <a:p>
          <a:endParaRPr lang="en-IN"/>
        </a:p>
      </dgm:t>
    </dgm:pt>
    <dgm:pt modelId="{7D928568-C9A8-4C66-B1A0-45444F0C7CA9}">
      <dgm:prSet phldrT="[Text]"/>
      <dgm:spPr/>
      <dgm:t>
        <a:bodyPr/>
        <a:lstStyle/>
        <a:p>
          <a:r>
            <a:rPr lang="en-US" dirty="0"/>
            <a:t>Analysis of energy sources and consumption trends.</a:t>
          </a:r>
          <a:endParaRPr lang="en-IN" dirty="0"/>
        </a:p>
      </dgm:t>
    </dgm:pt>
    <dgm:pt modelId="{D825751B-DE88-4EC8-8E6F-D6AEDEFE5043}" type="parTrans" cxnId="{0BC7AA14-5058-457C-A013-7DB9AD4CAE3E}">
      <dgm:prSet/>
      <dgm:spPr/>
      <dgm:t>
        <a:bodyPr/>
        <a:lstStyle/>
        <a:p>
          <a:endParaRPr lang="en-IN"/>
        </a:p>
      </dgm:t>
    </dgm:pt>
    <dgm:pt modelId="{6EB2CA3F-2B6A-430B-9FD5-ECE73D15C365}" type="sibTrans" cxnId="{0BC7AA14-5058-457C-A013-7DB9AD4CAE3E}">
      <dgm:prSet/>
      <dgm:spPr/>
      <dgm:t>
        <a:bodyPr/>
        <a:lstStyle/>
        <a:p>
          <a:endParaRPr lang="en-IN"/>
        </a:p>
      </dgm:t>
    </dgm:pt>
    <dgm:pt modelId="{32650353-BF89-4F9E-A561-53A92F71DB24}">
      <dgm:prSet phldrT="[Text]" phldr="0"/>
      <dgm:spPr/>
      <dgm:t>
        <a:bodyPr/>
        <a:lstStyle/>
        <a:p>
          <a:r>
            <a:rPr lang="en-US" dirty="0"/>
            <a:t>Week 3</a:t>
          </a:r>
          <a:endParaRPr lang="en-IN" dirty="0"/>
        </a:p>
      </dgm:t>
    </dgm:pt>
    <dgm:pt modelId="{AD6951B7-8946-4143-8038-FBCC9780C938}" type="parTrans" cxnId="{F3E92DCB-A1AF-4FB7-A5D1-5DE9CCEFC401}">
      <dgm:prSet/>
      <dgm:spPr/>
      <dgm:t>
        <a:bodyPr/>
        <a:lstStyle/>
        <a:p>
          <a:endParaRPr lang="en-IN"/>
        </a:p>
      </dgm:t>
    </dgm:pt>
    <dgm:pt modelId="{250937EC-9EAE-4802-AB4E-BDAE4231D9E2}" type="sibTrans" cxnId="{F3E92DCB-A1AF-4FB7-A5D1-5DE9CCEFC401}">
      <dgm:prSet/>
      <dgm:spPr/>
      <dgm:t>
        <a:bodyPr/>
        <a:lstStyle/>
        <a:p>
          <a:endParaRPr lang="en-IN"/>
        </a:p>
      </dgm:t>
    </dgm:pt>
    <dgm:pt modelId="{5E8C6BBB-2C09-4A30-BF27-4E4810DED269}">
      <dgm:prSet phldrT="[Text]"/>
      <dgm:spPr/>
      <dgm:t>
        <a:bodyPr/>
        <a:lstStyle/>
        <a:p>
          <a:r>
            <a:rPr lang="en-US" dirty="0"/>
            <a:t>Comparative study of generator technologies.</a:t>
          </a:r>
          <a:endParaRPr lang="en-IN" dirty="0"/>
        </a:p>
      </dgm:t>
    </dgm:pt>
    <dgm:pt modelId="{95EE4889-2DF7-444B-B4B0-2A59A18EDB6F}" type="parTrans" cxnId="{ED2CE114-41E7-4A31-ABF3-C8EEB3D06524}">
      <dgm:prSet/>
      <dgm:spPr/>
      <dgm:t>
        <a:bodyPr/>
        <a:lstStyle/>
        <a:p>
          <a:endParaRPr lang="en-IN"/>
        </a:p>
      </dgm:t>
    </dgm:pt>
    <dgm:pt modelId="{4E362715-6F5C-40CB-953B-99BB9D14B023}" type="sibTrans" cxnId="{ED2CE114-41E7-4A31-ABF3-C8EEB3D06524}">
      <dgm:prSet/>
      <dgm:spPr/>
      <dgm:t>
        <a:bodyPr/>
        <a:lstStyle/>
        <a:p>
          <a:endParaRPr lang="en-IN"/>
        </a:p>
      </dgm:t>
    </dgm:pt>
    <dgm:pt modelId="{9DDBC0C2-8C50-4C37-93FC-E44B7569E695}">
      <dgm:prSet phldrT="[Text]" phldr="0"/>
      <dgm:spPr/>
      <dgm:t>
        <a:bodyPr/>
        <a:lstStyle/>
        <a:p>
          <a:r>
            <a:rPr lang="en-US" dirty="0"/>
            <a:t>Week 4</a:t>
          </a:r>
          <a:endParaRPr lang="en-IN" dirty="0"/>
        </a:p>
      </dgm:t>
    </dgm:pt>
    <dgm:pt modelId="{7FD46CFF-F5EA-486A-99CF-F323AA28F102}" type="parTrans" cxnId="{07D0E9F5-3449-4858-8140-135338D4BCCA}">
      <dgm:prSet/>
      <dgm:spPr/>
      <dgm:t>
        <a:bodyPr/>
        <a:lstStyle/>
        <a:p>
          <a:endParaRPr lang="en-IN"/>
        </a:p>
      </dgm:t>
    </dgm:pt>
    <dgm:pt modelId="{1D0F2C28-1899-4EB3-ADF3-B29C4C5E34E2}" type="sibTrans" cxnId="{07D0E9F5-3449-4858-8140-135338D4BCCA}">
      <dgm:prSet/>
      <dgm:spPr/>
      <dgm:t>
        <a:bodyPr/>
        <a:lstStyle/>
        <a:p>
          <a:endParaRPr lang="en-IN"/>
        </a:p>
      </dgm:t>
    </dgm:pt>
    <dgm:pt modelId="{284788D4-D726-486B-BA4D-4E3353D99F2D}">
      <dgm:prSet/>
      <dgm:spPr/>
      <dgm:t>
        <a:bodyPr/>
        <a:lstStyle/>
        <a:p>
          <a:r>
            <a:rPr lang="en-US"/>
            <a:t>Technical and financial evaluation of PMSG vs. DFIG</a:t>
          </a:r>
          <a:endParaRPr lang="en-IN"/>
        </a:p>
      </dgm:t>
    </dgm:pt>
    <dgm:pt modelId="{D90CCAEB-BF1B-41EA-B16C-58039F869002}" type="parTrans" cxnId="{2364AE7C-E726-43A4-8DAD-84253D71B4CB}">
      <dgm:prSet/>
      <dgm:spPr/>
      <dgm:t>
        <a:bodyPr/>
        <a:lstStyle/>
        <a:p>
          <a:endParaRPr lang="en-IN"/>
        </a:p>
      </dgm:t>
    </dgm:pt>
    <dgm:pt modelId="{71840B3D-248A-42F2-9D47-6D532072BD59}" type="sibTrans" cxnId="{2364AE7C-E726-43A4-8DAD-84253D71B4CB}">
      <dgm:prSet/>
      <dgm:spPr/>
      <dgm:t>
        <a:bodyPr/>
        <a:lstStyle/>
        <a:p>
          <a:endParaRPr lang="en-IN"/>
        </a:p>
      </dgm:t>
    </dgm:pt>
    <dgm:pt modelId="{FC70FEA9-F0EB-47BC-9CBC-BA04C8745DA4}">
      <dgm:prSet phldrT="[Text]" phldr="0"/>
      <dgm:spPr/>
      <dgm:t>
        <a:bodyPr/>
        <a:lstStyle/>
        <a:p>
          <a:r>
            <a:rPr lang="en-US" dirty="0"/>
            <a:t>Week 5</a:t>
          </a:r>
          <a:endParaRPr lang="en-IN" dirty="0"/>
        </a:p>
      </dgm:t>
    </dgm:pt>
    <dgm:pt modelId="{86C124D1-2B17-4E08-83B5-317E660AEA33}" type="parTrans" cxnId="{AEFF9075-D444-4624-9DCA-286A24348942}">
      <dgm:prSet/>
      <dgm:spPr/>
      <dgm:t>
        <a:bodyPr/>
        <a:lstStyle/>
        <a:p>
          <a:endParaRPr lang="en-IN"/>
        </a:p>
      </dgm:t>
    </dgm:pt>
    <dgm:pt modelId="{7398E76E-4A6F-4FF8-9BD1-413B37F0F561}" type="sibTrans" cxnId="{AEFF9075-D444-4624-9DCA-286A24348942}">
      <dgm:prSet/>
      <dgm:spPr/>
      <dgm:t>
        <a:bodyPr/>
        <a:lstStyle/>
        <a:p>
          <a:endParaRPr lang="en-IN"/>
        </a:p>
      </dgm:t>
    </dgm:pt>
    <dgm:pt modelId="{74A6970E-A1B8-4790-9769-E121C43335F3}">
      <dgm:prSet/>
      <dgm:spPr/>
      <dgm:t>
        <a:bodyPr/>
        <a:lstStyle/>
        <a:p>
          <a:r>
            <a:rPr lang="en-US" dirty="0"/>
            <a:t>Final recommendations</a:t>
          </a:r>
          <a:endParaRPr lang="en-IN" dirty="0"/>
        </a:p>
      </dgm:t>
    </dgm:pt>
    <dgm:pt modelId="{2EBEA8B8-7FAB-4BB4-B172-E597E14CF575}" type="parTrans" cxnId="{DAE2E1AE-9B66-40A7-B073-A9DF0469B496}">
      <dgm:prSet/>
      <dgm:spPr/>
      <dgm:t>
        <a:bodyPr/>
        <a:lstStyle/>
        <a:p>
          <a:endParaRPr lang="en-IN"/>
        </a:p>
      </dgm:t>
    </dgm:pt>
    <dgm:pt modelId="{044BB82C-A95E-4532-95E2-3D095DBCD1C2}" type="sibTrans" cxnId="{DAE2E1AE-9B66-40A7-B073-A9DF0469B496}">
      <dgm:prSet/>
      <dgm:spPr/>
      <dgm:t>
        <a:bodyPr/>
        <a:lstStyle/>
        <a:p>
          <a:endParaRPr lang="en-IN"/>
        </a:p>
      </dgm:t>
    </dgm:pt>
    <dgm:pt modelId="{1F45CEDB-2A98-4CFE-B4D8-3AE79D0D52F0}" type="pres">
      <dgm:prSet presAssocID="{3908636C-E711-4034-A4A4-5B0C806EECE8}" presName="linearFlow" presStyleCnt="0">
        <dgm:presLayoutVars>
          <dgm:dir/>
          <dgm:animLvl val="lvl"/>
          <dgm:resizeHandles val="exact"/>
        </dgm:presLayoutVars>
      </dgm:prSet>
      <dgm:spPr/>
    </dgm:pt>
    <dgm:pt modelId="{A03B0684-82EF-422A-B006-E4FF633D932D}" type="pres">
      <dgm:prSet presAssocID="{150CB32A-C88A-479D-A1FB-C65398E655D5}" presName="composite" presStyleCnt="0"/>
      <dgm:spPr/>
    </dgm:pt>
    <dgm:pt modelId="{B387D8AB-EC30-4332-8078-B37B050D966C}" type="pres">
      <dgm:prSet presAssocID="{150CB32A-C88A-479D-A1FB-C65398E655D5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76E4A2C-1871-4A64-BF17-8181000387A5}" type="pres">
      <dgm:prSet presAssocID="{150CB32A-C88A-479D-A1FB-C65398E655D5}" presName="descendantText" presStyleLbl="alignAcc1" presStyleIdx="0" presStyleCnt="5" custScaleY="100000" custLinFactNeighborX="0" custLinFactNeighborY="-18005">
        <dgm:presLayoutVars>
          <dgm:bulletEnabled val="1"/>
        </dgm:presLayoutVars>
      </dgm:prSet>
      <dgm:spPr/>
    </dgm:pt>
    <dgm:pt modelId="{DC61A0AD-FAE8-4FB9-9D15-7DA0D75C07C5}" type="pres">
      <dgm:prSet presAssocID="{15BDAD2C-1A2C-415F-AADA-6DC52A1AF3C0}" presName="sp" presStyleCnt="0"/>
      <dgm:spPr/>
    </dgm:pt>
    <dgm:pt modelId="{1C2A3656-7C90-47F6-8FBC-5543E3B0B8B4}" type="pres">
      <dgm:prSet presAssocID="{9AEDCD83-2CDA-41C3-8E36-A5BBCC484EED}" presName="composite" presStyleCnt="0"/>
      <dgm:spPr/>
    </dgm:pt>
    <dgm:pt modelId="{4D9A28CC-76FE-4498-A4DB-3F74198E92AE}" type="pres">
      <dgm:prSet presAssocID="{9AEDCD83-2CDA-41C3-8E36-A5BBCC484EED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AB675E53-A70C-4578-9F64-92018294DEFE}" type="pres">
      <dgm:prSet presAssocID="{9AEDCD83-2CDA-41C3-8E36-A5BBCC484EED}" presName="descendantText" presStyleLbl="alignAcc1" presStyleIdx="1" presStyleCnt="5">
        <dgm:presLayoutVars>
          <dgm:bulletEnabled val="1"/>
        </dgm:presLayoutVars>
      </dgm:prSet>
      <dgm:spPr/>
    </dgm:pt>
    <dgm:pt modelId="{CC842383-AD9B-4D82-896B-3DDAD3CF7F41}" type="pres">
      <dgm:prSet presAssocID="{13D27EF0-E765-4465-AAF5-187436468A02}" presName="sp" presStyleCnt="0"/>
      <dgm:spPr/>
    </dgm:pt>
    <dgm:pt modelId="{BD8C4BCE-B557-4D0C-A329-F28E6D94C204}" type="pres">
      <dgm:prSet presAssocID="{32650353-BF89-4F9E-A561-53A92F71DB24}" presName="composite" presStyleCnt="0"/>
      <dgm:spPr/>
    </dgm:pt>
    <dgm:pt modelId="{405392F6-CB10-4D15-8EBF-1EE7A1BF21E9}" type="pres">
      <dgm:prSet presAssocID="{32650353-BF89-4F9E-A561-53A92F71DB2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5DB96431-527E-4DED-A2BB-09DF04BAC16E}" type="pres">
      <dgm:prSet presAssocID="{32650353-BF89-4F9E-A561-53A92F71DB24}" presName="descendantText" presStyleLbl="alignAcc1" presStyleIdx="2" presStyleCnt="5">
        <dgm:presLayoutVars>
          <dgm:bulletEnabled val="1"/>
        </dgm:presLayoutVars>
      </dgm:prSet>
      <dgm:spPr/>
    </dgm:pt>
    <dgm:pt modelId="{B97A9995-475B-495B-A74E-1BAF3E3D3D6B}" type="pres">
      <dgm:prSet presAssocID="{250937EC-9EAE-4802-AB4E-BDAE4231D9E2}" presName="sp" presStyleCnt="0"/>
      <dgm:spPr/>
    </dgm:pt>
    <dgm:pt modelId="{2EC65217-F083-48A2-8BE8-B8FACB90B930}" type="pres">
      <dgm:prSet presAssocID="{9DDBC0C2-8C50-4C37-93FC-E44B7569E695}" presName="composite" presStyleCnt="0"/>
      <dgm:spPr/>
    </dgm:pt>
    <dgm:pt modelId="{2A68BC10-24C2-41B6-8DB4-B4682741399B}" type="pres">
      <dgm:prSet presAssocID="{9DDBC0C2-8C50-4C37-93FC-E44B7569E695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3C5E992-BD92-47E9-A6E2-DCBBB32F12D6}" type="pres">
      <dgm:prSet presAssocID="{9DDBC0C2-8C50-4C37-93FC-E44B7569E695}" presName="descendantText" presStyleLbl="alignAcc1" presStyleIdx="3" presStyleCnt="5">
        <dgm:presLayoutVars>
          <dgm:bulletEnabled val="1"/>
        </dgm:presLayoutVars>
      </dgm:prSet>
      <dgm:spPr/>
    </dgm:pt>
    <dgm:pt modelId="{8EA207BF-CA6E-4F22-B7B9-C15E356C7482}" type="pres">
      <dgm:prSet presAssocID="{1D0F2C28-1899-4EB3-ADF3-B29C4C5E34E2}" presName="sp" presStyleCnt="0"/>
      <dgm:spPr/>
    </dgm:pt>
    <dgm:pt modelId="{7DB0E362-5487-4136-9D3D-13E75B2C96B6}" type="pres">
      <dgm:prSet presAssocID="{FC70FEA9-F0EB-47BC-9CBC-BA04C8745DA4}" presName="composite" presStyleCnt="0"/>
      <dgm:spPr/>
    </dgm:pt>
    <dgm:pt modelId="{94C3440E-98AD-4BF8-BD07-0DE0D3686408}" type="pres">
      <dgm:prSet presAssocID="{FC70FEA9-F0EB-47BC-9CBC-BA04C8745DA4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95D61B6A-37C7-428D-836A-7E8411725231}" type="pres">
      <dgm:prSet presAssocID="{FC70FEA9-F0EB-47BC-9CBC-BA04C8745DA4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51585A03-9808-499C-837F-13F645BB2DAC}" type="presOf" srcId="{7D928568-C9A8-4C66-B1A0-45444F0C7CA9}" destId="{AB675E53-A70C-4578-9F64-92018294DEFE}" srcOrd="0" destOrd="0" presId="urn:microsoft.com/office/officeart/2005/8/layout/chevron2"/>
    <dgm:cxn modelId="{91625B06-9EE9-4ACC-AACD-57450ABF6FB5}" srcId="{150CB32A-C88A-479D-A1FB-C65398E655D5}" destId="{06F095BD-A4F2-44BF-B46B-C5404854BA67}" srcOrd="0" destOrd="0" parTransId="{3E099299-9E8C-4A9D-8D5B-7DA2750182A4}" sibTransId="{A644FBF0-AA4F-4F54-9E02-0943FF56FEB1}"/>
    <dgm:cxn modelId="{2BFF430F-EDE8-4B32-AA7A-CD2459693500}" type="presOf" srcId="{FC70FEA9-F0EB-47BC-9CBC-BA04C8745DA4}" destId="{94C3440E-98AD-4BF8-BD07-0DE0D3686408}" srcOrd="0" destOrd="0" presId="urn:microsoft.com/office/officeart/2005/8/layout/chevron2"/>
    <dgm:cxn modelId="{0BC7AA14-5058-457C-A013-7DB9AD4CAE3E}" srcId="{9AEDCD83-2CDA-41C3-8E36-A5BBCC484EED}" destId="{7D928568-C9A8-4C66-B1A0-45444F0C7CA9}" srcOrd="0" destOrd="0" parTransId="{D825751B-DE88-4EC8-8E6F-D6AEDEFE5043}" sibTransId="{6EB2CA3F-2B6A-430B-9FD5-ECE73D15C365}"/>
    <dgm:cxn modelId="{ED2CE114-41E7-4A31-ABF3-C8EEB3D06524}" srcId="{32650353-BF89-4F9E-A561-53A92F71DB24}" destId="{5E8C6BBB-2C09-4A30-BF27-4E4810DED269}" srcOrd="0" destOrd="0" parTransId="{95EE4889-2DF7-444B-B4B0-2A59A18EDB6F}" sibTransId="{4E362715-6F5C-40CB-953B-99BB9D14B023}"/>
    <dgm:cxn modelId="{342FFA17-FBC4-46D1-8C56-43A23B81AE8F}" srcId="{3908636C-E711-4034-A4A4-5B0C806EECE8}" destId="{150CB32A-C88A-479D-A1FB-C65398E655D5}" srcOrd="0" destOrd="0" parTransId="{1250E148-F678-4370-B51E-3FD177F08344}" sibTransId="{15BDAD2C-1A2C-415F-AADA-6DC52A1AF3C0}"/>
    <dgm:cxn modelId="{E456C035-85B6-44FB-8AFF-CF47744DD49D}" type="presOf" srcId="{74A6970E-A1B8-4790-9769-E121C43335F3}" destId="{95D61B6A-37C7-428D-836A-7E8411725231}" srcOrd="0" destOrd="0" presId="urn:microsoft.com/office/officeart/2005/8/layout/chevron2"/>
    <dgm:cxn modelId="{D62B985D-7D3D-41E2-9565-E3D8F1FCF16F}" type="presOf" srcId="{9DDBC0C2-8C50-4C37-93FC-E44B7569E695}" destId="{2A68BC10-24C2-41B6-8DB4-B4682741399B}" srcOrd="0" destOrd="0" presId="urn:microsoft.com/office/officeart/2005/8/layout/chevron2"/>
    <dgm:cxn modelId="{11600E44-1E71-445A-BFD1-0595DA6775CC}" type="presOf" srcId="{284788D4-D726-486B-BA4D-4E3353D99F2D}" destId="{93C5E992-BD92-47E9-A6E2-DCBBB32F12D6}" srcOrd="0" destOrd="0" presId="urn:microsoft.com/office/officeart/2005/8/layout/chevron2"/>
    <dgm:cxn modelId="{AEFF9075-D444-4624-9DCA-286A24348942}" srcId="{3908636C-E711-4034-A4A4-5B0C806EECE8}" destId="{FC70FEA9-F0EB-47BC-9CBC-BA04C8745DA4}" srcOrd="4" destOrd="0" parTransId="{86C124D1-2B17-4E08-83B5-317E660AEA33}" sibTransId="{7398E76E-4A6F-4FF8-9BD1-413B37F0F561}"/>
    <dgm:cxn modelId="{6682D357-9DC2-4158-A35A-864BF1958956}" type="presOf" srcId="{5E8C6BBB-2C09-4A30-BF27-4E4810DED269}" destId="{5DB96431-527E-4DED-A2BB-09DF04BAC16E}" srcOrd="0" destOrd="0" presId="urn:microsoft.com/office/officeart/2005/8/layout/chevron2"/>
    <dgm:cxn modelId="{2364AE7C-E726-43A4-8DAD-84253D71B4CB}" srcId="{9DDBC0C2-8C50-4C37-93FC-E44B7569E695}" destId="{284788D4-D726-486B-BA4D-4E3353D99F2D}" srcOrd="0" destOrd="0" parTransId="{D90CCAEB-BF1B-41EA-B16C-58039F869002}" sibTransId="{71840B3D-248A-42F2-9D47-6D532072BD59}"/>
    <dgm:cxn modelId="{C7E6EA8A-C990-4907-82FA-2363B3EB2698}" srcId="{3908636C-E711-4034-A4A4-5B0C806EECE8}" destId="{9AEDCD83-2CDA-41C3-8E36-A5BBCC484EED}" srcOrd="1" destOrd="0" parTransId="{314B9204-B64C-4929-A574-D27117DD934F}" sibTransId="{13D27EF0-E765-4465-AAF5-187436468A02}"/>
    <dgm:cxn modelId="{DEC0F68D-AAEB-4A0F-BDA3-14CF166A58DF}" type="presOf" srcId="{06F095BD-A4F2-44BF-B46B-C5404854BA67}" destId="{176E4A2C-1871-4A64-BF17-8181000387A5}" srcOrd="0" destOrd="0" presId="urn:microsoft.com/office/officeart/2005/8/layout/chevron2"/>
    <dgm:cxn modelId="{C867A29D-1E1A-4455-BE33-79F1468D0CD8}" type="presOf" srcId="{32650353-BF89-4F9E-A561-53A92F71DB24}" destId="{405392F6-CB10-4D15-8EBF-1EE7A1BF21E9}" srcOrd="0" destOrd="0" presId="urn:microsoft.com/office/officeart/2005/8/layout/chevron2"/>
    <dgm:cxn modelId="{C36FF7A5-7CA0-4DC4-AB26-0B2D028BFB51}" type="presOf" srcId="{9AEDCD83-2CDA-41C3-8E36-A5BBCC484EED}" destId="{4D9A28CC-76FE-4498-A4DB-3F74198E92AE}" srcOrd="0" destOrd="0" presId="urn:microsoft.com/office/officeart/2005/8/layout/chevron2"/>
    <dgm:cxn modelId="{DAE2E1AE-9B66-40A7-B073-A9DF0469B496}" srcId="{FC70FEA9-F0EB-47BC-9CBC-BA04C8745DA4}" destId="{74A6970E-A1B8-4790-9769-E121C43335F3}" srcOrd="0" destOrd="0" parTransId="{2EBEA8B8-7FAB-4BB4-B172-E597E14CF575}" sibTransId="{044BB82C-A95E-4532-95E2-3D095DBCD1C2}"/>
    <dgm:cxn modelId="{F3E92DCB-A1AF-4FB7-A5D1-5DE9CCEFC401}" srcId="{3908636C-E711-4034-A4A4-5B0C806EECE8}" destId="{32650353-BF89-4F9E-A561-53A92F71DB24}" srcOrd="2" destOrd="0" parTransId="{AD6951B7-8946-4143-8038-FBCC9780C938}" sibTransId="{250937EC-9EAE-4802-AB4E-BDAE4231D9E2}"/>
    <dgm:cxn modelId="{193B9ED0-D599-45B0-BB29-46358E0D345F}" type="presOf" srcId="{3908636C-E711-4034-A4A4-5B0C806EECE8}" destId="{1F45CEDB-2A98-4CFE-B4D8-3AE79D0D52F0}" srcOrd="0" destOrd="0" presId="urn:microsoft.com/office/officeart/2005/8/layout/chevron2"/>
    <dgm:cxn modelId="{07D0E9F5-3449-4858-8140-135338D4BCCA}" srcId="{3908636C-E711-4034-A4A4-5B0C806EECE8}" destId="{9DDBC0C2-8C50-4C37-93FC-E44B7569E695}" srcOrd="3" destOrd="0" parTransId="{7FD46CFF-F5EA-486A-99CF-F323AA28F102}" sibTransId="{1D0F2C28-1899-4EB3-ADF3-B29C4C5E34E2}"/>
    <dgm:cxn modelId="{BD4B1BFD-CD68-4A6B-8444-3FA5C11E42A2}" type="presOf" srcId="{150CB32A-C88A-479D-A1FB-C65398E655D5}" destId="{B387D8AB-EC30-4332-8078-B37B050D966C}" srcOrd="0" destOrd="0" presId="urn:microsoft.com/office/officeart/2005/8/layout/chevron2"/>
    <dgm:cxn modelId="{450714B6-4EBD-4751-8E18-3F52901C796F}" type="presParOf" srcId="{1F45CEDB-2A98-4CFE-B4D8-3AE79D0D52F0}" destId="{A03B0684-82EF-422A-B006-E4FF633D932D}" srcOrd="0" destOrd="0" presId="urn:microsoft.com/office/officeart/2005/8/layout/chevron2"/>
    <dgm:cxn modelId="{5B5EDE79-6036-4B6C-9FDE-AE30702FA394}" type="presParOf" srcId="{A03B0684-82EF-422A-B006-E4FF633D932D}" destId="{B387D8AB-EC30-4332-8078-B37B050D966C}" srcOrd="0" destOrd="0" presId="urn:microsoft.com/office/officeart/2005/8/layout/chevron2"/>
    <dgm:cxn modelId="{47320026-BDEF-4591-9A79-38666E410279}" type="presParOf" srcId="{A03B0684-82EF-422A-B006-E4FF633D932D}" destId="{176E4A2C-1871-4A64-BF17-8181000387A5}" srcOrd="1" destOrd="0" presId="urn:microsoft.com/office/officeart/2005/8/layout/chevron2"/>
    <dgm:cxn modelId="{4158BAE6-EB30-4073-9F0E-39D122FB0837}" type="presParOf" srcId="{1F45CEDB-2A98-4CFE-B4D8-3AE79D0D52F0}" destId="{DC61A0AD-FAE8-4FB9-9D15-7DA0D75C07C5}" srcOrd="1" destOrd="0" presId="urn:microsoft.com/office/officeart/2005/8/layout/chevron2"/>
    <dgm:cxn modelId="{9D905EA5-C8EC-406D-8F0F-DBD2FB83FD43}" type="presParOf" srcId="{1F45CEDB-2A98-4CFE-B4D8-3AE79D0D52F0}" destId="{1C2A3656-7C90-47F6-8FBC-5543E3B0B8B4}" srcOrd="2" destOrd="0" presId="urn:microsoft.com/office/officeart/2005/8/layout/chevron2"/>
    <dgm:cxn modelId="{06C67F09-6DEB-4E7C-839A-AFFE7EA1CC42}" type="presParOf" srcId="{1C2A3656-7C90-47F6-8FBC-5543E3B0B8B4}" destId="{4D9A28CC-76FE-4498-A4DB-3F74198E92AE}" srcOrd="0" destOrd="0" presId="urn:microsoft.com/office/officeart/2005/8/layout/chevron2"/>
    <dgm:cxn modelId="{69405AB0-F6D1-4F19-9096-9187ADB26C69}" type="presParOf" srcId="{1C2A3656-7C90-47F6-8FBC-5543E3B0B8B4}" destId="{AB675E53-A70C-4578-9F64-92018294DEFE}" srcOrd="1" destOrd="0" presId="urn:microsoft.com/office/officeart/2005/8/layout/chevron2"/>
    <dgm:cxn modelId="{08EEC636-2923-4BC5-807B-A54672A8395E}" type="presParOf" srcId="{1F45CEDB-2A98-4CFE-B4D8-3AE79D0D52F0}" destId="{CC842383-AD9B-4D82-896B-3DDAD3CF7F41}" srcOrd="3" destOrd="0" presId="urn:microsoft.com/office/officeart/2005/8/layout/chevron2"/>
    <dgm:cxn modelId="{F0121049-45E6-451A-9837-60AD1AEE2FD8}" type="presParOf" srcId="{1F45CEDB-2A98-4CFE-B4D8-3AE79D0D52F0}" destId="{BD8C4BCE-B557-4D0C-A329-F28E6D94C204}" srcOrd="4" destOrd="0" presId="urn:microsoft.com/office/officeart/2005/8/layout/chevron2"/>
    <dgm:cxn modelId="{40303CA2-332D-49ED-9138-89D5051D1E13}" type="presParOf" srcId="{BD8C4BCE-B557-4D0C-A329-F28E6D94C204}" destId="{405392F6-CB10-4D15-8EBF-1EE7A1BF21E9}" srcOrd="0" destOrd="0" presId="urn:microsoft.com/office/officeart/2005/8/layout/chevron2"/>
    <dgm:cxn modelId="{977186A6-937D-4392-BC66-14D606B1080E}" type="presParOf" srcId="{BD8C4BCE-B557-4D0C-A329-F28E6D94C204}" destId="{5DB96431-527E-4DED-A2BB-09DF04BAC16E}" srcOrd="1" destOrd="0" presId="urn:microsoft.com/office/officeart/2005/8/layout/chevron2"/>
    <dgm:cxn modelId="{A837C816-F88B-419A-9A42-BFD7C6EFD3B4}" type="presParOf" srcId="{1F45CEDB-2A98-4CFE-B4D8-3AE79D0D52F0}" destId="{B97A9995-475B-495B-A74E-1BAF3E3D3D6B}" srcOrd="5" destOrd="0" presId="urn:microsoft.com/office/officeart/2005/8/layout/chevron2"/>
    <dgm:cxn modelId="{C61C6233-BF41-414E-9A4E-ACAFC4F353E6}" type="presParOf" srcId="{1F45CEDB-2A98-4CFE-B4D8-3AE79D0D52F0}" destId="{2EC65217-F083-48A2-8BE8-B8FACB90B930}" srcOrd="6" destOrd="0" presId="urn:microsoft.com/office/officeart/2005/8/layout/chevron2"/>
    <dgm:cxn modelId="{2D284F8D-8487-4E9A-A8F4-4E3B2391980C}" type="presParOf" srcId="{2EC65217-F083-48A2-8BE8-B8FACB90B930}" destId="{2A68BC10-24C2-41B6-8DB4-B4682741399B}" srcOrd="0" destOrd="0" presId="urn:microsoft.com/office/officeart/2005/8/layout/chevron2"/>
    <dgm:cxn modelId="{E0471FDF-9213-4484-BEFF-3C9A4F979792}" type="presParOf" srcId="{2EC65217-F083-48A2-8BE8-B8FACB90B930}" destId="{93C5E992-BD92-47E9-A6E2-DCBBB32F12D6}" srcOrd="1" destOrd="0" presId="urn:microsoft.com/office/officeart/2005/8/layout/chevron2"/>
    <dgm:cxn modelId="{F18DB8ED-CAE4-460D-912E-BC036C9CC1DA}" type="presParOf" srcId="{1F45CEDB-2A98-4CFE-B4D8-3AE79D0D52F0}" destId="{8EA207BF-CA6E-4F22-B7B9-C15E356C7482}" srcOrd="7" destOrd="0" presId="urn:microsoft.com/office/officeart/2005/8/layout/chevron2"/>
    <dgm:cxn modelId="{323160C5-51D4-49C9-9D36-8675E1B34F5C}" type="presParOf" srcId="{1F45CEDB-2A98-4CFE-B4D8-3AE79D0D52F0}" destId="{7DB0E362-5487-4136-9D3D-13E75B2C96B6}" srcOrd="8" destOrd="0" presId="urn:microsoft.com/office/officeart/2005/8/layout/chevron2"/>
    <dgm:cxn modelId="{A5D0CFC5-F001-41CC-81C4-908FE2FE06E7}" type="presParOf" srcId="{7DB0E362-5487-4136-9D3D-13E75B2C96B6}" destId="{94C3440E-98AD-4BF8-BD07-0DE0D3686408}" srcOrd="0" destOrd="0" presId="urn:microsoft.com/office/officeart/2005/8/layout/chevron2"/>
    <dgm:cxn modelId="{9AF6CB12-F742-41E1-8630-ECEFDE85BF82}" type="presParOf" srcId="{7DB0E362-5487-4136-9D3D-13E75B2C96B6}" destId="{95D61B6A-37C7-428D-836A-7E841172523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7D8AB-EC30-4332-8078-B37B050D966C}">
      <dsp:nvSpPr>
        <dsp:cNvPr id="0" name=""/>
        <dsp:cNvSpPr/>
      </dsp:nvSpPr>
      <dsp:spPr>
        <a:xfrm rot="5400000">
          <a:off x="-136177" y="137878"/>
          <a:ext cx="907851" cy="635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Week 1</a:t>
          </a:r>
          <a:endParaRPr lang="en-IN" sz="1500" kern="1200" dirty="0"/>
        </a:p>
      </dsp:txBody>
      <dsp:txXfrm rot="-5400000">
        <a:off x="1" y="319448"/>
        <a:ext cx="635496" cy="272355"/>
      </dsp:txXfrm>
    </dsp:sp>
    <dsp:sp modelId="{176E4A2C-1871-4A64-BF17-8181000387A5}">
      <dsp:nvSpPr>
        <dsp:cNvPr id="0" name=""/>
        <dsp:cNvSpPr/>
      </dsp:nvSpPr>
      <dsp:spPr>
        <a:xfrm rot="5400000">
          <a:off x="3070696" y="-2435200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Market research on Syrian electricity crisis.</a:t>
          </a:r>
          <a:endParaRPr lang="en-IN" sz="2000" kern="1200" dirty="0"/>
        </a:p>
      </dsp:txBody>
      <dsp:txXfrm rot="-5400000">
        <a:off x="635496" y="28806"/>
        <a:ext cx="5431697" cy="532491"/>
      </dsp:txXfrm>
    </dsp:sp>
    <dsp:sp modelId="{4D9A28CC-76FE-4498-A4DB-3F74198E92AE}">
      <dsp:nvSpPr>
        <dsp:cNvPr id="0" name=""/>
        <dsp:cNvSpPr/>
      </dsp:nvSpPr>
      <dsp:spPr>
        <a:xfrm rot="5400000">
          <a:off x="-136177" y="926065"/>
          <a:ext cx="907851" cy="635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Week 2</a:t>
          </a:r>
          <a:endParaRPr lang="en-IN" sz="1500" kern="1200" dirty="0"/>
        </a:p>
      </dsp:txBody>
      <dsp:txXfrm rot="-5400000">
        <a:off x="1" y="1107635"/>
        <a:ext cx="635496" cy="272355"/>
      </dsp:txXfrm>
    </dsp:sp>
    <dsp:sp modelId="{AB675E53-A70C-4578-9F64-92018294DEFE}">
      <dsp:nvSpPr>
        <dsp:cNvPr id="0" name=""/>
        <dsp:cNvSpPr/>
      </dsp:nvSpPr>
      <dsp:spPr>
        <a:xfrm rot="5400000">
          <a:off x="3070696" y="-1645312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Analysis of energy sources and consumption trends.</a:t>
          </a:r>
          <a:endParaRPr lang="en-IN" sz="1900" kern="1200" dirty="0"/>
        </a:p>
      </dsp:txBody>
      <dsp:txXfrm rot="-5400000">
        <a:off x="635496" y="818694"/>
        <a:ext cx="5431697" cy="532491"/>
      </dsp:txXfrm>
    </dsp:sp>
    <dsp:sp modelId="{405392F6-CB10-4D15-8EBF-1EE7A1BF21E9}">
      <dsp:nvSpPr>
        <dsp:cNvPr id="0" name=""/>
        <dsp:cNvSpPr/>
      </dsp:nvSpPr>
      <dsp:spPr>
        <a:xfrm rot="5400000">
          <a:off x="-136177" y="1714251"/>
          <a:ext cx="907851" cy="635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Week 3</a:t>
          </a:r>
          <a:endParaRPr lang="en-IN" sz="1500" kern="1200" dirty="0"/>
        </a:p>
      </dsp:txBody>
      <dsp:txXfrm rot="-5400000">
        <a:off x="1" y="1895821"/>
        <a:ext cx="635496" cy="272355"/>
      </dsp:txXfrm>
    </dsp:sp>
    <dsp:sp modelId="{5DB96431-527E-4DED-A2BB-09DF04BAC16E}">
      <dsp:nvSpPr>
        <dsp:cNvPr id="0" name=""/>
        <dsp:cNvSpPr/>
      </dsp:nvSpPr>
      <dsp:spPr>
        <a:xfrm rot="5400000">
          <a:off x="3070696" y="-857125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Comparative study of generator technologies.</a:t>
          </a:r>
          <a:endParaRPr lang="en-IN" sz="1900" kern="1200" dirty="0"/>
        </a:p>
      </dsp:txBody>
      <dsp:txXfrm rot="-5400000">
        <a:off x="635496" y="1606881"/>
        <a:ext cx="5431697" cy="532491"/>
      </dsp:txXfrm>
    </dsp:sp>
    <dsp:sp modelId="{2A68BC10-24C2-41B6-8DB4-B4682741399B}">
      <dsp:nvSpPr>
        <dsp:cNvPr id="0" name=""/>
        <dsp:cNvSpPr/>
      </dsp:nvSpPr>
      <dsp:spPr>
        <a:xfrm rot="5400000">
          <a:off x="-136177" y="2502438"/>
          <a:ext cx="907851" cy="635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Week 4</a:t>
          </a:r>
          <a:endParaRPr lang="en-IN" sz="1500" kern="1200" dirty="0"/>
        </a:p>
      </dsp:txBody>
      <dsp:txXfrm rot="-5400000">
        <a:off x="1" y="2684008"/>
        <a:ext cx="635496" cy="272355"/>
      </dsp:txXfrm>
    </dsp:sp>
    <dsp:sp modelId="{93C5E992-BD92-47E9-A6E2-DCBBB32F12D6}">
      <dsp:nvSpPr>
        <dsp:cNvPr id="0" name=""/>
        <dsp:cNvSpPr/>
      </dsp:nvSpPr>
      <dsp:spPr>
        <a:xfrm rot="5400000">
          <a:off x="3070696" y="-68939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Technical and financial evaluation of PMSG vs. DFIG</a:t>
          </a:r>
          <a:endParaRPr lang="en-IN" sz="1900" kern="1200"/>
        </a:p>
      </dsp:txBody>
      <dsp:txXfrm rot="-5400000">
        <a:off x="635496" y="2395067"/>
        <a:ext cx="5431697" cy="532491"/>
      </dsp:txXfrm>
    </dsp:sp>
    <dsp:sp modelId="{94C3440E-98AD-4BF8-BD07-0DE0D3686408}">
      <dsp:nvSpPr>
        <dsp:cNvPr id="0" name=""/>
        <dsp:cNvSpPr/>
      </dsp:nvSpPr>
      <dsp:spPr>
        <a:xfrm rot="5400000">
          <a:off x="-136177" y="3290625"/>
          <a:ext cx="907851" cy="6354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Week 5</a:t>
          </a:r>
          <a:endParaRPr lang="en-IN" sz="1500" kern="1200" dirty="0"/>
        </a:p>
      </dsp:txBody>
      <dsp:txXfrm rot="-5400000">
        <a:off x="1" y="3472195"/>
        <a:ext cx="635496" cy="272355"/>
      </dsp:txXfrm>
    </dsp:sp>
    <dsp:sp modelId="{95D61B6A-37C7-428D-836A-7E8411725231}">
      <dsp:nvSpPr>
        <dsp:cNvPr id="0" name=""/>
        <dsp:cNvSpPr/>
      </dsp:nvSpPr>
      <dsp:spPr>
        <a:xfrm rot="5400000">
          <a:off x="3070696" y="719247"/>
          <a:ext cx="590103" cy="54605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Final recommendations</a:t>
          </a:r>
          <a:endParaRPr lang="en-IN" sz="1900" kern="1200" dirty="0"/>
        </a:p>
      </dsp:txBody>
      <dsp:txXfrm rot="-5400000">
        <a:off x="635496" y="3183253"/>
        <a:ext cx="5431697" cy="532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C4FA2-B061-4F4F-86C4-823EA0AA956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D75CA-84F3-4DAC-8F32-4DECFD473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63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E8F2A-B3D4-43F2-B39B-CD77F64A1950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1050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E8F2A-B3D4-43F2-B39B-CD77F64A1950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106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BF79-F3CB-498B-B67C-5C675F686CDF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4F1A-224F-4C7D-B1D8-87991FF8F7D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269C9-7DCB-4131-9319-2014444AE6CC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96A0-E13E-4DC7-A292-0D5E962D42D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366E-E0D3-4E6B-9D1C-1176F2F6EAC7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0A7B-4B88-4FE9-AB55-44D5C6FC4168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9E7AD-185D-4187-98B7-ED65F7068AC7}" type="datetime1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57B25-CA70-4B3A-A530-A98095DEEDB6}" type="datetime1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6C70-D661-41B1-917A-A71BE64AE5DE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F97A-412A-4785-A765-2507C9BA1147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DF05-2442-472C-BBAA-C3514613E0E8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4F7D-4FFF-4CCC-B845-7F9AB09A7275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windatlas.info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43590768_Integrating_AHP_and_GIS_as_a_decision-making_tool_for_the_optimal_allocation_of_wind_farm_A_case_study_of_Syria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dpi.com/1996-1073/15/23/9228" TargetMode="External"/><Relationship Id="rId3" Type="http://schemas.openxmlformats.org/officeDocument/2006/relationships/hyperlink" Target="https://renewablesnow.com/news/syria-seeks-developers-for-wind-farm-project-of-up-to-200-mw-1279598/" TargetMode="External"/><Relationship Id="rId7" Type="http://schemas.openxmlformats.org/officeDocument/2006/relationships/hyperlink" Target="https://en.wikipedia.org/wiki/IEC_61400" TargetMode="External"/><Relationship Id="rId2" Type="http://schemas.openxmlformats.org/officeDocument/2006/relationships/hyperlink" Target="https://globalwindatlas.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3s-conferences.org/articles/e3sconf/pdf/2020/17/e3sconf_ktti2020_06032.pdf" TargetMode="External"/><Relationship Id="rId11" Type="http://schemas.openxmlformats.org/officeDocument/2006/relationships/hyperlink" Target="https://www.frontiersin.org/journals/energy-research/articles/10.3389/fenrg.2021.681443/full" TargetMode="External"/><Relationship Id="rId5" Type="http://schemas.openxmlformats.org/officeDocument/2006/relationships/hyperlink" Target="https://www.researchgate.net/publication/343590768" TargetMode="External"/><Relationship Id="rId10" Type="http://schemas.openxmlformats.org/officeDocument/2006/relationships/hyperlink" Target="https://www.researchgate.net/publication/43033891_Reliability_comparison_of_direct-drive_and_geared-drive_wind_turbine_concepts" TargetMode="External"/><Relationship Id="rId4" Type="http://schemas.openxmlformats.org/officeDocument/2006/relationships/hyperlink" Target="https://www.syriangbc.org/en/ed/wind.htm" TargetMode="External"/><Relationship Id="rId9" Type="http://schemas.openxmlformats.org/officeDocument/2006/relationships/hyperlink" Target="https://www.e3sconferences.org/articles/e3sconf/pdf/2020/17/e3sconf_ktti2020_06032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s://altair.com/electrific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new.abb.com/motors-generators/segments/wind-power/low-speed-full-converter-electrical-drivetrain-package" TargetMode="Externa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631" y="2511820"/>
            <a:ext cx="6858000" cy="684449"/>
          </a:xfrm>
        </p:spPr>
        <p:txBody>
          <a:bodyPr>
            <a:noAutofit/>
          </a:bodyPr>
          <a:lstStyle/>
          <a:p>
            <a:r>
              <a:rPr lang="it-IT" sz="3200" b="1" dirty="0">
                <a:latin typeface="Univers Condensed Light" panose="020B0306020202040204" pitchFamily="34" charset="0"/>
              </a:rPr>
              <a:t>WEC Development Project</a:t>
            </a:r>
            <a:endParaRPr lang="en-GB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64295" y="5742727"/>
            <a:ext cx="215411" cy="273844"/>
          </a:xfrm>
        </p:spPr>
        <p:txBody>
          <a:bodyPr/>
          <a:lstStyle/>
          <a:p>
            <a:fld id="{013F6232-4F06-48BA-8F69-BF531F607829}" type="slidenum">
              <a:rPr lang="en-GB" sz="1050">
                <a:solidFill>
                  <a:schemeClr val="bg1"/>
                </a:solidFill>
              </a:rPr>
              <a:t>1</a:t>
            </a:fld>
            <a:endParaRPr lang="en-GB" sz="1050" dirty="0">
              <a:solidFill>
                <a:schemeClr val="bg1"/>
              </a:solidFill>
            </a:endParaRPr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830" y="1055348"/>
            <a:ext cx="1888597" cy="1254093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4235" y="1397188"/>
            <a:ext cx="2690192" cy="780155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8827" y="1039541"/>
            <a:ext cx="2763006" cy="127741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1676428" y="4677147"/>
            <a:ext cx="5528006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/>
              <a:t>Group members </a:t>
            </a:r>
            <a:r>
              <a:rPr lang="de-DE" sz="1050" dirty="0"/>
              <a:t>: </a:t>
            </a:r>
            <a:r>
              <a:rPr lang="de-DE" sz="1100" dirty="0">
                <a:latin typeface="Univers Condensed Light" panose="020B0306020202040204" pitchFamily="34" charset="0"/>
              </a:rPr>
              <a:t>Aiswarya Vijayan, Vishranti Shivajirao Patil , Girish Mahadeo Padalkar, Cristina Milene Vergara Hernandez</a:t>
            </a:r>
          </a:p>
          <a:p>
            <a:pPr algn="ctr"/>
            <a:endParaRPr lang="de-DE" sz="1050" dirty="0"/>
          </a:p>
        </p:txBody>
      </p:sp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002069"/>
            <a:ext cx="9163782" cy="546192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236368"/>
            <a:ext cx="9144000" cy="506755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23549" y="5303304"/>
            <a:ext cx="9162215" cy="674118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5811" y="5760888"/>
            <a:ext cx="9155621" cy="23986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62" y="5051813"/>
            <a:ext cx="1315337" cy="985225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1D363764-E253-DC68-56B3-6AB0E598DCB4}"/>
              </a:ext>
            </a:extLst>
          </p:cNvPr>
          <p:cNvSpPr txBox="1">
            <a:spLocks/>
          </p:cNvSpPr>
          <p:nvPr/>
        </p:nvSpPr>
        <p:spPr>
          <a:xfrm>
            <a:off x="1222128" y="3368067"/>
            <a:ext cx="6319684" cy="13022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Electrical Drivetrain Design for Onshore Wind Turbines – Syria</a:t>
            </a:r>
          </a:p>
          <a:p>
            <a:r>
              <a:rPr lang="it-IT" sz="2100" b="1" dirty="0">
                <a:latin typeface="Univers Condensed Light" panose="020B0306020202040204" pitchFamily="34" charset="0"/>
              </a:rPr>
              <a:t>Date:</a:t>
            </a:r>
            <a:r>
              <a:rPr lang="it-IT" sz="2100" dirty="0">
                <a:latin typeface="Univers Condensed Light" panose="020B0306020202040204" pitchFamily="34" charset="0"/>
              </a:rPr>
              <a:t> 10/09/2025</a:t>
            </a:r>
          </a:p>
          <a:p>
            <a:r>
              <a:rPr lang="it-IT" sz="2100" b="1" dirty="0">
                <a:latin typeface="Univers Condensed Light" panose="020B0306020202040204" pitchFamily="34" charset="0"/>
              </a:rPr>
              <a:t>Supervisor: </a:t>
            </a:r>
            <a:r>
              <a:rPr lang="it-IT" sz="2100">
                <a:latin typeface="Univers Condensed Light" panose="020B0306020202040204" pitchFamily="34" charset="0"/>
              </a:rPr>
              <a:t>Prof.Dr.Ing.Rajesh </a:t>
            </a:r>
            <a:r>
              <a:rPr lang="it-IT" sz="2100" dirty="0">
                <a:latin typeface="Univers Condensed Light" panose="020B0306020202040204" pitchFamily="34" charset="0"/>
              </a:rPr>
              <a:t>Saiju</a:t>
            </a:r>
          </a:p>
          <a:p>
            <a:endParaRPr lang="en-GB" sz="2100" dirty="0">
              <a:latin typeface="Univers Condensed Light" panose="020B03060202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chemeClr val="accent1"/>
                </a:solidFill>
              </a:rPr>
              <a:t>Wind Potential &amp;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• Technical potential estimated ~490 TWh/yr (optimistic scenario).</a:t>
            </a:r>
          </a:p>
          <a:p>
            <a:pPr marL="0" indent="0">
              <a:buNone/>
            </a:pPr>
            <a:r>
              <a:rPr sz="2000" dirty="0"/>
              <a:t>• GIS and Global Wind Atlas show viable corridors.</a:t>
            </a:r>
          </a:p>
          <a:p>
            <a:pPr marL="0" indent="0">
              <a:buNone/>
            </a:pPr>
            <a:r>
              <a:rPr sz="2000" dirty="0"/>
              <a:t>• Short-term: 2–5 MW class onshore turbines most feasible.</a:t>
            </a:r>
          </a:p>
          <a:p>
            <a:pPr marL="0" indent="0">
              <a:buNone/>
            </a:pPr>
            <a:r>
              <a:rPr sz="2000" dirty="0"/>
              <a:t>• Long-term: gradual scaling to utility-scale projects.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E819CD4-52A1-A80C-B4AC-1470F50B5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491" y="3134205"/>
            <a:ext cx="5080957" cy="28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4B4A39-6BB1-AF65-2F33-A273871F453E}"/>
              </a:ext>
            </a:extLst>
          </p:cNvPr>
          <p:cNvSpPr txBox="1"/>
          <p:nvPr/>
        </p:nvSpPr>
        <p:spPr>
          <a:xfrm>
            <a:off x="3752491" y="5756831"/>
            <a:ext cx="3122778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200">
                <a:solidFill>
                  <a:srgbClr val="323232"/>
                </a:solidFill>
              </a:defRPr>
            </a:pPr>
            <a:r>
              <a:rPr lang="en-IN" dirty="0">
                <a:hlinkClick r:id="rId3"/>
              </a:rPr>
              <a:t>Source: https://globalwindatlas.info/</a:t>
            </a:r>
            <a:endParaRPr lang="en-IN" dirty="0"/>
          </a:p>
          <a:p>
            <a:pPr>
              <a:defRPr sz="1200">
                <a:solidFill>
                  <a:srgbClr val="323232"/>
                </a:solidFill>
              </a:defRPr>
            </a:pPr>
            <a:r>
              <a:rPr dirty="0"/>
              <a:t> Syria’s wind resource map (Global Wind Atlas).</a:t>
            </a:r>
          </a:p>
        </p:txBody>
      </p:sp>
      <p:pic>
        <p:nvPicPr>
          <p:cNvPr id="7" name="Picture 8" descr="Hochschule Flensburg (Fachhochschule) – Wikipedia">
            <a:extLst>
              <a:ext uri="{FF2B5EF4-FFF2-40B4-BE49-F238E27FC236}">
                <a16:creationId xmlns:a16="http://schemas.microsoft.com/office/drawing/2014/main" id="{94E155BB-1F9A-09DC-4682-1EFCE9673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452" y="238394"/>
            <a:ext cx="1211973" cy="804792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919D56-0B12-37A7-20EE-64373CCA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D0114A-8E42-56FA-FDB1-2773387C95D4}"/>
              </a:ext>
            </a:extLst>
          </p:cNvPr>
          <p:cNvCxnSpPr>
            <a:cxnSpLocks/>
          </p:cNvCxnSpPr>
          <p:nvPr/>
        </p:nvCxnSpPr>
        <p:spPr>
          <a:xfrm>
            <a:off x="1016039" y="1317933"/>
            <a:ext cx="7335233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Grafik 10">
            <a:extLst>
              <a:ext uri="{FF2B5EF4-FFF2-40B4-BE49-F238E27FC236}">
                <a16:creationId xmlns:a16="http://schemas.microsoft.com/office/drawing/2014/main" id="{038CC2CD-BAF2-2C85-4CDF-B2166486F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52" y="5033412"/>
            <a:ext cx="2763006" cy="12774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423" y="301469"/>
            <a:ext cx="8229600" cy="1143000"/>
          </a:xfrm>
        </p:spPr>
        <p:txBody>
          <a:bodyPr>
            <a:normAutofit/>
          </a:bodyPr>
          <a:lstStyle/>
          <a:p>
            <a:r>
              <a:rPr sz="4000" dirty="0">
                <a:solidFill>
                  <a:schemeClr val="accent1"/>
                </a:solidFill>
              </a:rPr>
              <a:t>Site Assessment – Key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77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• Homs, Quneitra, Adra/</a:t>
            </a:r>
            <a:r>
              <a:rPr sz="2000" dirty="0" err="1"/>
              <a:t>Hassia</a:t>
            </a:r>
            <a:r>
              <a:rPr sz="2000" dirty="0"/>
              <a:t> identified as suitable.</a:t>
            </a:r>
          </a:p>
          <a:p>
            <a:pPr marL="0" indent="0">
              <a:buNone/>
            </a:pPr>
            <a:r>
              <a:rPr sz="2000" dirty="0"/>
              <a:t>• Criteria: V@100m ≥ 6 m/s, grid proximity, terrain.</a:t>
            </a:r>
          </a:p>
          <a:p>
            <a:pPr marL="0" indent="0">
              <a:buNone/>
            </a:pPr>
            <a:r>
              <a:rPr sz="2000" dirty="0"/>
              <a:t>• Environmental: avoid migration routes and seismic risks.</a:t>
            </a:r>
          </a:p>
          <a:p>
            <a:pPr marL="0" indent="0">
              <a:buNone/>
            </a:pPr>
            <a:r>
              <a:rPr sz="2000" dirty="0"/>
              <a:t>• Transport/logistics constraints for large components.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039390A8-AADA-A9B6-457B-6661C70C4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53" y="3093619"/>
            <a:ext cx="5460520" cy="256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863D52-8CCC-CBEE-64B9-7889C59A11B0}"/>
              </a:ext>
            </a:extLst>
          </p:cNvPr>
          <p:cNvSpPr txBox="1"/>
          <p:nvPr/>
        </p:nvSpPr>
        <p:spPr>
          <a:xfrm>
            <a:off x="2587926" y="5338548"/>
            <a:ext cx="77023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200">
                <a:solidFill>
                  <a:srgbClr val="323232"/>
                </a:solidFill>
              </a:defRPr>
            </a:pPr>
            <a:r>
              <a:rPr lang="en-US" dirty="0">
                <a:hlinkClick r:id="rId3"/>
              </a:rPr>
              <a:t>Source: https://www.researchgate.net/publication/343590768_Integrating_AHP_and_GIS_as_a_decision-making_tool_for_the_optimal_allocation_of_wind_farm_A_case_study_of_Syria</a:t>
            </a:r>
            <a:endParaRPr lang="en-US" dirty="0"/>
          </a:p>
          <a:p>
            <a:pPr>
              <a:defRPr sz="1200">
                <a:solidFill>
                  <a:srgbClr val="323232"/>
                </a:solidFill>
              </a:defRPr>
            </a:pPr>
            <a:endParaRPr lang="en-US" dirty="0"/>
          </a:p>
          <a:p>
            <a:pPr>
              <a:defRPr sz="1200">
                <a:solidFill>
                  <a:srgbClr val="323232"/>
                </a:solidFill>
              </a:defRPr>
            </a:pPr>
            <a:r>
              <a:rPr dirty="0"/>
              <a:t>GIS layers for optimal wind farm siting (Habib &amp; </a:t>
            </a:r>
            <a:r>
              <a:rPr dirty="0" err="1"/>
              <a:t>Matouk</a:t>
            </a:r>
            <a:r>
              <a:rPr dirty="0"/>
              <a:t>, 2020).</a:t>
            </a:r>
          </a:p>
        </p:txBody>
      </p:sp>
      <p:pic>
        <p:nvPicPr>
          <p:cNvPr id="6" name="Picture 8" descr="Hochschule Flensburg (Fachhochschule) – Wikipedia">
            <a:extLst>
              <a:ext uri="{FF2B5EF4-FFF2-40B4-BE49-F238E27FC236}">
                <a16:creationId xmlns:a16="http://schemas.microsoft.com/office/drawing/2014/main" id="{1AB6077D-4B84-BF4C-24EC-BE1403534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688" y="238392"/>
            <a:ext cx="1211973" cy="804792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E819C-2AB9-8AC1-F7F2-39E81944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827835-7D56-BB74-0693-990E9967F5B5}"/>
              </a:ext>
            </a:extLst>
          </p:cNvPr>
          <p:cNvCxnSpPr>
            <a:cxnSpLocks/>
          </p:cNvCxnSpPr>
          <p:nvPr/>
        </p:nvCxnSpPr>
        <p:spPr>
          <a:xfrm>
            <a:off x="1351567" y="1231668"/>
            <a:ext cx="7335233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Grafik 10">
            <a:extLst>
              <a:ext uri="{FF2B5EF4-FFF2-40B4-BE49-F238E27FC236}">
                <a16:creationId xmlns:a16="http://schemas.microsoft.com/office/drawing/2014/main" id="{A0D769F8-399C-FF10-6DC6-B004AF7D6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241" y="5214666"/>
            <a:ext cx="2133600" cy="11079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871268"/>
            <a:ext cx="6357600" cy="344947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Generators &amp; Selection Criteria for Wind Energy in Syria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Overview of Technologies, Usage, and Strategic Recommendations</a:t>
            </a:r>
          </a:p>
        </p:txBody>
      </p:sp>
      <p:pic>
        <p:nvPicPr>
          <p:cNvPr id="4" name="Picture 8" descr="Hochschule Flensburg (Fachhochschule) – Wikipedia">
            <a:extLst>
              <a:ext uri="{FF2B5EF4-FFF2-40B4-BE49-F238E27FC236}">
                <a16:creationId xmlns:a16="http://schemas.microsoft.com/office/drawing/2014/main" id="{147E1696-6889-002A-DDDC-96336C188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078" y="592076"/>
            <a:ext cx="1211973" cy="804792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8A03B-BB7B-B5C5-814F-D829EE73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6" name="Grafik 10">
            <a:extLst>
              <a:ext uri="{FF2B5EF4-FFF2-40B4-BE49-F238E27FC236}">
                <a16:creationId xmlns:a16="http://schemas.microsoft.com/office/drawing/2014/main" id="{2FDC9E34-6C86-DBBF-3494-21847B4C9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66" y="189089"/>
            <a:ext cx="2763006" cy="127741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B9E7-7CF5-CEE1-CA94-727B0EC2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87" y="987351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chemeClr val="accent1"/>
                </a:solidFill>
              </a:rPr>
              <a:t>Generator</a:t>
            </a:r>
            <a:r>
              <a:rPr lang="en-US" dirty="0"/>
              <a:t> </a:t>
            </a:r>
            <a:r>
              <a:rPr lang="en-US" sz="4000" dirty="0">
                <a:solidFill>
                  <a:schemeClr val="accent1"/>
                </a:solidFill>
              </a:rPr>
              <a:t>type overview</a:t>
            </a:r>
            <a:endParaRPr lang="en-IN" dirty="0">
              <a:solidFill>
                <a:schemeClr val="accent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F5AB8E-53C4-6339-EE71-D02DC932A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33817"/>
              </p:ext>
            </p:extLst>
          </p:nvPr>
        </p:nvGraphicFramePr>
        <p:xfrm>
          <a:off x="348813" y="2521149"/>
          <a:ext cx="8054802" cy="362446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84934">
                  <a:extLst>
                    <a:ext uri="{9D8B030D-6E8A-4147-A177-3AD203B41FA5}">
                      <a16:colId xmlns:a16="http://schemas.microsoft.com/office/drawing/2014/main" val="365524656"/>
                    </a:ext>
                  </a:extLst>
                </a:gridCol>
                <a:gridCol w="2684934">
                  <a:extLst>
                    <a:ext uri="{9D8B030D-6E8A-4147-A177-3AD203B41FA5}">
                      <a16:colId xmlns:a16="http://schemas.microsoft.com/office/drawing/2014/main" val="3212644052"/>
                    </a:ext>
                  </a:extLst>
                </a:gridCol>
                <a:gridCol w="2684934">
                  <a:extLst>
                    <a:ext uri="{9D8B030D-6E8A-4147-A177-3AD203B41FA5}">
                      <a16:colId xmlns:a16="http://schemas.microsoft.com/office/drawing/2014/main" val="3204914938"/>
                    </a:ext>
                  </a:extLst>
                </a:gridCol>
              </a:tblGrid>
              <a:tr h="381523">
                <a:tc>
                  <a:txBody>
                    <a:bodyPr/>
                    <a:lstStyle/>
                    <a:p>
                      <a:r>
                        <a:rPr lang="en-US" dirty="0"/>
                        <a:t>Generator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Converter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54449"/>
                  </a:ext>
                </a:extLst>
              </a:tr>
              <a:tr h="953807">
                <a:tc>
                  <a:txBody>
                    <a:bodyPr/>
                    <a:lstStyle/>
                    <a:p>
                      <a:r>
                        <a:rPr lang="en-US" dirty="0"/>
                        <a:t>PMSG/PESG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Permanent Magnet or Excited Synchronous Generator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Full-scale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012315"/>
                  </a:ext>
                </a:extLst>
              </a:tr>
              <a:tr h="953807">
                <a:tc>
                  <a:txBody>
                    <a:bodyPr/>
                    <a:lstStyle/>
                    <a:p>
                      <a:r>
                        <a:rPr lang="en-US" dirty="0"/>
                        <a:t>FESG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Field Excited Synchronous Generator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converter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072461"/>
                  </a:ext>
                </a:extLst>
              </a:tr>
              <a:tr h="667665">
                <a:tc>
                  <a:txBody>
                    <a:bodyPr/>
                    <a:lstStyle/>
                    <a:p>
                      <a:r>
                        <a:rPr lang="en-US" dirty="0"/>
                        <a:t>SCIG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Squirrel Cage Induction Generator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converter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608217"/>
                  </a:ext>
                </a:extLst>
              </a:tr>
              <a:tr h="667665">
                <a:tc>
                  <a:txBody>
                    <a:bodyPr/>
                    <a:lstStyle/>
                    <a:p>
                      <a:r>
                        <a:rPr lang="en-US" dirty="0"/>
                        <a:t>DFIG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Doubly-Fed Induction Generator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Partial-scale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205588"/>
                  </a:ext>
                </a:extLst>
              </a:tr>
            </a:tbl>
          </a:graphicData>
        </a:graphic>
      </p:graphicFrame>
      <p:pic>
        <p:nvPicPr>
          <p:cNvPr id="7" name="Picture 8" descr="Hochschule Flensburg (Fachhochschule) – Wikipedia">
            <a:extLst>
              <a:ext uri="{FF2B5EF4-FFF2-40B4-BE49-F238E27FC236}">
                <a16:creationId xmlns:a16="http://schemas.microsoft.com/office/drawing/2014/main" id="{E5548176-61BC-3CE2-DF47-FCBEED953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813" y="330814"/>
            <a:ext cx="1211973" cy="804792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E2AF4B-2FE4-724D-C600-0D2CA27F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2F98A6-2287-A4FB-2D9F-13BD089D694E}"/>
              </a:ext>
            </a:extLst>
          </p:cNvPr>
          <p:cNvCxnSpPr>
            <a:cxnSpLocks/>
          </p:cNvCxnSpPr>
          <p:nvPr/>
        </p:nvCxnSpPr>
        <p:spPr>
          <a:xfrm>
            <a:off x="954799" y="1999419"/>
            <a:ext cx="7335233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Grafik 10">
            <a:extLst>
              <a:ext uri="{FF2B5EF4-FFF2-40B4-BE49-F238E27FC236}">
                <a16:creationId xmlns:a16="http://schemas.microsoft.com/office/drawing/2014/main" id="{4F06B8AC-D802-E418-A7D3-3E2432B46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78" y="24055"/>
            <a:ext cx="276300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1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01DA-5D28-74B9-EBDF-9BF222E8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18" y="979997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Reactive Power Capabilities</a:t>
            </a:r>
            <a:endParaRPr lang="en-IN" sz="40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1BDC2BE6-05A3-5FBE-224B-3FEC95B508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6999"/>
              </p:ext>
            </p:extLst>
          </p:nvPr>
        </p:nvGraphicFramePr>
        <p:xfrm>
          <a:off x="531744" y="2688235"/>
          <a:ext cx="808051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3504">
                  <a:extLst>
                    <a:ext uri="{9D8B030D-6E8A-4147-A177-3AD203B41FA5}">
                      <a16:colId xmlns:a16="http://schemas.microsoft.com/office/drawing/2014/main" val="401430843"/>
                    </a:ext>
                  </a:extLst>
                </a:gridCol>
                <a:gridCol w="2693504">
                  <a:extLst>
                    <a:ext uri="{9D8B030D-6E8A-4147-A177-3AD203B41FA5}">
                      <a16:colId xmlns:a16="http://schemas.microsoft.com/office/drawing/2014/main" val="2719909061"/>
                    </a:ext>
                  </a:extLst>
                </a:gridCol>
                <a:gridCol w="2693504">
                  <a:extLst>
                    <a:ext uri="{9D8B030D-6E8A-4147-A177-3AD203B41FA5}">
                      <a16:colId xmlns:a16="http://schemas.microsoft.com/office/drawing/2014/main" val="2708567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Generator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Reactive Power Capability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78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PMSG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✔️ Excellent (via full converter)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Full control over reactive power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30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✔️ Moderate (via excitation system)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Adjustable via rotor excitation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4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SCIG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❌ Limited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Requires external capacitors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90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DFIG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✔️ Good (via partial converter)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Effective within converter limits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205264"/>
                  </a:ext>
                </a:extLst>
              </a:tr>
            </a:tbl>
          </a:graphicData>
        </a:graphic>
      </p:graphicFrame>
      <p:pic>
        <p:nvPicPr>
          <p:cNvPr id="7" name="Picture 8" descr="Hochschule Flensburg (Fachhochschule) – Wikipedia">
            <a:extLst>
              <a:ext uri="{FF2B5EF4-FFF2-40B4-BE49-F238E27FC236}">
                <a16:creationId xmlns:a16="http://schemas.microsoft.com/office/drawing/2014/main" id="{1E24C56B-B099-E867-993A-900D9E090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826" y="428178"/>
            <a:ext cx="1211973" cy="804792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8EC18B-6550-35D7-58F9-5D90B870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4522F0-DD0C-9C5E-2BCD-C9985C095DB7}"/>
              </a:ext>
            </a:extLst>
          </p:cNvPr>
          <p:cNvCxnSpPr>
            <a:cxnSpLocks/>
          </p:cNvCxnSpPr>
          <p:nvPr/>
        </p:nvCxnSpPr>
        <p:spPr>
          <a:xfrm>
            <a:off x="1154549" y="1870023"/>
            <a:ext cx="7335233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Grafik 10">
            <a:extLst>
              <a:ext uri="{FF2B5EF4-FFF2-40B4-BE49-F238E27FC236}">
                <a16:creationId xmlns:a16="http://schemas.microsoft.com/office/drawing/2014/main" id="{DF3629CF-091A-B979-5C86-8AD1BF4D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78" y="24055"/>
            <a:ext cx="276300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3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03" y="600013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accent1"/>
                </a:solidFill>
              </a:rPr>
              <a:t>Key Criteria for Choosing Wind Generators in Syria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740" y="23320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• Wind Resource: Favorable zones like Quneitra, Homs, Daraa</a:t>
            </a:r>
          </a:p>
          <a:p>
            <a:pPr marL="0" indent="0">
              <a:buNone/>
            </a:pPr>
            <a:r>
              <a:rPr sz="2000" dirty="0"/>
              <a:t>• Grid Conditions: Weak grid requires flexible control systems</a:t>
            </a:r>
          </a:p>
          <a:p>
            <a:pPr marL="0" indent="0">
              <a:buNone/>
            </a:pPr>
            <a:r>
              <a:rPr sz="2000" dirty="0"/>
              <a:t>• Climate: High heat/dust requires durable, low-maintenance tech</a:t>
            </a:r>
          </a:p>
          <a:p>
            <a:pPr marL="0" indent="0">
              <a:buNone/>
            </a:pPr>
            <a:r>
              <a:rPr sz="2000" dirty="0"/>
              <a:t>• Cost: Low-cost options favored for small/rural setups</a:t>
            </a:r>
          </a:p>
          <a:p>
            <a:pPr marL="0" indent="0">
              <a:buNone/>
            </a:pPr>
            <a:r>
              <a:rPr sz="2000" dirty="0"/>
              <a:t>• Local Support: Ease of repair and part availability critical</a:t>
            </a:r>
          </a:p>
          <a:p>
            <a:pPr marL="0" indent="0">
              <a:buNone/>
            </a:pPr>
            <a:r>
              <a:rPr sz="2000" dirty="0"/>
              <a:t>• Scale &amp; Purpose: Domestic vs grid-scale dictates type</a:t>
            </a:r>
          </a:p>
          <a:p>
            <a:pPr marL="0" indent="0">
              <a:buNone/>
            </a:pPr>
            <a:r>
              <a:rPr sz="2000" dirty="0"/>
              <a:t>• Efficiency: ≥90% preferred for grid-connected systems</a:t>
            </a:r>
          </a:p>
        </p:txBody>
      </p:sp>
      <p:pic>
        <p:nvPicPr>
          <p:cNvPr id="4" name="Picture 8" descr="Hochschule Flensburg (Fachhochschule) – Wikipedia">
            <a:extLst>
              <a:ext uri="{FF2B5EF4-FFF2-40B4-BE49-F238E27FC236}">
                <a16:creationId xmlns:a16="http://schemas.microsoft.com/office/drawing/2014/main" id="{F524E8A6-1862-C55C-9ADA-8986074C4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948" y="454055"/>
            <a:ext cx="1211973" cy="804792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5DEC-55E2-73A1-19C1-9BECF1AE9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7F19DA-8C3E-60A8-3A1A-8D93989ABD77}"/>
              </a:ext>
            </a:extLst>
          </p:cNvPr>
          <p:cNvCxnSpPr>
            <a:cxnSpLocks/>
          </p:cNvCxnSpPr>
          <p:nvPr/>
        </p:nvCxnSpPr>
        <p:spPr>
          <a:xfrm>
            <a:off x="1280186" y="1837815"/>
            <a:ext cx="7335233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fik 10">
            <a:extLst>
              <a:ext uri="{FF2B5EF4-FFF2-40B4-BE49-F238E27FC236}">
                <a16:creationId xmlns:a16="http://schemas.microsoft.com/office/drawing/2014/main" id="{9FF45272-3F21-6A1A-BEE2-5B474F651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002" y="5395912"/>
            <a:ext cx="2763006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22E1-F5FE-C1CB-394A-98B6A4AA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64996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Quantitative Comparison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41F89E-3B72-261E-F6C6-52CB15A7C6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6774" y="2489200"/>
          <a:ext cx="8179905" cy="325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981">
                  <a:extLst>
                    <a:ext uri="{9D8B030D-6E8A-4147-A177-3AD203B41FA5}">
                      <a16:colId xmlns:a16="http://schemas.microsoft.com/office/drawing/2014/main" val="380956720"/>
                    </a:ext>
                  </a:extLst>
                </a:gridCol>
                <a:gridCol w="1635981">
                  <a:extLst>
                    <a:ext uri="{9D8B030D-6E8A-4147-A177-3AD203B41FA5}">
                      <a16:colId xmlns:a16="http://schemas.microsoft.com/office/drawing/2014/main" val="1903741766"/>
                    </a:ext>
                  </a:extLst>
                </a:gridCol>
                <a:gridCol w="1635981">
                  <a:extLst>
                    <a:ext uri="{9D8B030D-6E8A-4147-A177-3AD203B41FA5}">
                      <a16:colId xmlns:a16="http://schemas.microsoft.com/office/drawing/2014/main" val="941936322"/>
                    </a:ext>
                  </a:extLst>
                </a:gridCol>
                <a:gridCol w="1635981">
                  <a:extLst>
                    <a:ext uri="{9D8B030D-6E8A-4147-A177-3AD203B41FA5}">
                      <a16:colId xmlns:a16="http://schemas.microsoft.com/office/drawing/2014/main" val="1045932656"/>
                    </a:ext>
                  </a:extLst>
                </a:gridCol>
                <a:gridCol w="1635981">
                  <a:extLst>
                    <a:ext uri="{9D8B030D-6E8A-4147-A177-3AD203B41FA5}">
                      <a16:colId xmlns:a16="http://schemas.microsoft.com/office/drawing/2014/main" val="1034727543"/>
                    </a:ext>
                  </a:extLst>
                </a:gridCol>
              </a:tblGrid>
              <a:tr h="8709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Generator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Weight (tons)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Cost (USD)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Maintenance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Reactive Power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870486"/>
                  </a:ext>
                </a:extLst>
              </a:tr>
              <a:tr h="5045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PMSG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~25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$300k+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±0.65 MVAr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492543"/>
                  </a:ext>
                </a:extLst>
              </a:tr>
              <a:tr h="5045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DFIG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~20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$200k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±0.65 MVAr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627088"/>
                  </a:ext>
                </a:extLst>
              </a:tr>
              <a:tr h="5045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SCIG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~18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$150k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External only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257241"/>
                  </a:ext>
                </a:extLst>
              </a:tr>
              <a:tr h="8709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FESG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~22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$220k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±0.5 MVAr est.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04687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49816-688E-256C-D8C9-89290377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8" descr="Hochschule Flensburg (Fachhochschule) – Wikipedia">
            <a:extLst>
              <a:ext uri="{FF2B5EF4-FFF2-40B4-BE49-F238E27FC236}">
                <a16:creationId xmlns:a16="http://schemas.microsoft.com/office/drawing/2014/main" id="{DDCD239C-533C-1F28-18AA-271DE0A9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070" y="583450"/>
            <a:ext cx="1211973" cy="804792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DC96A5-AC37-A389-68A8-F1216622D308}"/>
              </a:ext>
            </a:extLst>
          </p:cNvPr>
          <p:cNvCxnSpPr>
            <a:cxnSpLocks/>
          </p:cNvCxnSpPr>
          <p:nvPr/>
        </p:nvCxnSpPr>
        <p:spPr>
          <a:xfrm>
            <a:off x="904382" y="1756674"/>
            <a:ext cx="7335233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fik 10">
            <a:extLst>
              <a:ext uri="{FF2B5EF4-FFF2-40B4-BE49-F238E27FC236}">
                <a16:creationId xmlns:a16="http://schemas.microsoft.com/office/drawing/2014/main" id="{4E9DD45B-7E28-1C30-EC3E-8E0C7E221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78" y="24055"/>
            <a:ext cx="276300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9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751" y="33449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     Comparing DFIG and PMSG for Wind Energy Projects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751" y="1851228"/>
            <a:ext cx="7919049" cy="413549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Technical Comparison: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Reliability</a:t>
            </a:r>
            <a:r>
              <a:rPr lang="en-US" dirty="0"/>
              <a:t>: PMSG often uses a direct-drive system, which eliminates the gearbox a common point of failure improving reliability. DFIGs typically require a gearbox.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Grid Control</a:t>
            </a:r>
            <a:r>
              <a:rPr lang="en-US" dirty="0"/>
              <a:t>: Both DFIG and PMSG can be used for grid-connected systems. However, the PMSG's full-scale inverter offers more robust control for reactive power and fault ride-through, which is beneficial for weak grids.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Efficiency</a:t>
            </a:r>
            <a:r>
              <a:rPr lang="en-US" dirty="0"/>
              <a:t>: PMSG's lack of a gearbox and rotor excitation losses contributes to its high efficiency, especially at partial loads. An efficiency of 90% or more is preferred for grid-connected systems.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5DCCD-DFB9-8DA2-C0EB-2CC967FA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8" descr="Hochschule Flensburg (Fachhochschule) – Wikipedia">
            <a:extLst>
              <a:ext uri="{FF2B5EF4-FFF2-40B4-BE49-F238E27FC236}">
                <a16:creationId xmlns:a16="http://schemas.microsoft.com/office/drawing/2014/main" id="{16DB33C0-3E0A-03E0-3C44-1E1F5F10F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940" y="419556"/>
            <a:ext cx="1211973" cy="804792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F59E42-0B41-5F9F-426F-C5A5E2BE67F0}"/>
              </a:ext>
            </a:extLst>
          </p:cNvPr>
          <p:cNvCxnSpPr>
            <a:cxnSpLocks/>
          </p:cNvCxnSpPr>
          <p:nvPr/>
        </p:nvCxnSpPr>
        <p:spPr>
          <a:xfrm>
            <a:off x="1214934" y="1593978"/>
            <a:ext cx="7335233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fik 10">
            <a:extLst>
              <a:ext uri="{FF2B5EF4-FFF2-40B4-BE49-F238E27FC236}">
                <a16:creationId xmlns:a16="http://schemas.microsoft.com/office/drawing/2014/main" id="{426494F4-E8A6-497F-7B45-E76C0CCFF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97" y="5723960"/>
            <a:ext cx="2763006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143" y="530159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Comparing DFIG and PMSG for Wind Energy Projects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A76F78A-A9CC-0740-9167-276D819E6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05050"/>
            <a:ext cx="7067909" cy="3881438"/>
          </a:xfrm>
        </p:spPr>
        <p:txBody>
          <a:bodyPr>
            <a:normAutofit/>
          </a:bodyPr>
          <a:lstStyle/>
          <a:p>
            <a:r>
              <a:rPr lang="en-US" sz="2000" b="1" dirty="0"/>
              <a:t>Financial Comparison:</a:t>
            </a:r>
          </a:p>
          <a:p>
            <a:pPr marL="0" indent="0">
              <a:buNone/>
            </a:pPr>
            <a:r>
              <a:rPr lang="en-US" sz="2000" b="1" dirty="0"/>
              <a:t>Initial Cost: </a:t>
            </a:r>
            <a:r>
              <a:rPr lang="en-US" sz="2000" dirty="0"/>
              <a:t>The PMSG has a higher initial capital cost due to the use of rare-earth magnets and a full-scale power converter. The DFIG's partially rated converter makes it a lower-cost option upfront.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Long-Term Costs (LCOE): </a:t>
            </a:r>
            <a:r>
              <a:rPr lang="en-US" sz="2000" dirty="0"/>
              <a:t>The lower maintenance costs and higher efficiency of the PMSG can lead to a lower lifetime cost of energy, making it a more financially viable long-term solution.</a:t>
            </a:r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191BF-71DD-6A2B-F8C1-C4907050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8" descr="Hochschule Flensburg (Fachhochschule) – Wikipedia">
            <a:extLst>
              <a:ext uri="{FF2B5EF4-FFF2-40B4-BE49-F238E27FC236}">
                <a16:creationId xmlns:a16="http://schemas.microsoft.com/office/drawing/2014/main" id="{F527FB94-335D-4CAF-BF1E-DFE0C34AD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800" y="445434"/>
            <a:ext cx="1211973" cy="804792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C1853E-67CE-E5A4-F858-A2F1650AEFA3}"/>
              </a:ext>
            </a:extLst>
          </p:cNvPr>
          <p:cNvCxnSpPr>
            <a:cxnSpLocks/>
          </p:cNvCxnSpPr>
          <p:nvPr/>
        </p:nvCxnSpPr>
        <p:spPr>
          <a:xfrm>
            <a:off x="791748" y="1757880"/>
            <a:ext cx="7335233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Grafik 10">
            <a:extLst>
              <a:ext uri="{FF2B5EF4-FFF2-40B4-BE49-F238E27FC236}">
                <a16:creationId xmlns:a16="http://schemas.microsoft.com/office/drawing/2014/main" id="{6A678FCC-6EF8-4B15-7A3A-652B969FA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97" y="5306428"/>
            <a:ext cx="2763006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552" y="18660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      Our Recommendation: PMSG for the Syrian Project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1100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Why PMSG is the Better Choice: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Reliability is Critical: </a:t>
            </a:r>
            <a:r>
              <a:rPr lang="en-US" dirty="0"/>
              <a:t>Given the challenges with local support and part availability in Syria, the PMSG's higher reliability and lower maintenance needs are paramount. This is a crucial factor, especially in a climate with high heat and dust.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Adaptability to Weak Grids: </a:t>
            </a:r>
            <a:r>
              <a:rPr lang="en-US" dirty="0"/>
              <a:t>The Syrian electrical infrastructure is facing reconstruction , and the grid is weak. The PMSG's excellent grid control makes it a robust choice that can handle these conditions effectively.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Efficiency and Durability: </a:t>
            </a:r>
            <a:r>
              <a:rPr lang="en-US" dirty="0"/>
              <a:t>PMSG generators meet the preferred efficiency standard of over 90% for grid-connected systems. Their durable design is well-suited to the local climate.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Long-Term Financial Viability: </a:t>
            </a:r>
            <a:r>
              <a:rPr lang="en-US" dirty="0"/>
              <a:t>While the initial cost may be higher , the long-term benefits of reduced maintenance and higher efficiency will lead to a more sustainable and economically sound project.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B7B01-CD24-ADBE-B385-0C5565A7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8" descr="Hochschule Flensburg (Fachhochschule) – Wikipedia">
            <a:extLst>
              <a:ext uri="{FF2B5EF4-FFF2-40B4-BE49-F238E27FC236}">
                <a16:creationId xmlns:a16="http://schemas.microsoft.com/office/drawing/2014/main" id="{994563F5-580F-43FB-8211-106FD3035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932" y="669710"/>
            <a:ext cx="1211973" cy="804792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92DCCF-9976-8D38-4B02-859074095E8C}"/>
              </a:ext>
            </a:extLst>
          </p:cNvPr>
          <p:cNvCxnSpPr>
            <a:cxnSpLocks/>
          </p:cNvCxnSpPr>
          <p:nvPr/>
        </p:nvCxnSpPr>
        <p:spPr>
          <a:xfrm>
            <a:off x="1585382" y="1344949"/>
            <a:ext cx="7335233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fik 10">
            <a:extLst>
              <a:ext uri="{FF2B5EF4-FFF2-40B4-BE49-F238E27FC236}">
                <a16:creationId xmlns:a16="http://schemas.microsoft.com/office/drawing/2014/main" id="{5F933E22-56AD-7878-1160-D8ABCFA7C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662" y="5741720"/>
            <a:ext cx="2763006" cy="10127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4745C68-5411-209E-9CE1-FA001EAF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960" y="1600200"/>
            <a:ext cx="8229600" cy="4525963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Introduction</a:t>
            </a:r>
            <a:endParaRPr lang="en-US" dirty="0"/>
          </a:p>
          <a:p>
            <a:pPr>
              <a:defRPr sz="2000"/>
            </a:pPr>
            <a:r>
              <a:rPr lang="en-IN" dirty="0"/>
              <a:t>Electrical Drive Train Design</a:t>
            </a:r>
            <a:endParaRPr dirty="0"/>
          </a:p>
          <a:p>
            <a:pPr>
              <a:defRPr sz="2000"/>
            </a:pPr>
            <a:r>
              <a:rPr dirty="0"/>
              <a:t>Weekly Report</a:t>
            </a:r>
          </a:p>
          <a:p>
            <a:pPr>
              <a:defRPr sz="2000"/>
            </a:pPr>
            <a:r>
              <a:rPr lang="en-US" dirty="0"/>
              <a:t>Overview of </a:t>
            </a:r>
            <a:r>
              <a:rPr dirty="0"/>
              <a:t>Syrian Energy Market</a:t>
            </a:r>
          </a:p>
          <a:p>
            <a:pPr>
              <a:defRPr sz="2000"/>
            </a:pPr>
            <a:r>
              <a:rPr dirty="0"/>
              <a:t>Energy Sources &amp; Consumption</a:t>
            </a:r>
          </a:p>
          <a:p>
            <a:pPr>
              <a:defRPr sz="2000"/>
            </a:pPr>
            <a:r>
              <a:rPr dirty="0"/>
              <a:t>Challenges for Generator Selection</a:t>
            </a:r>
          </a:p>
          <a:p>
            <a:pPr>
              <a:defRPr sz="2000"/>
            </a:pPr>
            <a:r>
              <a:rPr dirty="0"/>
              <a:t>Generator Technologies Overview</a:t>
            </a:r>
          </a:p>
          <a:p>
            <a:pPr>
              <a:defRPr sz="2000"/>
            </a:pPr>
            <a:r>
              <a:rPr dirty="0"/>
              <a:t>PMSG vs DFIG Comparison</a:t>
            </a:r>
          </a:p>
          <a:p>
            <a:pPr>
              <a:defRPr sz="2000"/>
            </a:pPr>
            <a:r>
              <a:rPr dirty="0"/>
              <a:t>Final Recommendation &amp; Next Steps</a:t>
            </a:r>
          </a:p>
          <a:p>
            <a:pPr>
              <a:defRPr sz="2000"/>
            </a:pPr>
            <a:r>
              <a:rPr dirty="0"/>
              <a:t>References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64295" y="5742727"/>
            <a:ext cx="215411" cy="273844"/>
          </a:xfrm>
        </p:spPr>
        <p:txBody>
          <a:bodyPr/>
          <a:lstStyle/>
          <a:p>
            <a:fld id="{013F6232-4F06-48BA-8F69-BF531F607829}" type="slidenum">
              <a:rPr lang="en-GB" sz="1050">
                <a:solidFill>
                  <a:schemeClr val="bg1"/>
                </a:solidFill>
              </a:rPr>
              <a:t>2</a:t>
            </a:fld>
            <a:endParaRPr lang="en-GB" sz="1050" dirty="0">
              <a:solidFill>
                <a:schemeClr val="bg1"/>
              </a:solidFill>
            </a:endParaRPr>
          </a:p>
        </p:txBody>
      </p:sp>
      <p:pic>
        <p:nvPicPr>
          <p:cNvPr id="15" name="Picture 8" descr="Hochschule Flensburg (Fachhochschule) – Wikipedia">
            <a:extLst>
              <a:ext uri="{FF2B5EF4-FFF2-40B4-BE49-F238E27FC236}">
                <a16:creationId xmlns:a16="http://schemas.microsoft.com/office/drawing/2014/main" id="{97ADB162-0775-6262-5D4A-895FD1E01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078" y="592076"/>
            <a:ext cx="1211973" cy="804792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36FC3D6-703D-BFB9-5C3B-32161E87A864}"/>
              </a:ext>
            </a:extLst>
          </p:cNvPr>
          <p:cNvSpPr txBox="1">
            <a:spLocks/>
          </p:cNvSpPr>
          <p:nvPr/>
        </p:nvSpPr>
        <p:spPr>
          <a:xfrm>
            <a:off x="435078" y="69944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1"/>
                </a:solidFill>
              </a:rPr>
              <a:t>Agenda</a:t>
            </a:r>
          </a:p>
        </p:txBody>
      </p:sp>
      <p:pic>
        <p:nvPicPr>
          <p:cNvPr id="9" name="Grafik 10">
            <a:extLst>
              <a:ext uri="{FF2B5EF4-FFF2-40B4-BE49-F238E27FC236}">
                <a16:creationId xmlns:a16="http://schemas.microsoft.com/office/drawing/2014/main" id="{B33FC729-7265-93DA-1384-DE4A7DAE3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672" y="5104016"/>
            <a:ext cx="2763006" cy="1277417"/>
          </a:xfrm>
          <a:prstGeom prst="rect">
            <a:avLst/>
          </a:prstGeom>
        </p:spPr>
      </p:pic>
      <p:pic>
        <p:nvPicPr>
          <p:cNvPr id="12" name="Picture 11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56F9ADE1-9448-25C4-8942-892DEEF1A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0" y="239224"/>
            <a:ext cx="1315337" cy="98522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56CD451-4A04-0D21-3576-4AEFDFC3F493}"/>
              </a:ext>
            </a:extLst>
          </p:cNvPr>
          <p:cNvCxnSpPr>
            <a:cxnSpLocks/>
          </p:cNvCxnSpPr>
          <p:nvPr/>
        </p:nvCxnSpPr>
        <p:spPr>
          <a:xfrm>
            <a:off x="791748" y="1671617"/>
            <a:ext cx="7335233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4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07C1-E454-8B2F-E648-810A8F87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Conclusion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A02DC-B8E0-9932-2A94-A41BA1BED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Permanent Magnet Synchronous Generator (PMSG) </a:t>
            </a:r>
            <a:r>
              <a:rPr lang="en-US" sz="2000" dirty="0"/>
              <a:t>is the recommended generator type due to its reliability, high efficiency, and robustness against weak grid conditions and harsh climate.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Actionable Steps: </a:t>
            </a:r>
          </a:p>
          <a:p>
            <a:pPr marL="0" indent="0">
              <a:buNone/>
            </a:pPr>
            <a:endParaRPr lang="en-US" sz="2000" b="1" dirty="0"/>
          </a:p>
          <a:p>
            <a:pPr>
              <a:buFont typeface="+mj-lt"/>
              <a:buAutoNum type="arabicPeriod"/>
            </a:pPr>
            <a:r>
              <a:rPr lang="en-US" sz="2000" dirty="0"/>
              <a:t>Include dust-proof design and heat management in the specifications for the generators.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Target PMSG with cooling and inverter systems for future utility projects.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E9372-2268-BD37-AE82-DC1A3B05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8" descr="Hochschule Flensburg (Fachhochschule) – Wikipedia">
            <a:extLst>
              <a:ext uri="{FF2B5EF4-FFF2-40B4-BE49-F238E27FC236}">
                <a16:creationId xmlns:a16="http://schemas.microsoft.com/office/drawing/2014/main" id="{8B3197BD-2043-48AA-D0D9-2603715BA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078" y="592076"/>
            <a:ext cx="1211973" cy="804792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002370-51E5-ED50-9B58-401733F5E6C3}"/>
              </a:ext>
            </a:extLst>
          </p:cNvPr>
          <p:cNvCxnSpPr>
            <a:cxnSpLocks/>
          </p:cNvCxnSpPr>
          <p:nvPr/>
        </p:nvCxnSpPr>
        <p:spPr>
          <a:xfrm>
            <a:off x="869385" y="1568102"/>
            <a:ext cx="7335233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fik 10">
            <a:extLst>
              <a:ext uri="{FF2B5EF4-FFF2-40B4-BE49-F238E27FC236}">
                <a16:creationId xmlns:a16="http://schemas.microsoft.com/office/drawing/2014/main" id="{84767A74-B309-DB6C-44B7-DF136C627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090" y="5440362"/>
            <a:ext cx="276300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80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495"/>
            <a:ext cx="8229600" cy="1143000"/>
          </a:xfrm>
        </p:spPr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396"/>
            <a:ext cx="8229600" cy="4525963"/>
          </a:xfrm>
        </p:spPr>
        <p:txBody>
          <a:bodyPr>
            <a:normAutofit fontScale="25000" lnSpcReduction="20000"/>
          </a:bodyPr>
          <a:lstStyle/>
          <a:p>
            <a:r>
              <a:rPr sz="4400" dirty="0"/>
              <a:t>Global Wind Atlas. (n.d.). Syria wind resource map. Retrieved September 2, 2025, from </a:t>
            </a:r>
            <a:r>
              <a:rPr sz="4400" dirty="0">
                <a:hlinkClick r:id="rId2"/>
              </a:rPr>
              <a:t>https://globalwindatlas.info</a:t>
            </a:r>
            <a:endParaRPr lang="en-US" sz="4400" dirty="0"/>
          </a:p>
          <a:p>
            <a:endParaRPr sz="4400" dirty="0"/>
          </a:p>
          <a:p>
            <a:r>
              <a:rPr sz="4400" dirty="0"/>
              <a:t>Renewables Now. (2025, August 4). Syria seeks developers for wind farm project of up to 200 MW. Retrieved from</a:t>
            </a: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       </a:t>
            </a:r>
            <a:r>
              <a:rPr sz="4400" dirty="0"/>
              <a:t> </a:t>
            </a:r>
            <a:r>
              <a:rPr sz="4400" dirty="0">
                <a:hlinkClick r:id="rId3"/>
              </a:rPr>
              <a:t>https://renewablesnow.com/news/syria-seeks-developers-for-wind-farm-project-of-up-to-200-mw-1279598/</a:t>
            </a:r>
            <a:endParaRPr lang="en-US" sz="4400" dirty="0"/>
          </a:p>
          <a:p>
            <a:endParaRPr sz="4400" dirty="0"/>
          </a:p>
          <a:p>
            <a:r>
              <a:rPr sz="4400" dirty="0"/>
              <a:t>Syrian Green Building Council. (n.d.). Syria wind potential map and speed data. Retrieved September 2, 2025, from </a:t>
            </a:r>
            <a:r>
              <a:rPr lang="en-US" sz="4400" dirty="0"/>
              <a:t>                            </a:t>
            </a:r>
            <a:r>
              <a:rPr lang="en-US" sz="4400" dirty="0">
                <a:hlinkClick r:id="rId4"/>
              </a:rPr>
              <a:t>                            https://www.syriangbc.org/en/ed/wind.htm</a:t>
            </a:r>
            <a:endParaRPr lang="en-US" sz="4400" dirty="0"/>
          </a:p>
          <a:p>
            <a:endParaRPr sz="4400" dirty="0"/>
          </a:p>
          <a:p>
            <a:r>
              <a:rPr sz="4400" dirty="0"/>
              <a:t>Habib, M., &amp; </a:t>
            </a:r>
            <a:r>
              <a:rPr sz="4400" dirty="0" err="1"/>
              <a:t>Matouk</a:t>
            </a:r>
            <a:r>
              <a:rPr sz="4400" dirty="0"/>
              <a:t>, A. (2020). Integrating AHP and GIS as a decision-making tool for optimal wind farm allocation: A case study of Syria. ResearchGate</a:t>
            </a:r>
            <a:endParaRPr lang="en-US" sz="4400" dirty="0"/>
          </a:p>
          <a:p>
            <a:r>
              <a:rPr lang="en-US" sz="4400" dirty="0">
                <a:hlinkClick r:id="rId5"/>
              </a:rPr>
              <a:t> </a:t>
            </a:r>
            <a:r>
              <a:rPr sz="4400" dirty="0">
                <a:hlinkClick r:id="rId5"/>
              </a:rPr>
              <a:t>https://www.researchgate.net/publication/343590768</a:t>
            </a:r>
            <a:endParaRPr lang="en-US" sz="4400" dirty="0"/>
          </a:p>
          <a:p>
            <a:endParaRPr sz="4400" dirty="0"/>
          </a:p>
          <a:p>
            <a:r>
              <a:rPr sz="4400" dirty="0"/>
              <a:t>Al Jamil, A., &amp; Sidorenko, G. (2020). Syria’s wind resources: Outlook for the future. E3S Web of Conferences. </a:t>
            </a:r>
            <a:endParaRPr lang="en-US" sz="4400" dirty="0"/>
          </a:p>
          <a:p>
            <a:r>
              <a:rPr sz="4400" dirty="0">
                <a:hlinkClick r:id="rId6"/>
              </a:rPr>
              <a:t>https://www.e3s-conferences.org/articles/e3sconf/pdf/2020/17/e3sconf_ktti2020_06032.pdf</a:t>
            </a:r>
            <a:endParaRPr lang="en-US" sz="4400" dirty="0"/>
          </a:p>
          <a:p>
            <a:endParaRPr sz="4400" dirty="0"/>
          </a:p>
          <a:p>
            <a:r>
              <a:rPr sz="4400" dirty="0"/>
              <a:t>IEC. (2020). IEC 61400 series – Wind turbine standards. </a:t>
            </a:r>
            <a:endParaRPr lang="en-US" sz="4400" dirty="0"/>
          </a:p>
          <a:p>
            <a:r>
              <a:rPr sz="4400" dirty="0">
                <a:hlinkClick r:id="rId7"/>
              </a:rPr>
              <a:t>https://en.wikipedia.org/wiki/IEC_61400</a:t>
            </a:r>
            <a:endParaRPr lang="en-US" sz="4400" dirty="0"/>
          </a:p>
          <a:p>
            <a:pPr marL="0" indent="0">
              <a:buNone/>
            </a:pPr>
            <a:endParaRPr lang="en-US" sz="4400" dirty="0"/>
          </a:p>
          <a:p>
            <a:r>
              <a:rPr lang="en-IN" sz="4400" dirty="0" err="1"/>
              <a:t>Okedu</a:t>
            </a:r>
            <a:r>
              <a:rPr lang="en-IN" sz="4400" dirty="0"/>
              <a:t>, K. E., &amp; </a:t>
            </a:r>
            <a:r>
              <a:rPr lang="en-IN" sz="4400" dirty="0" err="1"/>
              <a:t>Muyeen</a:t>
            </a:r>
            <a:r>
              <a:rPr lang="en-IN" sz="4400" dirty="0"/>
              <a:t>, S. M. (2022). </a:t>
            </a:r>
            <a:r>
              <a:rPr lang="en-IN" sz="4400" b="1" dirty="0"/>
              <a:t>"Comparative Performance of DFIG and PMSG Wind Turbines during Transient State in Weak and Strong Grid Conditions Considering Series Dynamic Braking Resistor."</a:t>
            </a:r>
            <a:r>
              <a:rPr lang="en-IN" sz="4400" dirty="0"/>
              <a:t> </a:t>
            </a:r>
            <a:r>
              <a:rPr lang="en-IN" sz="4400" i="1" dirty="0"/>
              <a:t>Energies, 15</a:t>
            </a:r>
            <a:r>
              <a:rPr lang="en-IN" sz="4400" dirty="0"/>
              <a:t>(23), 9228.</a:t>
            </a:r>
          </a:p>
          <a:p>
            <a:r>
              <a:rPr lang="en-IN" sz="4400" dirty="0">
                <a:hlinkClick r:id="rId8"/>
              </a:rPr>
              <a:t> https://www.mdpi.com/1996-1073/15/23/9228</a:t>
            </a:r>
            <a:r>
              <a:rPr lang="en-IN" sz="4400" dirty="0"/>
              <a:t>          </a:t>
            </a:r>
          </a:p>
          <a:p>
            <a:pPr marL="0" indent="0">
              <a:buNone/>
            </a:pPr>
            <a:endParaRPr lang="en-IN" sz="4400" dirty="0"/>
          </a:p>
          <a:p>
            <a:r>
              <a:rPr lang="en-US" sz="4400" dirty="0"/>
              <a:t>Al-Jamil, A., &amp; Ahmad, K. (2020). </a:t>
            </a:r>
            <a:r>
              <a:rPr lang="en-US" sz="4400" b="1" dirty="0"/>
              <a:t>"Syria's wind resources: Outlook for the Future."</a:t>
            </a:r>
            <a:r>
              <a:rPr lang="en-US" sz="4400" dirty="0"/>
              <a:t> </a:t>
            </a:r>
            <a:r>
              <a:rPr lang="en-US" sz="4400" i="1" dirty="0"/>
              <a:t>E3S Web of Conferences, 157</a:t>
            </a:r>
            <a:r>
              <a:rPr lang="en-US" sz="4400" dirty="0"/>
              <a:t>, 06032. </a:t>
            </a:r>
            <a:r>
              <a:rPr lang="en-IN" sz="4400" dirty="0">
                <a:hlinkClick r:id="rId9"/>
              </a:rPr>
              <a:t>https://www.e3sconferences.org/articles/e3sconf/pdf/2020/17/e3sconf_ktti2020_06032.pdf</a:t>
            </a:r>
            <a:endParaRPr lang="en-IN" sz="4400" dirty="0"/>
          </a:p>
          <a:p>
            <a:pPr marL="0" indent="0">
              <a:buNone/>
            </a:pPr>
            <a:endParaRPr lang="en-IN" sz="4400" dirty="0"/>
          </a:p>
          <a:p>
            <a:r>
              <a:rPr lang="en-US" sz="4400" dirty="0"/>
              <a:t>Drouet, C., Bacha, S., &amp; Bacha, E. (2018). </a:t>
            </a:r>
            <a:r>
              <a:rPr lang="en-US" sz="4400" b="1" dirty="0"/>
              <a:t>"Reliability comparison of direct-drive and geared-drive wind turbine concepts."</a:t>
            </a:r>
            <a:r>
              <a:rPr lang="en-US" sz="4400" dirty="0"/>
              <a:t> </a:t>
            </a:r>
            <a:r>
              <a:rPr lang="en-US" sz="4400" i="1" dirty="0"/>
              <a:t>ResearchGate</a:t>
            </a:r>
            <a:r>
              <a:rPr lang="en-US" sz="4400" dirty="0"/>
              <a:t>. </a:t>
            </a:r>
            <a:r>
              <a:rPr lang="en-IN" sz="4400" dirty="0">
                <a:hlinkClick r:id="rId10"/>
              </a:rPr>
              <a:t>https://www.researchgate.net/publication/43033891_Reliability_comparison_of_direct-drive_and_geared-drive_wind_turbine_concepts</a:t>
            </a:r>
            <a:endParaRPr lang="en-IN" sz="4400" dirty="0"/>
          </a:p>
          <a:p>
            <a:pPr marL="0" indent="0">
              <a:buNone/>
            </a:pPr>
            <a:endParaRPr lang="en-IN" sz="4400" dirty="0"/>
          </a:p>
          <a:p>
            <a:r>
              <a:rPr lang="en-US" sz="4400" dirty="0" err="1"/>
              <a:t>Okedu</a:t>
            </a:r>
            <a:r>
              <a:rPr lang="en-US" sz="4400" dirty="0"/>
              <a:t>, K. E. (2021). </a:t>
            </a:r>
            <a:r>
              <a:rPr lang="en-US" sz="4400" b="1" dirty="0"/>
              <a:t>"Comparative Study of the Effects of Machine Parameters on DFIG and PMSG Variable Speed Wind Turbines During Grid Fault."</a:t>
            </a:r>
            <a:r>
              <a:rPr lang="en-US" sz="4400" dirty="0"/>
              <a:t> </a:t>
            </a:r>
            <a:r>
              <a:rPr lang="en-US" sz="4400" i="1" dirty="0"/>
              <a:t>Frontiers in Energy Research, 9</a:t>
            </a:r>
            <a:r>
              <a:rPr lang="en-US" sz="4400" dirty="0"/>
              <a:t>, 681443. </a:t>
            </a:r>
          </a:p>
          <a:p>
            <a:r>
              <a:rPr lang="en-IN" sz="4400" dirty="0">
                <a:hlinkClick r:id="rId11"/>
              </a:rPr>
              <a:t>https://www.frontiersin.org/journals/energy-research/articles/10.3389/fenrg.2021.681443/full</a:t>
            </a:r>
            <a:endParaRPr lang="en-IN" sz="4400" dirty="0"/>
          </a:p>
          <a:p>
            <a:endParaRPr lang="en-US" sz="4400" dirty="0"/>
          </a:p>
          <a:p>
            <a:endParaRPr sz="4400" dirty="0"/>
          </a:p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D8B74-113B-D5EC-0158-B31230F4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E70FAF-E4D6-0CBB-DB5D-4BE6CD826C05}"/>
              </a:ext>
            </a:extLst>
          </p:cNvPr>
          <p:cNvCxnSpPr>
            <a:cxnSpLocks/>
          </p:cNvCxnSpPr>
          <p:nvPr/>
        </p:nvCxnSpPr>
        <p:spPr>
          <a:xfrm>
            <a:off x="696862" y="1016020"/>
            <a:ext cx="7335233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849" y="715244"/>
            <a:ext cx="8229600" cy="1143000"/>
          </a:xfrm>
        </p:spPr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078" y="331023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solidFill>
                  <a:schemeClr val="accent1"/>
                </a:solidFill>
              </a:rPr>
              <a:t>Syrian Wind Context</a:t>
            </a:r>
            <a:endParaRPr lang="en-IN" sz="2000" dirty="0"/>
          </a:p>
          <a:p>
            <a:pPr marL="0" indent="0">
              <a:buNone/>
            </a:pPr>
            <a:r>
              <a:rPr sz="2000" dirty="0"/>
              <a:t>Syria possesses considerable onshore wind resources (Homs, Quneitra, Adra, </a:t>
            </a:r>
            <a:r>
              <a:rPr sz="2000" dirty="0" err="1"/>
              <a:t>Hassia</a:t>
            </a:r>
            <a:r>
              <a:rPr sz="2000" dirty="0"/>
              <a:t>).</a:t>
            </a:r>
          </a:p>
          <a:p>
            <a:pPr marL="0" indent="0">
              <a:buNone/>
            </a:pPr>
            <a:r>
              <a:rPr sz="2000" dirty="0"/>
              <a:t>• Recent tenders announced for 100–200 MW projects.</a:t>
            </a:r>
          </a:p>
          <a:p>
            <a:pPr marL="0" indent="0">
              <a:buNone/>
            </a:pPr>
            <a:r>
              <a:rPr sz="2000" dirty="0"/>
              <a:t>• Early pilot projects in Quneitra and feasibility studies in Homs.</a:t>
            </a:r>
          </a:p>
          <a:p>
            <a:pPr marL="0" indent="0">
              <a:buNone/>
            </a:pPr>
            <a:r>
              <a:rPr sz="2000" dirty="0"/>
              <a:t>• Drivetrain design must reflect weak grid condition</a:t>
            </a:r>
            <a:r>
              <a:rPr lang="en-IN" sz="2000" dirty="0"/>
              <a:t>s</a:t>
            </a:r>
            <a:r>
              <a:rPr sz="2000" dirty="0"/>
              <a:t> and</a:t>
            </a:r>
            <a:r>
              <a:rPr lang="en-IN" sz="2000" dirty="0"/>
              <a:t> </a:t>
            </a:r>
            <a:r>
              <a:rPr sz="2000" dirty="0"/>
              <a:t>maintenance</a:t>
            </a:r>
            <a:r>
              <a:rPr lang="en-IN" sz="2000" dirty="0"/>
              <a:t> challenges</a:t>
            </a:r>
            <a:r>
              <a:rPr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21307-89AD-5414-4DC0-476F2B1CEFF1}"/>
              </a:ext>
            </a:extLst>
          </p:cNvPr>
          <p:cNvSpPr txBox="1"/>
          <p:nvPr/>
        </p:nvSpPr>
        <p:spPr>
          <a:xfrm>
            <a:off x="603848" y="1986794"/>
            <a:ext cx="49343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Project scope: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Designing an optimized electrical wind turbine drivetrain for </a:t>
            </a:r>
            <a:r>
              <a:rPr lang="en-GB" sz="2000" dirty="0"/>
              <a:t>Syria’s</a:t>
            </a:r>
            <a:r>
              <a:rPr lang="en-GB" sz="2000" dirty="0">
                <a:solidFill>
                  <a:schemeClr val="tx1"/>
                </a:solidFill>
              </a:rPr>
              <a:t> renewable energy market.</a:t>
            </a:r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F5A525BE-818F-2949-0F06-40594CBEA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078" y="592076"/>
            <a:ext cx="1211973" cy="804792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10">
            <a:extLst>
              <a:ext uri="{FF2B5EF4-FFF2-40B4-BE49-F238E27FC236}">
                <a16:creationId xmlns:a16="http://schemas.microsoft.com/office/drawing/2014/main" id="{09E519FC-85DD-E397-72F5-461558621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367" y="5473508"/>
            <a:ext cx="2763006" cy="127741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D02B3F4-A917-3AF3-4721-53B42152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C4D454-2842-CA2E-DB4C-8968BB17CDF8}"/>
              </a:ext>
            </a:extLst>
          </p:cNvPr>
          <p:cNvCxnSpPr>
            <a:cxnSpLocks/>
          </p:cNvCxnSpPr>
          <p:nvPr/>
        </p:nvCxnSpPr>
        <p:spPr>
          <a:xfrm>
            <a:off x="757244" y="1628490"/>
            <a:ext cx="7335233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Google Shape;91;p4">
            <a:extLst>
              <a:ext uri="{FF2B5EF4-FFF2-40B4-BE49-F238E27FC236}">
                <a16:creationId xmlns:a16="http://schemas.microsoft.com/office/drawing/2014/main" id="{78DE20D3-10C7-6E4F-64FA-8134301E19E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8086" y="1858244"/>
            <a:ext cx="1826663" cy="160000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1">
            <a:extLst>
              <a:ext uri="{FF2B5EF4-FFF2-40B4-BE49-F238E27FC236}">
                <a16:creationId xmlns:a16="http://schemas.microsoft.com/office/drawing/2014/main" id="{E7CFE948-953A-81F8-3CE8-611AE5AA8D07}"/>
              </a:ext>
            </a:extLst>
          </p:cNvPr>
          <p:cNvSpPr txBox="1"/>
          <p:nvPr/>
        </p:nvSpPr>
        <p:spPr>
          <a:xfrm>
            <a:off x="6225066" y="3403356"/>
            <a:ext cx="21990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u="sng"/>
            </a:lvl1pPr>
          </a:lstStyle>
          <a:p>
            <a:r>
              <a:rPr lang="en-US" sz="1200" dirty="0"/>
              <a:t>Source: www.ge.com/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458D-4F2B-A2B5-958C-6307EB26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88" y="1464692"/>
            <a:ext cx="8380640" cy="44319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Electrical drivetrain design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6BEBD5-E1ED-BF13-6CF0-95BF278BA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30" y="2234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chemeClr val="accent2"/>
                </a:solidFill>
              </a:rPr>
              <a:t>Electrical drivetrain components: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48DF3E-2171-ADE1-E662-18D85FE4E41B}"/>
              </a:ext>
            </a:extLst>
          </p:cNvPr>
          <p:cNvCxnSpPr>
            <a:cxnSpLocks/>
          </p:cNvCxnSpPr>
          <p:nvPr/>
        </p:nvCxnSpPr>
        <p:spPr>
          <a:xfrm>
            <a:off x="725013" y="2016672"/>
            <a:ext cx="7335233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96FAA3B-BFA9-84B5-E48A-267F4B1F8332}"/>
              </a:ext>
            </a:extLst>
          </p:cNvPr>
          <p:cNvSpPr txBox="1"/>
          <p:nvPr/>
        </p:nvSpPr>
        <p:spPr>
          <a:xfrm>
            <a:off x="430488" y="2598441"/>
            <a:ext cx="6420058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Tx/>
              <a:buChar char="-"/>
            </a:pPr>
            <a:r>
              <a:rPr lang="en-GB" sz="1500" dirty="0"/>
              <a:t>Generators. </a:t>
            </a:r>
          </a:p>
          <a:p>
            <a:pPr marL="257175" indent="-257175">
              <a:buFontTx/>
              <a:buChar char="-"/>
            </a:pPr>
            <a:r>
              <a:rPr lang="en-GB" sz="1500" dirty="0"/>
              <a:t>Transformers.</a:t>
            </a:r>
          </a:p>
          <a:p>
            <a:pPr marL="257175" indent="-257175">
              <a:buFontTx/>
              <a:buChar char="-"/>
            </a:pPr>
            <a:r>
              <a:rPr lang="en-GB" sz="1500" dirty="0"/>
              <a:t>Converters.</a:t>
            </a:r>
          </a:p>
          <a:p>
            <a:pPr marL="257175" indent="-257175">
              <a:buFontTx/>
              <a:buChar char="-"/>
            </a:pPr>
            <a:r>
              <a:rPr lang="en-GB" sz="1500" dirty="0"/>
              <a:t>Cables &amp; switch gears.</a:t>
            </a:r>
          </a:p>
          <a:p>
            <a:pPr marL="257175" indent="-257175">
              <a:buFontTx/>
              <a:buChar char="-"/>
            </a:pPr>
            <a:r>
              <a:rPr lang="en-GB" sz="1500" dirty="0"/>
              <a:t>Integration of the electrical drive train with the grid.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29AAF47-DAE8-DA5F-B4EA-542810BC9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01" y="3973532"/>
            <a:ext cx="6920494" cy="196129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C68302B-8F00-CBD7-6A22-97B7B1A80C08}"/>
              </a:ext>
            </a:extLst>
          </p:cNvPr>
          <p:cNvSpPr txBox="1"/>
          <p:nvPr/>
        </p:nvSpPr>
        <p:spPr>
          <a:xfrm>
            <a:off x="1042742" y="6078109"/>
            <a:ext cx="23023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A" sz="9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Electrification | Altair</a:t>
            </a:r>
            <a:endParaRPr lang="en-US" sz="900" dirty="0"/>
          </a:p>
        </p:txBody>
      </p:sp>
      <p:pic>
        <p:nvPicPr>
          <p:cNvPr id="5" name="Picture 8" descr="Hochschule Flensburg (Fachhochschule) – Wikipedia">
            <a:extLst>
              <a:ext uri="{FF2B5EF4-FFF2-40B4-BE49-F238E27FC236}">
                <a16:creationId xmlns:a16="http://schemas.microsoft.com/office/drawing/2014/main" id="{E3632CE8-FE6A-367E-DFED-13E0AEB61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830" y="165414"/>
            <a:ext cx="1888597" cy="1254093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442FE-58BB-AF7A-72DF-E77C7871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10" name="Grafik 10">
            <a:extLst>
              <a:ext uri="{FF2B5EF4-FFF2-40B4-BE49-F238E27FC236}">
                <a16:creationId xmlns:a16="http://schemas.microsoft.com/office/drawing/2014/main" id="{564FEE1E-E0E5-1AB8-468F-C4EFCE3C4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3794" y="24101"/>
            <a:ext cx="2763006" cy="127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458D-4F2B-A2B5-958C-6307EB263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452" y="1232412"/>
            <a:ext cx="8380640" cy="443198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Electrical drivetrain design</a:t>
            </a:r>
            <a:endParaRPr lang="ar-EG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6BEBD5-E1ED-BF13-6CF0-95BF278BA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201426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chemeClr val="accent2"/>
                </a:solidFill>
              </a:rPr>
              <a:t>Technology choices: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48DF3E-2171-ADE1-E662-18D85FE4E41B}"/>
              </a:ext>
            </a:extLst>
          </p:cNvPr>
          <p:cNvCxnSpPr>
            <a:cxnSpLocks/>
          </p:cNvCxnSpPr>
          <p:nvPr/>
        </p:nvCxnSpPr>
        <p:spPr>
          <a:xfrm>
            <a:off x="696862" y="1757880"/>
            <a:ext cx="7335233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96FAA3B-BFA9-84B5-E48A-267F4B1F8332}"/>
              </a:ext>
            </a:extLst>
          </p:cNvPr>
          <p:cNvSpPr txBox="1"/>
          <p:nvPr/>
        </p:nvSpPr>
        <p:spPr>
          <a:xfrm>
            <a:off x="430488" y="2412834"/>
            <a:ext cx="64200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>
              <a:buFontTx/>
              <a:buChar char="-"/>
            </a:pPr>
            <a:r>
              <a:rPr lang="en-GB" sz="1500" b="1" dirty="0"/>
              <a:t>Generators: </a:t>
            </a:r>
          </a:p>
          <a:p>
            <a:r>
              <a:rPr lang="en-GB" sz="1500" dirty="0"/>
              <a:t>DFIG, SG, PMSG, EESG</a:t>
            </a:r>
          </a:p>
          <a:p>
            <a:pPr marL="257175" indent="-257175">
              <a:buFontTx/>
              <a:buChar char="-"/>
            </a:pPr>
            <a:r>
              <a:rPr lang="en-GB" sz="1500" b="1" dirty="0"/>
              <a:t>Converters:</a:t>
            </a:r>
          </a:p>
          <a:p>
            <a:r>
              <a:rPr lang="en-GB" sz="1500" dirty="0"/>
              <a:t>Full converter , partial converter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D4FEAEC3-3D68-09F2-7C2D-D44F6C01D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119" y="2293184"/>
            <a:ext cx="4122976" cy="1750992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81F9BE61-87C9-19A4-3957-2840D775F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09" y="3633152"/>
            <a:ext cx="4629390" cy="220259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513A1D2-B919-7E62-63E8-2E512302E1A9}"/>
              </a:ext>
            </a:extLst>
          </p:cNvPr>
          <p:cNvSpPr txBox="1"/>
          <p:nvPr/>
        </p:nvSpPr>
        <p:spPr>
          <a:xfrm>
            <a:off x="4891113" y="4011304"/>
            <a:ext cx="4213840" cy="334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88" u="sng" dirty="0"/>
              <a:t>Source: www.researchgate.net/figure/A-wind-energy-conversion-scheme_fig1_275946980 [accessed 29 Sept 2024]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3D329A1-18BB-85EB-1F04-9BDCD29AA3A1}"/>
              </a:ext>
            </a:extLst>
          </p:cNvPr>
          <p:cNvSpPr txBox="1"/>
          <p:nvPr/>
        </p:nvSpPr>
        <p:spPr>
          <a:xfrm>
            <a:off x="247963" y="5675094"/>
            <a:ext cx="5279543" cy="213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88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 Low-speed full converter electrical drivetrain package - Wind Power | ABB</a:t>
            </a:r>
            <a:endParaRPr lang="en-US" sz="788" dirty="0"/>
          </a:p>
        </p:txBody>
      </p:sp>
      <p:pic>
        <p:nvPicPr>
          <p:cNvPr id="4" name="Picture 8" descr="Hochschule Flensburg (Fachhochschule) – Wikipedia">
            <a:extLst>
              <a:ext uri="{FF2B5EF4-FFF2-40B4-BE49-F238E27FC236}">
                <a16:creationId xmlns:a16="http://schemas.microsoft.com/office/drawing/2014/main" id="{A9970150-B958-A452-31B7-D5D01E0B6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575" y="118414"/>
            <a:ext cx="1785668" cy="1073940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1429A-7F9F-2937-B3B6-F3D24929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10" name="Grafik 10">
            <a:extLst>
              <a:ext uri="{FF2B5EF4-FFF2-40B4-BE49-F238E27FC236}">
                <a16:creationId xmlns:a16="http://schemas.microsoft.com/office/drawing/2014/main" id="{DA695E4A-F10B-A57C-4726-3A98E55C38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6783" y="5083242"/>
            <a:ext cx="2763006" cy="127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7505" y="55232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   </a:t>
            </a:r>
            <a:r>
              <a:rPr dirty="0">
                <a:solidFill>
                  <a:schemeClr val="accent1"/>
                </a:solidFill>
              </a:rPr>
              <a:t>Weekly Report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9565B42-FC74-8BF0-6732-7F95295453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031336"/>
              </p:ext>
            </p:extLst>
          </p:nvPr>
        </p:nvGraphicFramePr>
        <p:xfrm>
          <a:off x="1600145" y="183118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8" descr="Hochschule Flensburg (Fachhochschule) – Wikipedia">
            <a:extLst>
              <a:ext uri="{FF2B5EF4-FFF2-40B4-BE49-F238E27FC236}">
                <a16:creationId xmlns:a16="http://schemas.microsoft.com/office/drawing/2014/main" id="{5004F04F-B99D-B21B-1434-3099772F8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078" y="592076"/>
            <a:ext cx="1211973" cy="804792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0354B5C-40E1-4C1B-7327-35DD5017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12" name="Grafik 10">
            <a:extLst>
              <a:ext uri="{FF2B5EF4-FFF2-40B4-BE49-F238E27FC236}">
                <a16:creationId xmlns:a16="http://schemas.microsoft.com/office/drawing/2014/main" id="{6C61B250-7849-5658-1279-2CF22DE147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6466" y="189089"/>
            <a:ext cx="2763006" cy="12774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41504F-587E-C86D-B54E-71187DEF9566}"/>
              </a:ext>
            </a:extLst>
          </p:cNvPr>
          <p:cNvCxnSpPr>
            <a:cxnSpLocks/>
          </p:cNvCxnSpPr>
          <p:nvPr/>
        </p:nvCxnSpPr>
        <p:spPr>
          <a:xfrm>
            <a:off x="696862" y="1559474"/>
            <a:ext cx="7335233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182" y="215572"/>
            <a:ext cx="8229600" cy="1143000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66CC"/>
                </a:solidFill>
              </a:defRPr>
            </a:pPr>
            <a:r>
              <a:rPr sz="3600" dirty="0">
                <a:solidFill>
                  <a:schemeClr val="accent1"/>
                </a:solidFill>
              </a:rPr>
              <a:t>Ov</a:t>
            </a:r>
            <a:r>
              <a:rPr sz="3600" dirty="0"/>
              <a:t>erview of Syria's Electrical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/>
              <a:t>• Before the conflict in 2011, over 95% of Syrians had electricity access.</a:t>
            </a:r>
          </a:p>
          <a:p>
            <a:r>
              <a:rPr sz="1800" dirty="0"/>
              <a:t>• Due to war, many regions now face blackouts and rely on local generators.</a:t>
            </a:r>
          </a:p>
          <a:p>
            <a:endParaRPr sz="1800" dirty="0"/>
          </a:p>
          <a:p>
            <a:r>
              <a:rPr sz="1800" dirty="0"/>
              <a:t>Key issues:</a:t>
            </a:r>
          </a:p>
          <a:p>
            <a:r>
              <a:rPr sz="1800" dirty="0"/>
              <a:t>- Damaged power plants and transmission lines</a:t>
            </a:r>
          </a:p>
          <a:p>
            <a:r>
              <a:rPr sz="1800" dirty="0"/>
              <a:t>- Fuel shortages and weak infrastructure</a:t>
            </a:r>
          </a:p>
          <a:p>
            <a:r>
              <a:rPr sz="1800" dirty="0"/>
              <a:t>- Heavy reliance on public generation systems</a:t>
            </a:r>
          </a:p>
          <a:p>
            <a:endParaRPr sz="1800" dirty="0"/>
          </a:p>
          <a:p>
            <a:r>
              <a:rPr sz="1800" dirty="0"/>
              <a:t>Current efforts:</a:t>
            </a:r>
          </a:p>
          <a:p>
            <a:r>
              <a:rPr sz="1800" dirty="0"/>
              <a:t>- Grid reconstruction</a:t>
            </a:r>
          </a:p>
          <a:p>
            <a:r>
              <a:rPr sz="1800" dirty="0"/>
              <a:t>- Solar and diesel-based microgrids</a:t>
            </a:r>
          </a:p>
          <a:p>
            <a:r>
              <a:rPr sz="1800" dirty="0"/>
              <a:t>- International aid and NGO support</a:t>
            </a:r>
          </a:p>
        </p:txBody>
      </p:sp>
      <p:pic>
        <p:nvPicPr>
          <p:cNvPr id="4" name="Picture 8" descr="Hochschule Flensburg (Fachhochschule) – Wikipedia">
            <a:extLst>
              <a:ext uri="{FF2B5EF4-FFF2-40B4-BE49-F238E27FC236}">
                <a16:creationId xmlns:a16="http://schemas.microsoft.com/office/drawing/2014/main" id="{CE958C28-0C5C-9B0F-58B2-E4388DC50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078" y="592076"/>
            <a:ext cx="1211973" cy="804792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C4C6C-49C7-7929-BF68-448985DC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210F39-1E13-9C5E-E4ED-6E0A17F33E61}"/>
              </a:ext>
            </a:extLst>
          </p:cNvPr>
          <p:cNvCxnSpPr>
            <a:cxnSpLocks/>
          </p:cNvCxnSpPr>
          <p:nvPr/>
        </p:nvCxnSpPr>
        <p:spPr>
          <a:xfrm>
            <a:off x="1647051" y="1145404"/>
            <a:ext cx="7335233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fik 10">
            <a:extLst>
              <a:ext uri="{FF2B5EF4-FFF2-40B4-BE49-F238E27FC236}">
                <a16:creationId xmlns:a16="http://schemas.microsoft.com/office/drawing/2014/main" id="{07E6C1ED-7684-93A3-62C6-52F6E40CB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697" y="5090374"/>
            <a:ext cx="2763006" cy="12774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807" y="329441"/>
            <a:ext cx="8229600" cy="1143000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66CC"/>
                </a:solidFill>
              </a:defRPr>
            </a:pPr>
            <a:r>
              <a:rPr sz="4000" dirty="0"/>
              <a:t>Energy Sources and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328" y="1600200"/>
            <a:ext cx="8229600" cy="4525963"/>
          </a:xfrm>
        </p:spPr>
        <p:txBody>
          <a:bodyPr>
            <a:noAutofit/>
          </a:bodyPr>
          <a:lstStyle/>
          <a:p>
            <a:r>
              <a:rPr sz="1800" dirty="0"/>
              <a:t>Traditional energy mix (pre-conflict):</a:t>
            </a:r>
          </a:p>
          <a:p>
            <a:r>
              <a:rPr sz="1800" dirty="0"/>
              <a:t>- Natural Gas: 60–70%</a:t>
            </a:r>
          </a:p>
          <a:p>
            <a:r>
              <a:rPr sz="1800" dirty="0"/>
              <a:t>- Oil: ~30%</a:t>
            </a:r>
          </a:p>
          <a:p>
            <a:r>
              <a:rPr sz="1800" dirty="0"/>
              <a:t>- A small portion from hydropower</a:t>
            </a:r>
          </a:p>
          <a:p>
            <a:endParaRPr sz="1800" dirty="0"/>
          </a:p>
          <a:p>
            <a:r>
              <a:rPr sz="1800" dirty="0"/>
              <a:t>Recent changes:</a:t>
            </a:r>
          </a:p>
          <a:p>
            <a:r>
              <a:rPr sz="1800" dirty="0"/>
              <a:t>- More households rely on diesel generators</a:t>
            </a:r>
          </a:p>
          <a:p>
            <a:r>
              <a:rPr sz="1800" dirty="0"/>
              <a:t>- Solar panels are popular in off-grid areas</a:t>
            </a:r>
          </a:p>
          <a:p>
            <a:r>
              <a:rPr sz="1800" dirty="0"/>
              <a:t>- Renewable energy seen as key for rebuilding</a:t>
            </a:r>
          </a:p>
        </p:txBody>
      </p:sp>
      <p:pic>
        <p:nvPicPr>
          <p:cNvPr id="4" name="Picture 8" descr="Hochschule Flensburg (Fachhochschule) – Wikipedia">
            <a:extLst>
              <a:ext uri="{FF2B5EF4-FFF2-40B4-BE49-F238E27FC236}">
                <a16:creationId xmlns:a16="http://schemas.microsoft.com/office/drawing/2014/main" id="{87F6495B-3A6C-AF3B-3629-3A759FC53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342" y="329441"/>
            <a:ext cx="1211973" cy="804792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CA4EE0-62AF-E33F-F0A3-88C60748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28BFA4-F037-E0AE-3D94-D12ED7C2E62D}"/>
              </a:ext>
            </a:extLst>
          </p:cNvPr>
          <p:cNvCxnSpPr>
            <a:cxnSpLocks/>
          </p:cNvCxnSpPr>
          <p:nvPr/>
        </p:nvCxnSpPr>
        <p:spPr>
          <a:xfrm>
            <a:off x="1567832" y="1255639"/>
            <a:ext cx="7335233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fik 10">
            <a:extLst>
              <a:ext uri="{FF2B5EF4-FFF2-40B4-BE49-F238E27FC236}">
                <a16:creationId xmlns:a16="http://schemas.microsoft.com/office/drawing/2014/main" id="{BD3CD3A6-445A-D173-6C95-3E6E6205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726" y="5078933"/>
            <a:ext cx="2763006" cy="12774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491" y="1699404"/>
            <a:ext cx="8229600" cy="586296"/>
          </a:xfrm>
        </p:spPr>
        <p:txBody>
          <a:bodyPr>
            <a:normAutofit fontScale="90000"/>
          </a:bodyPr>
          <a:lstStyle/>
          <a:p>
            <a:pPr>
              <a:defRPr>
                <a:solidFill>
                  <a:srgbClr val="0066CC"/>
                </a:solidFill>
              </a:defRPr>
            </a:pPr>
            <a:r>
              <a:rPr lang="en-US" dirty="0"/>
              <a:t>          </a:t>
            </a:r>
            <a:r>
              <a:rPr dirty="0"/>
              <a:t>Why This Matters for Generator Selection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378" y="2129481"/>
            <a:ext cx="8229600" cy="4525963"/>
          </a:xfrm>
        </p:spPr>
        <p:txBody>
          <a:bodyPr>
            <a:normAutofit/>
          </a:bodyPr>
          <a:lstStyle/>
          <a:p>
            <a:r>
              <a:rPr sz="1800" dirty="0"/>
              <a:t>What matters when choosing generators for Syria:</a:t>
            </a:r>
          </a:p>
          <a:p>
            <a:r>
              <a:rPr sz="1800" dirty="0"/>
              <a:t>- Availability of fuel (diesel is easier to get)</a:t>
            </a:r>
          </a:p>
          <a:p>
            <a:r>
              <a:rPr sz="1800" dirty="0"/>
              <a:t>- Generators must be robust and easy to maintain</a:t>
            </a:r>
          </a:p>
          <a:p>
            <a:r>
              <a:rPr sz="1800" dirty="0"/>
              <a:t>- Must work in areas with unreliable grids</a:t>
            </a:r>
          </a:p>
          <a:p>
            <a:r>
              <a:rPr sz="1800" dirty="0"/>
              <a:t>- Should be ready for hybrid use (solar + diesel)</a:t>
            </a:r>
          </a:p>
          <a:p>
            <a:endParaRPr sz="1800" dirty="0"/>
          </a:p>
          <a:p>
            <a:r>
              <a:rPr sz="1800" dirty="0"/>
              <a:t>Looking ahead:</a:t>
            </a:r>
          </a:p>
          <a:p>
            <a:r>
              <a:rPr sz="1800" dirty="0"/>
              <a:t>- Hybrid solutions are becoming more common</a:t>
            </a:r>
          </a:p>
          <a:p>
            <a:r>
              <a:rPr sz="1800" dirty="0"/>
              <a:t>- Wind and solar can support rural communities</a:t>
            </a:r>
          </a:p>
        </p:txBody>
      </p:sp>
      <p:pic>
        <p:nvPicPr>
          <p:cNvPr id="4" name="Picture 8" descr="Hochschule Flensburg (Fachhochschule) – Wikipedia">
            <a:extLst>
              <a:ext uri="{FF2B5EF4-FFF2-40B4-BE49-F238E27FC236}">
                <a16:creationId xmlns:a16="http://schemas.microsoft.com/office/drawing/2014/main" id="{9095E35F-AA53-C7B9-71B8-87609B82F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491" y="316765"/>
            <a:ext cx="1211973" cy="804792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D8F5CA-1BE1-4B21-DD57-2D7DF41F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C8C17B-92B1-F236-4E40-2C4558A54230}"/>
              </a:ext>
            </a:extLst>
          </p:cNvPr>
          <p:cNvCxnSpPr>
            <a:cxnSpLocks/>
          </p:cNvCxnSpPr>
          <p:nvPr/>
        </p:nvCxnSpPr>
        <p:spPr>
          <a:xfrm>
            <a:off x="1153858" y="1964914"/>
            <a:ext cx="7335233" cy="0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fik 10">
            <a:extLst>
              <a:ext uri="{FF2B5EF4-FFF2-40B4-BE49-F238E27FC236}">
                <a16:creationId xmlns:a16="http://schemas.microsoft.com/office/drawing/2014/main" id="{0D3C245C-84EB-37ED-2F99-DE9E0446E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616" y="5235152"/>
            <a:ext cx="2763006" cy="12774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1803</Words>
  <Application>Microsoft Office PowerPoint</Application>
  <PresentationFormat>On-screen Show (4:3)</PresentationFormat>
  <Paragraphs>252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Univers Condensed Light</vt:lpstr>
      <vt:lpstr>Office Theme</vt:lpstr>
      <vt:lpstr>WEC Development Project</vt:lpstr>
      <vt:lpstr>PowerPoint Presentation</vt:lpstr>
      <vt:lpstr>Introduction </vt:lpstr>
      <vt:lpstr>Electrical drivetrain design</vt:lpstr>
      <vt:lpstr>Electrical drivetrain design</vt:lpstr>
      <vt:lpstr>   Weekly Report</vt:lpstr>
      <vt:lpstr>Overview of Syria's Electrical Market</vt:lpstr>
      <vt:lpstr>Energy Sources and Consumption</vt:lpstr>
      <vt:lpstr>          Why This Matters for Generator Selection  </vt:lpstr>
      <vt:lpstr>Wind Potential &amp; Targets</vt:lpstr>
      <vt:lpstr>Site Assessment – Key Locations</vt:lpstr>
      <vt:lpstr>Generators &amp; Selection Criteria for Wind Energy in Syria</vt:lpstr>
      <vt:lpstr>Generator type overview</vt:lpstr>
      <vt:lpstr>Reactive Power Capabilities</vt:lpstr>
      <vt:lpstr>Key Criteria for Choosing Wind Generators in Syria</vt:lpstr>
      <vt:lpstr>Quantitative Comparison</vt:lpstr>
      <vt:lpstr>     Comparing DFIG and PMSG for Wind Energy Projects</vt:lpstr>
      <vt:lpstr>Comparing DFIG and PMSG for Wind Energy Projects</vt:lpstr>
      <vt:lpstr>      Our Recommendation: PMSG for the Syrian Project</vt:lpstr>
      <vt:lpstr>Conclusion &amp; Next Steps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Ecoloop 360</dc:creator>
  <cp:keywords/>
  <dc:description>generated using python-pptx</dc:description>
  <cp:lastModifiedBy>Ecoloop ThreeSixty</cp:lastModifiedBy>
  <cp:revision>5</cp:revision>
  <dcterms:created xsi:type="dcterms:W3CDTF">2013-01-27T09:14:16Z</dcterms:created>
  <dcterms:modified xsi:type="dcterms:W3CDTF">2025-09-10T13:26:23Z</dcterms:modified>
  <cp:category/>
</cp:coreProperties>
</file>