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extended-properties" Target="docProps/app.xml" /><Relationship Id="rId4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70" r:id="rId3"/>
    <p:sldId id="274" r:id="rId4"/>
    <p:sldId id="281" r:id="rId5"/>
    <p:sldId id="282" r:id="rId6"/>
    <p:sldId id="283" r:id="rId7"/>
    <p:sldId id="284" r:id="rId8"/>
    <p:sldId id="289" r:id="rId9"/>
    <p:sldId id="292" r:id="rId10"/>
    <p:sldId id="290" r:id="rId11"/>
    <p:sldId id="291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/>
        </p14:section>
        <p14:section name="Title, main slides" id="{B26F6679-C236-4D3D-BC2F-CAE5ED400718}">
          <p14:sldIdLst>
            <p14:sldId id="274"/>
            <p14:sldId id="281"/>
            <p14:sldId id="282"/>
            <p14:sldId id="283"/>
            <p14:sldId id="284"/>
            <p14:sldId id="289"/>
            <p14:sldId id="292"/>
            <p14:sldId id="290"/>
            <p14:sldId id="291"/>
            <p14:sldId id="287"/>
          </p14:sldIdLst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8.xml" /><Relationship Id="rId19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Relationship Id="rId6" Type="http://schemas.openxmlformats.org/officeDocument/2006/relationships/image" Target="../media/image6.jp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 /><Relationship Id="rId2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9.xml" /><Relationship Id="rId4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8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7DC3F29-E719-B9FD-EA30-E0916060E53A}"/>
              </a:ext>
            </a:extLst>
          </p:cNvPr>
          <p:cNvSpPr txBox="1">
            <a:spLocks/>
          </p:cNvSpPr>
          <p:nvPr/>
        </p:nvSpPr>
        <p:spPr>
          <a:xfrm>
            <a:off x="1412841" y="360019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03</a:t>
            </a:r>
          </a:p>
          <a:p>
            <a:r>
              <a:rPr lang="it-IT" sz="2000" dirty="0"/>
              <a:t>Date: 07/10/2025</a:t>
            </a:r>
          </a:p>
          <a:p>
            <a:r>
              <a:rPr lang="it-IT" sz="2000" dirty="0"/>
              <a:t>Supervisor: Prof. Quell </a:t>
            </a:r>
          </a:p>
          <a:p>
            <a:endParaRPr lang="it-IT" sz="2000" dirty="0"/>
          </a:p>
        </p:txBody>
      </p:sp>
      <p:sp>
        <p:nvSpPr>
          <p:cNvPr id="3" name="Titel 7">
            <a:extLst>
              <a:ext uri="{FF2B5EF4-FFF2-40B4-BE49-F238E27FC236}">
                <a16:creationId xmlns:a16="http://schemas.microsoft.com/office/drawing/2014/main" id="{2B546F3B-9AB7-6142-8B64-EBD7B0EC1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2" y="2231986"/>
            <a:ext cx="11420668" cy="912813"/>
          </a:xfrm>
        </p:spPr>
        <p:txBody>
          <a:bodyPr/>
          <a:lstStyle/>
          <a:p>
            <a:r>
              <a:rPr lang="it-IT" dirty="0"/>
              <a:t>Weekly Presentation: Rotor Bearing System</a:t>
            </a:r>
            <a:endParaRPr lang="en-GB" dirty="0"/>
          </a:p>
        </p:txBody>
      </p:sp>
      <p:sp>
        <p:nvSpPr>
          <p:cNvPr id="4" name="Textfeld 12">
            <a:extLst>
              <a:ext uri="{FF2B5EF4-FFF2-40B4-BE49-F238E27FC236}">
                <a16:creationId xmlns:a16="http://schemas.microsoft.com/office/drawing/2014/main" id="{DDDF17AA-B6EB-A4E6-322E-05F5DD9B92AC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119673" y="4685049"/>
            <a:ext cx="10450286" cy="37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Group members: Divyesh Mistry,  Venkata Sreekanth .K , Sreehari Padachery, Jill Sadariya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E0EAFC0-8FB8-8A10-4FF0-103300D7967A}"/>
              </a:ext>
            </a:extLst>
          </p:cNvPr>
          <p:cNvSpPr txBox="1">
            <a:spLocks/>
          </p:cNvSpPr>
          <p:nvPr/>
        </p:nvSpPr>
        <p:spPr>
          <a:xfrm>
            <a:off x="4110169" y="5012429"/>
            <a:ext cx="5596085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Venkata Sreekanth .K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Fußzeilenplatzhalter 23">
            <a:extLst>
              <a:ext uri="{FF2B5EF4-FFF2-40B4-BE49-F238E27FC236}">
                <a16:creationId xmlns:a16="http://schemas.microsoft.com/office/drawing/2014/main" id="{D38F1819-8DEB-0DFB-257B-22A31F60EDC9}"/>
              </a:ext>
            </a:extLst>
          </p:cNvPr>
          <p:cNvSpPr txBox="1">
            <a:spLocks/>
          </p:cNvSpPr>
          <p:nvPr/>
        </p:nvSpPr>
        <p:spPr>
          <a:xfrm>
            <a:off x="9117247" y="6566802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46BBC-45EC-C344-211C-924070D39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2B6D8-95D3-12EB-6049-3ADA0A01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1922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Rotor Locking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ED8A-8022-220B-9A4F-D030D2A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6586-3E4A-8D02-722D-3AC00887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144E9-860C-7132-93F4-126C5DCC5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36BC82D3-A06F-F814-AA85-9BCB9C2F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C065A4-A047-175E-0E96-5FA38483A6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191" y="4714710"/>
            <a:ext cx="2568163" cy="1738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11FE7-6F85-D79E-E0CF-4D3013F6FFFA}"/>
              </a:ext>
            </a:extLst>
          </p:cNvPr>
          <p:cNvSpPr txBox="1"/>
          <p:nvPr/>
        </p:nvSpPr>
        <p:spPr>
          <a:xfrm>
            <a:off x="552044" y="1367109"/>
            <a:ext cx="1080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modern 5MW wind turbine, especially in an offshore application,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and most widely adopted method is the fail-safe Hydraulic Caliper Brake System with an integrated Mechanical Lock Pin.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7F617-C91F-3B58-39CF-5C990982D25E}"/>
              </a:ext>
            </a:extLst>
          </p:cNvPr>
          <p:cNvSpPr txBox="1"/>
          <p:nvPr/>
        </p:nvSpPr>
        <p:spPr>
          <a:xfrm>
            <a:off x="259702" y="1933859"/>
            <a:ext cx="10750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through Redundancy: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provides two crucial functions. The fail-safe brakes can safely stop the rotor in an emergency and hold it, while the mechanical pin offers a secondary, energy-free lock that is essential for ensuring the safety of maintenance crews.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Technology: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is mature, well-understood, and has a long track record of reliability in the field.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meets the extreme torque requirements of multi-megawatt turbines and offers powerful dynamic braking, which a purely mechanical lock cannot provide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1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C1CA-0607-8D8F-ACA2-A7A94372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C58E0-B6E4-6A1D-CF97-A5296EBB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reply from the following companies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1042EE-36FB-0492-7030-5363FF67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Approached companies &amp; experts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C1BD-18A3-A324-E7FD-6CF6D32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9776-A412-43E2-5F18-B570BA44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3529BD-28A7-346D-5059-8F687CEF63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499AE-6079-992B-3D1A-86C902FB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8" y="2267340"/>
            <a:ext cx="2618201" cy="2024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3CF4C2-4E43-B8D0-0835-A06B66D8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41" y="2616929"/>
            <a:ext cx="4069959" cy="1325563"/>
          </a:xfrm>
          <a:prstGeom prst="rect">
            <a:avLst/>
          </a:prstGeom>
        </p:spPr>
      </p:pic>
      <p:pic>
        <p:nvPicPr>
          <p:cNvPr id="2052" name="Picture 4" descr="RENK AG">
            <a:extLst>
              <a:ext uri="{FF2B5EF4-FFF2-40B4-BE49-F238E27FC236}">
                <a16:creationId xmlns:a16="http://schemas.microsoft.com/office/drawing/2014/main" id="{D17A6555-2747-262D-AB33-E989A8D3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63" y="2499879"/>
            <a:ext cx="3119322" cy="155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E91BE3-E602-EB1A-B141-81FD67BEE5D3}"/>
              </a:ext>
            </a:extLst>
          </p:cNvPr>
          <p:cNvSpPr txBox="1"/>
          <p:nvPr/>
        </p:nvSpPr>
        <p:spPr>
          <a:xfrm>
            <a:off x="709127" y="4711959"/>
            <a:ext cx="1043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Bearing specialist from Vestas clearly told they cannot share any information regarding Journal bearing  due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confidentiality.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reply from Fraunhofer IWES and CSC Bearing Europe GmbH.</a:t>
            </a:r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7E9A77E7-D1BC-FAB7-9DA1-6F6383FB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624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68FBE6-B509-B909-AA6B-8098AB11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responsibility of components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Hydrodynamic vs Hydrostatic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for Hydrodynamic bearing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of Shaft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Rotorlocking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Approached companies &amp; experts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594AC-84DB-F90B-41C1-242B8398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E7A6-AD10-9026-3762-52BDB15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DC0B-218A-3B2C-6E05-F0F2252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C1089-678C-A5E6-D474-1D4DADF6BA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24789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8" name="Fußzeilenplatzhalter 23">
            <a:extLst>
              <a:ext uri="{FF2B5EF4-FFF2-40B4-BE49-F238E27FC236}">
                <a16:creationId xmlns:a16="http://schemas.microsoft.com/office/drawing/2014/main" id="{188466AC-996C-CA15-44D2-7CB89DEF793B}"/>
              </a:ext>
            </a:extLst>
          </p:cNvPr>
          <p:cNvSpPr txBox="1">
            <a:spLocks/>
          </p:cNvSpPr>
          <p:nvPr/>
        </p:nvSpPr>
        <p:spPr>
          <a:xfrm>
            <a:off x="8802836" y="656680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6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228A0-99AA-DA58-2F19-57C13C21D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0C7613-F438-4881-5A14-C68C9B51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individual responsibilities of components among team  members.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Contacted couple of bearing manufactures and some experts regarding spherical journal bearing suited for  5MW.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about the components like rotor lock ,shaft and type of journal bearing.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391C83-D799-C4D4-A4FA-3D2E6711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E200-F15A-44D1-6C66-1DE2E23E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2A59-51F1-07D7-6C40-CA9538DF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57D58D-70EB-1F82-A704-76EA7359E1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81453BD4-83F8-9B48-2863-4C1290BA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45763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7768C-3DCC-C8B8-00A0-836D6F1D0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694DDBD-1380-9D3A-7542-18230E4F4C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292" y="1530176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21641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4399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0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Divyesh Mistry &amp; Venkata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Sreekanth.k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Shaft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3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Jill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Sadariya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Sreehari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Padachery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Bearing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6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Jill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Sadariya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3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Sreehari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Padachery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 Housing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6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Venkata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Sreekanth.k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1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Divyesh Mistry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4931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5B912B-B7E8-5A23-9249-E6C9DD67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responsibility of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F138-B843-917E-5804-1F89A05E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119E-9D90-122B-0751-36B171DE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B3973D-5E95-E531-A2A5-987F620455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2" name="Fußzeilenplatzhalter 23">
            <a:extLst>
              <a:ext uri="{FF2B5EF4-FFF2-40B4-BE49-F238E27FC236}">
                <a16:creationId xmlns:a16="http://schemas.microsoft.com/office/drawing/2014/main" id="{A9D41ED1-AE14-C319-F732-2AAD6FE2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7519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1CE3E-1C4D-479C-D312-47B61E56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6CBF32F4-571E-F5D5-D455-F9CD1006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9" y="309142"/>
            <a:ext cx="11139196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Hydrodynamic vs Hydrostatic Journal bearing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7F931A83-C0B6-0E5C-756D-759E156C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B60A3AF-50B9-5045-B6BB-7A5A761B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98FF612F-171F-78A1-C3DF-E1DEE0BA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310178-5C51-4D5C-B41B-30BBFBB3AA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956EEE-4E9A-2F7B-ACE0-8EE0E58D52C9}"/>
              </a:ext>
            </a:extLst>
          </p:cNvPr>
          <p:cNvGraphicFramePr>
            <a:graphicFrameLocks noGrp="1"/>
          </p:cNvGraphicFramePr>
          <p:nvPr/>
        </p:nvGraphicFramePr>
        <p:xfrm>
          <a:off x="485192" y="1363479"/>
          <a:ext cx="11139197" cy="480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220">
                  <a:extLst>
                    <a:ext uri="{9D8B030D-6E8A-4147-A177-3AD203B41FA5}">
                      <a16:colId xmlns:a16="http://schemas.microsoft.com/office/drawing/2014/main" val="3200330404"/>
                    </a:ext>
                  </a:extLst>
                </a:gridCol>
                <a:gridCol w="3393220">
                  <a:extLst>
                    <a:ext uri="{9D8B030D-6E8A-4147-A177-3AD203B41FA5}">
                      <a16:colId xmlns:a16="http://schemas.microsoft.com/office/drawing/2014/main" val="1155724582"/>
                    </a:ext>
                  </a:extLst>
                </a:gridCol>
                <a:gridCol w="4352757">
                  <a:extLst>
                    <a:ext uri="{9D8B030D-6E8A-4147-A177-3AD203B41FA5}">
                      <a16:colId xmlns:a16="http://schemas.microsoft.com/office/drawing/2014/main" val="693992819"/>
                    </a:ext>
                  </a:extLst>
                </a:gridCol>
              </a:tblGrid>
              <a:tr h="227701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Hydrodynamic Bearing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Hydrostatic Bearing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915300886"/>
                  </a:ext>
                </a:extLst>
              </a:tr>
              <a:tr h="432631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&amp; Low-Speed Operation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friction 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Virtually zero startup friction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1707662234"/>
                  </a:ext>
                </a:extLst>
              </a:tr>
              <a:tr h="84249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Carrying Capacity &amp; Stiffness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rotational speed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of rotational speed. </a:t>
                      </a: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529516465"/>
                  </a:ext>
                </a:extLst>
              </a:tr>
              <a:tr h="1047423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&amp; System Complexity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Mechanically simpler system with fewer components.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complex system requiring an external pump, filters, piping, and controls</a:t>
                      </a: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619356934"/>
                  </a:ext>
                </a:extLst>
              </a:tr>
              <a:tr h="84249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Damping &amp; Vibration Control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damping characteristics from the oil film.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Superior damping characteristics, leading to smoother operation and better absorption of vibrations from wind gusts and rotor imbalance.</a:t>
                      </a: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403473367"/>
                  </a:ext>
                </a:extLst>
              </a:tr>
              <a:tr h="1047423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Cost-Benefit Analysis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CAPEX</a:t>
                      </a:r>
                    </a:p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OPEX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CAPEX</a:t>
                      </a:r>
                    </a:p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Low OPEX</a:t>
                      </a: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315639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0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5DDDB-A8DB-23B5-E362-CBA96E7E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241AD4-A786-E81C-8738-DEE21C3A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61" y="1646868"/>
            <a:ext cx="10515600" cy="199059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contacted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Howatech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Bearings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Germany, and they recommended using a hydrodynamic bearing for the low-speed shaft. For more detailed information, they advised us to get in touch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trend in the wind industry is that Hydrodynamic Journal bearing is used.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00EA26-7F28-24E8-73F3-05B7EFFD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192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for Hydrodynamic bearing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41106-D7A0-811C-515E-F30F91B5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9542-B72F-D85B-51CD-D4A0C52B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21CBF1-E698-9F20-2854-DA57302559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pic>
        <p:nvPicPr>
          <p:cNvPr id="1028" name="Picture 4" descr="HOWA-Tech Bearings GmbH | LinkedIn">
            <a:extLst>
              <a:ext uri="{FF2B5EF4-FFF2-40B4-BE49-F238E27FC236}">
                <a16:creationId xmlns:a16="http://schemas.microsoft.com/office/drawing/2014/main" id="{6135027A-A490-2574-4130-F74CBA20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622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F420EFA9-43C0-2065-5DF1-AAAB0DA6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36053A-CED7-E920-EF56-A6BA77EC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" t="13154"/>
          <a:stretch>
            <a:fillRect/>
          </a:stretch>
        </p:blipFill>
        <p:spPr>
          <a:xfrm>
            <a:off x="912102" y="3025828"/>
            <a:ext cx="3664598" cy="27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EA423-B8DE-CABB-0987-A61AF8DFB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431FD2-D26B-D8EC-F58A-647EFC10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1922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of the Shaft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C243-8169-8D5A-AB2D-C363AB0F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014B-D710-63CB-97F7-5609D5A4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302221-95ED-3DAC-0DD4-563799C905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16CFAA30-BD8A-0141-4541-D9BFC13B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12" name="Google Shape;142;p6">
            <a:extLst>
              <a:ext uri="{FF2B5EF4-FFF2-40B4-BE49-F238E27FC236}">
                <a16:creationId xmlns:a16="http://schemas.microsoft.com/office/drawing/2014/main" id="{B904A503-F83D-E46E-BAA9-A3EE368C96C0}"/>
              </a:ext>
            </a:extLst>
          </p:cNvPr>
          <p:cNvGraphicFramePr/>
          <p:nvPr/>
        </p:nvGraphicFramePr>
        <p:xfrm>
          <a:off x="838200" y="1411410"/>
          <a:ext cx="10515600" cy="50101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Forged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Casted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Suitable for cyclic loading, better fatigue behaviour in low-cycle fatigue.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Different cast iron types offer a wide range of property combinations.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Minimizes pores, cavities, and microstructural defects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Volume reduction in low-stress areas can save material, reducing component weight.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Higher strength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can be more brittle 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Restricts the shaping of components, limiting design adaptations for specific loading conditions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Suitable for complex shapes and customizations, adaptable to individual loading situations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.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Requires higher energy during smelting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Requires less energy for cast iron smelting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Tooling and setup costs can be significant, especially for small production quantities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 damping capacity against vibrations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 generally used: 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42CrMo4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Material generally used: </a:t>
                      </a: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ductile cast iron EN GJS-400-18-LT and EN GJS-350-22-LT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of Manufacturing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of Manufacturing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9887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52FCF-87A2-989B-730D-24FA0C89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76" y="1458730"/>
            <a:ext cx="10515600" cy="46660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diameter of the shaft 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5B91AC-AEEA-E526-B20E-3DC91D6A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Shaft Dimension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2DA2-C31D-5132-2640-91BA617A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97BE-8548-129E-48B4-641150BA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227831-1761-D761-526D-576B51E5A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62716"/>
              </p:ext>
            </p:extLst>
          </p:nvPr>
        </p:nvGraphicFramePr>
        <p:xfrm>
          <a:off x="2031999" y="185327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28361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93257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860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shaft diameter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Shakti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0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.440m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3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279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2E5D679-432F-57A1-23A6-A50ED2BB918B}"/>
              </a:ext>
            </a:extLst>
          </p:cNvPr>
          <p:cNvSpPr txBox="1"/>
          <p:nvPr/>
        </p:nvSpPr>
        <p:spPr>
          <a:xfrm>
            <a:off x="2031999" y="3499228"/>
            <a:ext cx="81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diameter : +/- 1 or 1.5% of Rotor diameter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BF187-5C39-A76F-3BD4-9FF83557866A}"/>
              </a:ext>
            </a:extLst>
          </p:cNvPr>
          <p:cNvSpPr txBox="1"/>
          <p:nvPr/>
        </p:nvSpPr>
        <p:spPr>
          <a:xfrm>
            <a:off x="838200" y="3825410"/>
            <a:ext cx="109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some research we assume that the distance between the lever and main bearing should be between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2-3m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7F84D8-4115-4BAE-2AC6-6C095F40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6" t="5128" r="4217" b="16421"/>
          <a:stretch>
            <a:fillRect/>
          </a:stretch>
        </p:blipFill>
        <p:spPr>
          <a:xfrm>
            <a:off x="1869750" y="4142169"/>
            <a:ext cx="8452496" cy="2368026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A3A586-71D5-F063-927B-8BE45BA00A92}"/>
              </a:ext>
            </a:extLst>
          </p:cNvPr>
          <p:cNvSpPr txBox="1">
            <a:spLocks/>
          </p:cNvSpPr>
          <p:nvPr/>
        </p:nvSpPr>
        <p:spPr>
          <a:xfrm>
            <a:off x="2766561" y="6675437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Venkata Sreekanth .K</a:t>
            </a:r>
          </a:p>
          <a:p>
            <a:endParaRPr lang="en-US" dirty="0"/>
          </a:p>
        </p:txBody>
      </p:sp>
      <p:sp>
        <p:nvSpPr>
          <p:cNvPr id="14" name="Fußzeilenplatzhalter 23">
            <a:extLst>
              <a:ext uri="{FF2B5EF4-FFF2-40B4-BE49-F238E27FC236}">
                <a16:creationId xmlns:a16="http://schemas.microsoft.com/office/drawing/2014/main" id="{59814F61-4709-2F7B-3338-C3919F35D737}"/>
              </a:ext>
            </a:extLst>
          </p:cNvPr>
          <p:cNvSpPr txBox="1">
            <a:spLocks/>
          </p:cNvSpPr>
          <p:nvPr/>
        </p:nvSpPr>
        <p:spPr>
          <a:xfrm>
            <a:off x="8882383" y="6566803"/>
            <a:ext cx="2879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78729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49196-EFBF-3D26-D798-86913967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AC240A-4254-7955-B4A5-36E9A76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1922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Locking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D27E7-8FDD-0055-7E89-EF49FF6E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A211-07C1-978B-CF2D-D4051B5D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5B5F1-D5A9-2BF9-3239-B38F11CC41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5AD25507-00F5-2E8A-D319-F667667A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7F5B82-B877-6795-AEBE-DB56FFFB4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78476"/>
              </p:ext>
            </p:extLst>
          </p:nvPr>
        </p:nvGraphicFramePr>
        <p:xfrm>
          <a:off x="177282" y="1349289"/>
          <a:ext cx="12014718" cy="2804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30812">
                  <a:extLst>
                    <a:ext uri="{9D8B030D-6E8A-4147-A177-3AD203B41FA5}">
                      <a16:colId xmlns:a16="http://schemas.microsoft.com/office/drawing/2014/main" val="325800810"/>
                    </a:ext>
                  </a:extLst>
                </a:gridCol>
                <a:gridCol w="3060861">
                  <a:extLst>
                    <a:ext uri="{9D8B030D-6E8A-4147-A177-3AD203B41FA5}">
                      <a16:colId xmlns:a16="http://schemas.microsoft.com/office/drawing/2014/main" val="1962887422"/>
                    </a:ext>
                  </a:extLst>
                </a:gridCol>
                <a:gridCol w="3638939">
                  <a:extLst>
                    <a:ext uri="{9D8B030D-6E8A-4147-A177-3AD203B41FA5}">
                      <a16:colId xmlns:a16="http://schemas.microsoft.com/office/drawing/2014/main" val="2928314970"/>
                    </a:ext>
                  </a:extLst>
                </a:gridCol>
                <a:gridCol w="2684106">
                  <a:extLst>
                    <a:ext uri="{9D8B030D-6E8A-4147-A177-3AD203B41FA5}">
                      <a16:colId xmlns:a16="http://schemas.microsoft.com/office/drawing/2014/main" val="1094012318"/>
                    </a:ext>
                  </a:extLst>
                </a:gridCol>
              </a:tblGrid>
              <a:tr h="56616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Feature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Hydraulic Caliper Brake with Lock Pin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Purely Mechanical Pin/Ratchet Lock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Gearbox-Integrated Lock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25693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Locking Torque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Very High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Extremely High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High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40786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System Complexity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Moderate to High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Low to Moderate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High 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19165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Reliability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Very good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Excellent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Good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307680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Maintenance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Regular inspection required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Simpler maintenance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Difficult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309548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Safety &amp; Redundancy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Excellent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Excellent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Good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78107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Cost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Moderate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Low to Moderate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High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4639319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F15FFFC-AAE2-8B12-E13F-EE1410DB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4211501"/>
            <a:ext cx="3100106" cy="2352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85153-4939-15FD-65C8-80C1C3F9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19" y="4211501"/>
            <a:ext cx="3566121" cy="2352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9923C-E796-9C0C-B91E-41D24EB5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14" t="37869" r="4719" b="44755"/>
          <a:stretch>
            <a:fillRect/>
          </a:stretch>
        </p:blipFill>
        <p:spPr>
          <a:xfrm>
            <a:off x="9474741" y="4211501"/>
            <a:ext cx="2717260" cy="22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0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 /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863</Words>
  <Application>Microsoft Office PowerPoint</Application>
  <PresentationFormat>Widescreen</PresentationFormat>
  <Paragraphs>177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</vt:lpstr>
      <vt:lpstr>Benutzerdefiniertes Design</vt:lpstr>
      <vt:lpstr>Weekly Presentation: Rotor Bearing System</vt:lpstr>
      <vt:lpstr>Agenda</vt:lpstr>
      <vt:lpstr>Task of the week</vt:lpstr>
      <vt:lpstr>Individual responsibility of components </vt:lpstr>
      <vt:lpstr>Hydrodynamic vs Hydrostatic Journal bearing</vt:lpstr>
      <vt:lpstr>Suggestion for Hydrodynamic bearing</vt:lpstr>
      <vt:lpstr>Manufacturing of the Shaft</vt:lpstr>
      <vt:lpstr>Shaft Dimension</vt:lpstr>
      <vt:lpstr>Rotor Locking System</vt:lpstr>
      <vt:lpstr>Recommended Rotor Locking System</vt:lpstr>
      <vt:lpstr>Approached companies &amp; experts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Divyesh Satishkumar Mistry</cp:lastModifiedBy>
  <cp:revision>21</cp:revision>
  <dcterms:created xsi:type="dcterms:W3CDTF">2025-09-27T21:56:31Z</dcterms:created>
  <dcterms:modified xsi:type="dcterms:W3CDTF">2025-10-05T18:39:34Z</dcterms:modified>
</cp:coreProperties>
</file>