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2"/>
  </p:notesMasterIdLst>
  <p:sldIdLst>
    <p:sldId id="257" r:id="rId3"/>
    <p:sldId id="259" r:id="rId4"/>
    <p:sldId id="261" r:id="rId5"/>
    <p:sldId id="267" r:id="rId6"/>
    <p:sldId id="269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C7D5-49C9-4310-99B0-74BF8F98F62E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4A5A-C299-4527-A106-DBD1B288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029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209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7899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05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141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9885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5202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005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8792-EDF0-A005-2CE2-24C261AC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DE22-B4B9-EA44-EF61-D733C53B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3C22-FDA0-3E63-68DD-4A6E7DD4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4B19-AF55-A977-1451-9DC5DC1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61A8-50FB-0E57-BC6B-11987F02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5032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07/10/2025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5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07/10/2025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2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662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5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23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66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3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46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07/10/2025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5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07/10/2025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1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72/1529216" TargetMode="External"/><Relationship Id="rId2" Type="http://schemas.openxmlformats.org/officeDocument/2006/relationships/slide" Target="slide4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3D3613-1229-23C4-BBAC-0C4D5D552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Weekly report: Feedback Controller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1943A6-016A-175F-ED49-9090C8C30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noProof="0" dirty="0"/>
              <a:t>Week number: 02</a:t>
            </a:r>
          </a:p>
          <a:p>
            <a:r>
              <a:rPr lang="en-US" sz="2000" noProof="0" dirty="0"/>
              <a:t>Date: 07/10/2025</a:t>
            </a:r>
          </a:p>
          <a:p>
            <a:r>
              <a:rPr lang="en-US" sz="2000" noProof="0" dirty="0"/>
              <a:t>Supervisor: Prof. Dr.-Ing. David Schlipf</a:t>
            </a:r>
          </a:p>
          <a:p>
            <a:endParaRPr lang="en-US" sz="2000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66077-75E8-B72F-9B4E-64E062858E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420430" y="4909741"/>
            <a:ext cx="5128821" cy="758312"/>
          </a:xfrm>
        </p:spPr>
        <p:txBody>
          <a:bodyPr/>
          <a:lstStyle/>
          <a:p>
            <a:r>
              <a:rPr lang="en-US" noProof="0" dirty="0"/>
              <a:t>Group members: Mirza Dincer, Saurabh Pankaj Jha</a:t>
            </a:r>
          </a:p>
          <a:p>
            <a:r>
              <a:rPr lang="en-US" noProof="0" dirty="0"/>
              <a:t>Presenter: Mirza Dincer</a:t>
            </a:r>
          </a:p>
          <a:p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1974-AA80-93E7-DE29-6B240912C0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/>
              <a:t>07/10/2025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378A-4F01-6B30-CC0C-0D06C211A4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90F1C-B0AB-81E1-63B6-F10AE3737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1454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6C42-5C8A-4DF6-469E-AA02488B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  <a:p>
            <a:r>
              <a:rPr lang="en-US" noProof="0" dirty="0"/>
              <a:t>Why IEA 3.4 MW?</a:t>
            </a:r>
          </a:p>
          <a:p>
            <a:r>
              <a:rPr lang="en-US" noProof="0" dirty="0"/>
              <a:t>ROSCO Workflow</a:t>
            </a:r>
          </a:p>
          <a:p>
            <a:r>
              <a:rPr lang="en-US" noProof="0" dirty="0"/>
              <a:t>Simulation Settings</a:t>
            </a:r>
          </a:p>
          <a:p>
            <a:r>
              <a:rPr lang="en-US" noProof="0" dirty="0"/>
              <a:t>Results</a:t>
            </a:r>
          </a:p>
          <a:p>
            <a:r>
              <a:rPr lang="en-US" noProof="0" dirty="0"/>
              <a:t>Conclusion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E0BEDA-D340-0E86-7B6A-D958296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 of Contents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26A6A-DC19-EFAF-AC42-F8701A3F5C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55B5-D29A-D64C-52F3-986289E5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07/10/2025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52D8F-1675-605E-CB1B-9CD5E6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B39CA5-143A-78A6-B398-AAF845BF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577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1F737-C9E5-D61C-802C-D8AA46A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E80E-4A9A-B819-E481-DA6D7AC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Migrate files of IEA 3.4-MW model to </a:t>
            </a:r>
            <a:r>
              <a:rPr lang="en-US" b="1" noProof="0" dirty="0"/>
              <a:t>OpenFAST v3.0 </a:t>
            </a:r>
            <a:r>
              <a:rPr lang="en-US" noProof="0" dirty="0"/>
              <a:t>and </a:t>
            </a:r>
            <a:r>
              <a:rPr lang="en-US" b="1" noProof="0" dirty="0"/>
              <a:t>ROSCO v2.6.0 </a:t>
            </a:r>
            <a:r>
              <a:rPr lang="en-US" noProof="0" dirty="0"/>
              <a:t>due to them being compatible for Lidar applications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noProof="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Run Simulation of the IEA 3.4-MW with </a:t>
            </a:r>
            <a:r>
              <a:rPr lang="en-US" b="1" noProof="0" dirty="0"/>
              <a:t>feedback-only control </a:t>
            </a:r>
            <a:r>
              <a:rPr lang="en-US" noProof="0" dirty="0"/>
              <a:t>without Lidar-Assisted controller.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2DFD0-8551-3A05-D2F0-A2FEDE79C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189547C-E522-4813-C302-A8977F7E79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07/10/2025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04BE1C-7C80-B8F9-3A23-EBD96702EE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2FC9593-3854-FCA1-E2BE-010AAED06C6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2451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59E-1019-5564-C7D8-9D3BE32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IEA 3.4 MW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B63E8-26EC-2DE3-1AB0-79ED949DA9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28D26-F46D-C5CB-8B50-BEBD4C5F69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0" dirty="0">
                <a:hlinkClick r:id="rId2" action="ppaction://hlinksldjump"/>
              </a:rPr>
              <a:t>[1]</a:t>
            </a:r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8C8E24-7521-49CA-E418-FEA63B9E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26" y="1397000"/>
            <a:ext cx="10515600" cy="4356100"/>
          </a:xfrm>
        </p:spPr>
        <p:txBody>
          <a:bodyPr>
            <a:noAutofit/>
          </a:bodyPr>
          <a:lstStyle/>
          <a:p>
            <a:pPr marL="285750" indent="-285750"/>
            <a:r>
              <a:rPr lang="en-US" noProof="0" dirty="0">
                <a:latin typeface="Aptos" panose="020B0004020202020204" pitchFamily="34" charset="0"/>
              </a:rPr>
              <a:t>Rated power capacity: 3.4 MW, designed for utility-scale wind energy generation.</a:t>
            </a:r>
          </a:p>
          <a:p>
            <a:endParaRPr lang="en-US" noProof="0" dirty="0">
              <a:latin typeface="Aptos" panose="020B0004020202020204" pitchFamily="34" charset="0"/>
            </a:endParaRPr>
          </a:p>
          <a:p>
            <a:pPr marL="285750" indent="-285750"/>
            <a:r>
              <a:rPr lang="en-US" noProof="0" dirty="0">
                <a:latin typeface="Aptos" panose="020B0004020202020204" pitchFamily="34" charset="0"/>
              </a:rPr>
              <a:t>Supports advanced control strategies such as individual pitch control and yaw optimization.</a:t>
            </a:r>
          </a:p>
          <a:p>
            <a:pPr marL="285750" indent="-285750"/>
            <a:endParaRPr lang="en-US" noProof="0" dirty="0">
              <a:latin typeface="Aptos" panose="020B0004020202020204" pitchFamily="34" charset="0"/>
            </a:endParaRPr>
          </a:p>
          <a:p>
            <a:pPr marL="285750" indent="-285750"/>
            <a:r>
              <a:rPr lang="en-US" noProof="0" dirty="0">
                <a:latin typeface="Aptos" panose="020B0004020202020204" pitchFamily="34" charset="0"/>
              </a:rPr>
              <a:t>ROSCO implementation allows research-driven improvements and customization for specific turbine control requirements.</a:t>
            </a:r>
          </a:p>
          <a:p>
            <a:endParaRPr lang="en-US" noProof="0" dirty="0">
              <a:latin typeface="Aptos" panose="020B0004020202020204" pitchFamily="34" charset="0"/>
            </a:endParaRPr>
          </a:p>
          <a:p>
            <a:pPr marL="285750" indent="-285750"/>
            <a:r>
              <a:rPr lang="en-US" noProof="0" dirty="0">
                <a:latin typeface="Aptos" panose="020B0004020202020204" pitchFamily="34" charset="0"/>
              </a:rPr>
              <a:t>Facilitates simulation and testing through OpenFAST.</a:t>
            </a:r>
          </a:p>
          <a:p>
            <a:pPr marL="285750" indent="-285750"/>
            <a:endParaRPr lang="en-US" noProof="0" dirty="0">
              <a:latin typeface="Aptos" panose="020B0004020202020204" pitchFamily="34" charset="0"/>
            </a:endParaRPr>
          </a:p>
          <a:p>
            <a:pPr marL="285750" indent="-285750"/>
            <a:r>
              <a:rPr lang="en-US" noProof="0" dirty="0">
                <a:latin typeface="Aptos" panose="020B0004020202020204" pitchFamily="34" charset="0"/>
              </a:rPr>
              <a:t>Clean and well documented example to start.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BE8DBB-C4C5-AA1E-1015-561EB833D5E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07/10/2025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41EC-D35B-15DB-8045-02D17262DB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CA3D5-B58E-E564-1669-573BC753E6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425666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869B-45CB-D92B-F65E-ED5CF465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ROSCO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DA16-7E5B-23AA-AEE2-7FB88166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345"/>
            <a:ext cx="5361432" cy="4608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DLL (Dynamic Link Library)</a:t>
            </a:r>
            <a:endParaRPr lang="en-US" noProof="0" dirty="0"/>
          </a:p>
          <a:p>
            <a:r>
              <a:rPr lang="en-US" noProof="0" dirty="0"/>
              <a:t>Linked via </a:t>
            </a:r>
            <a:r>
              <a:rPr lang="en-US" b="1" noProof="0" dirty="0" err="1"/>
              <a:t>ServoDyn</a:t>
            </a:r>
            <a:r>
              <a:rPr lang="en-US" noProof="0" dirty="0"/>
              <a:t>.</a:t>
            </a:r>
          </a:p>
          <a:p>
            <a:r>
              <a:rPr lang="en-US" noProof="0" dirty="0"/>
              <a:t>Manages I/O between OpenFAST and control logic.</a:t>
            </a:r>
          </a:p>
          <a:p>
            <a:endParaRPr lang="en-US" noProof="0" dirty="0"/>
          </a:p>
          <a:p>
            <a:pPr marL="0" indent="0">
              <a:buNone/>
            </a:pPr>
            <a:r>
              <a:rPr lang="en-US" b="1" noProof="0" dirty="0"/>
              <a:t>IN (Controller Input)</a:t>
            </a:r>
            <a:endParaRPr lang="en-US" noProof="0" dirty="0"/>
          </a:p>
          <a:p>
            <a:r>
              <a:rPr lang="en-US" noProof="0" dirty="0"/>
              <a:t>Parameter file for the DLL.</a:t>
            </a:r>
          </a:p>
          <a:p>
            <a:r>
              <a:rPr lang="en-US" noProof="0" dirty="0"/>
              <a:t>Holds feature flags, modes, gains.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9F43F-8865-91BE-3DBD-EEF88C06E8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0A327-0FA8-3AC0-7298-C6C4BA5639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0" dirty="0">
                <a:hlinkClick r:id="rId2" action="ppaction://hlinksldjump"/>
              </a:rPr>
              <a:t>[2]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98DA6-540C-C090-4955-942B00495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297" y="2508187"/>
            <a:ext cx="4960503" cy="1841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1EEC2D-7CCC-9356-0B39-55A7E2CDA0A7}"/>
              </a:ext>
            </a:extLst>
          </p:cNvPr>
          <p:cNvSpPr txBox="1"/>
          <p:nvPr/>
        </p:nvSpPr>
        <p:spPr>
          <a:xfrm>
            <a:off x="6393297" y="4349812"/>
            <a:ext cx="4881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Standard ROSCO workflow showing controller structure and interaction between OpenFAST and ROSCO.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1F8B71-00CF-6DEE-8CB6-8B02B1F403D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07/10/2025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78E386-6418-36B5-BC71-953E4548F27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EE5743E-6C2E-14D0-4F3D-A064890B374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26165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14A-E551-46E6-4D70-23D8AE25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Simulation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18FB-1A95-32DF-3239-24BDDE0A8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00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noProof="0" dirty="0"/>
          </a:p>
          <a:p>
            <a:r>
              <a:rPr lang="en-US" b="1" noProof="0" dirty="0"/>
              <a:t>30 seconds </a:t>
            </a:r>
            <a:r>
              <a:rPr lang="en-US" noProof="0" dirty="0"/>
              <a:t>of simulation.</a:t>
            </a:r>
          </a:p>
          <a:p>
            <a:endParaRPr lang="en-US" noProof="0" dirty="0"/>
          </a:p>
          <a:p>
            <a:r>
              <a:rPr lang="en-US" noProof="0" dirty="0"/>
              <a:t>Wind speed with </a:t>
            </a:r>
            <a:r>
              <a:rPr lang="en-US" b="1" noProof="0" dirty="0"/>
              <a:t>12 m/s</a:t>
            </a:r>
            <a:r>
              <a:rPr lang="en-US" noProof="0" dirty="0"/>
              <a:t>, ‘Mexican Hat’ shaped </a:t>
            </a:r>
            <a:r>
              <a:rPr lang="en-US" b="1" noProof="0" dirty="0"/>
              <a:t>gust up to 15 m/s</a:t>
            </a:r>
            <a:r>
              <a:rPr lang="en-US" noProof="0" dirty="0"/>
              <a:t>.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Only enabled </a:t>
            </a:r>
            <a:r>
              <a:rPr lang="en-US" b="1" noProof="0" dirty="0"/>
              <a:t>Rotor DOF </a:t>
            </a:r>
            <a:r>
              <a:rPr lang="en-US" noProof="0" dirty="0"/>
              <a:t>and </a:t>
            </a:r>
            <a:r>
              <a:rPr lang="en-US" b="1" noProof="0" dirty="0"/>
              <a:t>First fore-aft tower bending-mode DOF.</a:t>
            </a:r>
          </a:p>
          <a:p>
            <a:endParaRPr lang="en-US" b="1" noProof="0" dirty="0"/>
          </a:p>
          <a:p>
            <a:r>
              <a:rPr lang="en-US" noProof="0" dirty="0"/>
              <a:t>Set initial conditions of </a:t>
            </a:r>
            <a:r>
              <a:rPr lang="en-US" b="1" noProof="0" dirty="0"/>
              <a:t>rotor speed</a:t>
            </a:r>
            <a:r>
              <a:rPr lang="en-US" noProof="0" dirty="0"/>
              <a:t>, </a:t>
            </a:r>
            <a:r>
              <a:rPr lang="en-US" b="1" noProof="0" dirty="0"/>
              <a:t>pitch angle</a:t>
            </a:r>
            <a:r>
              <a:rPr lang="en-US" noProof="0" dirty="0"/>
              <a:t>, </a:t>
            </a:r>
            <a:r>
              <a:rPr lang="en-US" b="1" noProof="0" dirty="0"/>
              <a:t>tower top positions</a:t>
            </a:r>
            <a:r>
              <a:rPr lang="en-US" noProof="0" dirty="0"/>
              <a:t>. So that turbine starts in </a:t>
            </a:r>
            <a:r>
              <a:rPr lang="en-US" b="1" noProof="0" dirty="0"/>
              <a:t>steady state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r>
              <a:rPr lang="en-US" noProof="0" dirty="0"/>
              <a:t>Running only </a:t>
            </a:r>
            <a:r>
              <a:rPr lang="en-US" b="1" noProof="0" dirty="0"/>
              <a:t>feedback controller</a:t>
            </a:r>
            <a:r>
              <a:rPr lang="en-US" noProof="0" dirty="0"/>
              <a:t>, no Lidar-assisted controller.</a:t>
            </a:r>
          </a:p>
          <a:p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ED178-CF14-8DB3-640A-32A97EECBD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3DA93E-3EAB-492B-FA78-A58A9B3BF58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07/10/2025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7F047-1B81-4105-A9D1-7AEFB278981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D9E7A-206C-016E-7640-661FEF8A662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401222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4489-352A-DB16-B08A-EF935A27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900F2-8880-8912-9BB2-A8A764B85C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pic>
        <p:nvPicPr>
          <p:cNvPr id="10" name="Content Placeholder 9" descr="A graph of a graph&#10;&#10;AI-generated content may be incorrect.">
            <a:extLst>
              <a:ext uri="{FF2B5EF4-FFF2-40B4-BE49-F238E27FC236}">
                <a16:creationId xmlns:a16="http://schemas.microsoft.com/office/drawing/2014/main" id="{955DCD45-DEDD-B888-A83C-25D2E4882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193" y="1298893"/>
            <a:ext cx="9150457" cy="4974370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9C57F-9D2A-E46C-D065-BE965BE2985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07/10/2025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1EF4E-72B2-57F7-5F62-22708D9E35B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EE66F-0924-C835-6D3F-1AC901715B8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80EA5-02CD-9646-E33B-6CE05DDBB805}"/>
              </a:ext>
            </a:extLst>
          </p:cNvPr>
          <p:cNvSpPr txBox="1"/>
          <p:nvPr/>
        </p:nvSpPr>
        <p:spPr>
          <a:xfrm>
            <a:off x="2414049" y="6273263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</a:t>
            </a:r>
          </a:p>
        </p:txBody>
      </p:sp>
    </p:spTree>
    <p:extLst>
      <p:ext uri="{BB962C8B-B14F-4D97-AF65-F5344CB8AC3E}">
        <p14:creationId xmlns:p14="http://schemas.microsoft.com/office/powerpoint/2010/main" val="76613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F05-E4FA-0C0D-C7B9-03579DF8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35A5-984A-3432-0D9F-CBB83161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9300"/>
          </a:xfrm>
        </p:spPr>
        <p:txBody>
          <a:bodyPr/>
          <a:lstStyle/>
          <a:p>
            <a:r>
              <a:rPr lang="en-US" noProof="0" dirty="0"/>
              <a:t>Learned how to couple ROSCO and OpenFAST.</a:t>
            </a:r>
          </a:p>
          <a:p>
            <a:endParaRPr lang="en-US" noProof="0" dirty="0"/>
          </a:p>
          <a:p>
            <a:r>
              <a:rPr lang="en-US" noProof="0" dirty="0"/>
              <a:t>Learned how to update OpenFAST files and ROSCO.</a:t>
            </a:r>
          </a:p>
          <a:p>
            <a:endParaRPr lang="en-US" noProof="0" dirty="0"/>
          </a:p>
          <a:p>
            <a:r>
              <a:rPr lang="en-US" noProof="0" dirty="0"/>
              <a:t>Should discuss with load and dynamics team for OpenFAST version for the project.</a:t>
            </a:r>
          </a:p>
          <a:p>
            <a:endParaRPr lang="en-US" noProof="0" dirty="0"/>
          </a:p>
          <a:p>
            <a:r>
              <a:rPr lang="en-US" noProof="0" dirty="0"/>
              <a:t>Will be updating GitHub simulation files.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7715-04AD-1733-D6EE-3ED2075EF0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Mirza Dincer - 780261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55E15D-A89A-0E88-0C10-DCC57A70042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07/10/2025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0AAE9-4FCB-81C8-9E6C-E44698F413F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4600388-DD13-10AE-D6E8-C3B2B3F898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22365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BC3E4-46A2-6041-93CA-C0D221EB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Bibliography – Feedback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07CE3-B33D-7362-1D48-13278634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>
                <a:latin typeface="Arial" panose="020B0604020202020204" pitchFamily="34" charset="0"/>
                <a:hlinkClick r:id="rId2" action="ppaction://hlinksldjump"/>
              </a:rPr>
              <a:t>[1]</a:t>
            </a:r>
            <a:r>
              <a:rPr lang="en-US" noProof="0" dirty="0">
                <a:latin typeface="Arial" panose="020B0604020202020204" pitchFamily="34" charset="0"/>
              </a:rPr>
              <a:t> P. Bortolotti </a:t>
            </a:r>
            <a:r>
              <a:rPr lang="en-US" i="1" noProof="0" dirty="0">
                <a:latin typeface="Arial" panose="020B0604020202020204" pitchFamily="34" charset="0"/>
              </a:rPr>
              <a:t>et al.</a:t>
            </a:r>
            <a:r>
              <a:rPr lang="en-US" noProof="0" dirty="0">
                <a:latin typeface="Arial" panose="020B0604020202020204" pitchFamily="34" charset="0"/>
              </a:rPr>
              <a:t>, “IEA Wind TCP Task 37: Systems Engineering in Wind Energy - WP2.1 Reference Wind Turbines,” </a:t>
            </a:r>
            <a:r>
              <a:rPr lang="en-US" i="1" noProof="0" dirty="0">
                <a:latin typeface="Arial" panose="020B0604020202020204" pitchFamily="34" charset="0"/>
              </a:rPr>
              <a:t>OSTI OAI (U.S. Department of Energy Office of Scientific and Technical Information)</a:t>
            </a:r>
            <a:r>
              <a:rPr lang="en-US" noProof="0" dirty="0">
                <a:latin typeface="Arial" panose="020B0604020202020204" pitchFamily="34" charset="0"/>
              </a:rPr>
              <a:t>, May 2019, </a:t>
            </a:r>
            <a:r>
              <a:rPr lang="en-US" noProof="0" dirty="0" err="1">
                <a:latin typeface="Arial" panose="020B0604020202020204" pitchFamily="34" charset="0"/>
              </a:rPr>
              <a:t>doi</a:t>
            </a:r>
            <a:r>
              <a:rPr lang="en-US" noProof="0" dirty="0">
                <a:latin typeface="Arial" panose="020B0604020202020204" pitchFamily="34" charset="0"/>
              </a:rPr>
              <a:t>: </a:t>
            </a:r>
            <a:r>
              <a:rPr lang="en-US" noProof="0" dirty="0">
                <a:latin typeface="Arial" panose="020B0604020202020204" pitchFamily="34" charset="0"/>
                <a:hlinkClick r:id="rId3"/>
              </a:rPr>
              <a:t>https://doi.org/10.2172/1529216</a:t>
            </a:r>
            <a:r>
              <a:rPr lang="en-US" noProof="0" dirty="0">
                <a:latin typeface="Arial" panose="020B0604020202020204" pitchFamily="34" charset="0"/>
              </a:rPr>
              <a:t>.</a:t>
            </a:r>
          </a:p>
          <a:p>
            <a:r>
              <a:rPr lang="en-US" noProof="0" dirty="0">
                <a:latin typeface="Arial" panose="020B0604020202020204" pitchFamily="34" charset="0"/>
                <a:hlinkClick r:id="rId4" action="ppaction://hlinksldjump"/>
              </a:rPr>
              <a:t>[2] </a:t>
            </a:r>
            <a:r>
              <a:rPr lang="en-US" noProof="0" dirty="0">
                <a:latin typeface="Arial" panose="020B0604020202020204" pitchFamily="34" charset="0"/>
              </a:rPr>
              <a:t>N. J. Abbas, D. S. Zalkind, L. Pao, and A. Wright, “A reference open-source controller for fixed and floating offshore wind turbines,” </a:t>
            </a:r>
            <a:r>
              <a:rPr lang="en-US" i="1" noProof="0" dirty="0">
                <a:latin typeface="Arial" panose="020B0604020202020204" pitchFamily="34" charset="0"/>
              </a:rPr>
              <a:t>Wind Energy Science</a:t>
            </a:r>
            <a:r>
              <a:rPr lang="en-US" noProof="0" dirty="0">
                <a:latin typeface="Arial" panose="020B0604020202020204" pitchFamily="34" charset="0"/>
              </a:rPr>
              <a:t>, vol. 7, no. 1, pp. 53–73, Jan. 2022, </a:t>
            </a:r>
            <a:r>
              <a:rPr lang="en-US" noProof="0" dirty="0" err="1">
                <a:latin typeface="Arial" panose="020B0604020202020204" pitchFamily="34" charset="0"/>
              </a:rPr>
              <a:t>doi</a:t>
            </a:r>
            <a:r>
              <a:rPr lang="en-US" noProof="0" dirty="0">
                <a:latin typeface="Arial" panose="020B0604020202020204" pitchFamily="34" charset="0"/>
              </a:rPr>
              <a:t>: https://doi.org/10.5194/wes-7-53-2022.</a:t>
            </a: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40748-6FE7-DDD1-3A8B-E83780012F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490CD-F445-5E1C-D0AF-3E608173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07/10/2025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E3CB9-B39C-B727-384B-E1F1BCF8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CBFA-B73D-E6B6-E4BA-DC014170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26557202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E7258755-3B8A-428F-9B71-020BDB6F6014}" vid="{2CB19E59-5F41-4D40-98BC-C6D4E668C96F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682</TotalTime>
  <Words>551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Theme1</vt:lpstr>
      <vt:lpstr>Benutzerdefiniertes Design</vt:lpstr>
      <vt:lpstr>Weekly report: Feedback Controller</vt:lpstr>
      <vt:lpstr>List of Contents</vt:lpstr>
      <vt:lpstr>Tasks of the Week</vt:lpstr>
      <vt:lpstr>Why IEA 3.4 MW ?</vt:lpstr>
      <vt:lpstr>ROSCO Workflow</vt:lpstr>
      <vt:lpstr>Simulation settings</vt:lpstr>
      <vt:lpstr>Results</vt:lpstr>
      <vt:lpstr>Conclusion</vt:lpstr>
      <vt:lpstr>Bibliography – Feedback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Mirza Dincer</dc:creator>
  <cp:lastModifiedBy>Mirza Dincer</cp:lastModifiedBy>
  <cp:revision>7</cp:revision>
  <dcterms:created xsi:type="dcterms:W3CDTF">2025-10-04T12:59:06Z</dcterms:created>
  <dcterms:modified xsi:type="dcterms:W3CDTF">2025-10-05T21:10:32Z</dcterms:modified>
</cp:coreProperties>
</file>