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256" r:id="rId3"/>
    <p:sldId id="259" r:id="rId4"/>
    <p:sldId id="261" r:id="rId5"/>
    <p:sldId id="286" r:id="rId6"/>
    <p:sldId id="266" r:id="rId7"/>
    <p:sldId id="281" r:id="rId8"/>
    <p:sldId id="263" r:id="rId9"/>
    <p:sldId id="284" r:id="rId10"/>
    <p:sldId id="290" r:id="rId11"/>
    <p:sldId id="282" r:id="rId12"/>
    <p:sldId id="289" r:id="rId13"/>
    <p:sldId id="291" r:id="rId14"/>
    <p:sldId id="283" r:id="rId15"/>
    <p:sldId id="292" r:id="rId16"/>
    <p:sldId id="293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56"/>
            <p14:sldId id="259"/>
            <p14:sldId id="261"/>
            <p14:sldId id="286"/>
            <p14:sldId id="266"/>
            <p14:sldId id="281"/>
            <p14:sldId id="263"/>
            <p14:sldId id="284"/>
            <p14:sldId id="290"/>
            <p14:sldId id="282"/>
            <p14:sldId id="289"/>
            <p14:sldId id="291"/>
            <p14:sldId id="283"/>
            <p14:sldId id="292"/>
            <p14:sldId id="293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A1DFFD"/>
    <a:srgbClr val="EBED77"/>
    <a:srgbClr val="C0F5FF"/>
    <a:srgbClr val="8ECEFA"/>
    <a:srgbClr val="92C6E6"/>
    <a:srgbClr val="80D2F7"/>
    <a:srgbClr val="7ED1F7"/>
    <a:srgbClr val="3C96FA"/>
    <a:srgbClr val="BDE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681FF6-5093-5DB5-DE5D-F46438667422}" v="598" dt="2025-10-06T07:48:06.545"/>
    <p1510:client id="{C7FADF29-B505-C08C-A287-320CE3B8A600}" v="2227" dt="2025-10-05T18:54:46.985"/>
    <p1510:client id="{F620DD3B-6B8D-80FD-AFC1-5FED0ECAFF42}" v="239" dt="2025-10-06T11:01:40.0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12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pPr/>
              <a:t>06/10/2025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552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CFF2-C4A0-C88B-1E9C-7E8851385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93A8F-E2E3-B4BD-3B84-D178AF0ED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5BFD4-B46B-34FE-9A8B-9033E96D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40036-D7DD-42C8-B5AA-1A1F3B29326C}" type="datetime1">
              <a:rPr lang="en-GB" smtClean="0"/>
              <a:pPr/>
              <a:t>06/10/2025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3137-53E8-FAAE-F427-32424D86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73579" y="6356350"/>
            <a:ext cx="403654" cy="365125"/>
          </a:xfrm>
        </p:spPr>
        <p:txBody>
          <a:bodyPr/>
          <a:lstStyle>
            <a:lvl1pPr>
              <a:defRPr sz="1600"/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33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16D05-728D-ACC9-D7EA-DC9D7330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B233B-7A79-4043-88EA-ECED45D3F6EF}" type="datetime1">
              <a:rPr lang="en-GB" smtClean="0"/>
              <a:pPr/>
              <a:t>06/10/2025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4FC10-CEAF-B332-2960-AABF9CE2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D6E7-B58D-A523-935C-4B108C94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875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399A6-3C5A-016E-2F7E-AE842F8D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F05656-A676-4972-ADDE-468CB1EDD68C}" type="datetime1">
              <a:rPr lang="en-GB" smtClean="0"/>
              <a:pPr/>
              <a:t>06/10/2025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242F9-DB70-E4F8-D075-6A905187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FAB33-4759-572E-2291-D19531D8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1460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EF21-84C8-586D-C38F-81DE3F931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3036B-E08D-B4B8-69CB-C42176842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3DB72-09E0-8BDF-14B4-4FA2820C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65BE2-6702-4930-A56D-B5476ACA0DF0}" type="datetime1">
              <a:rPr lang="en-GB" smtClean="0"/>
              <a:pPr/>
              <a:t>06/10/2025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F2740-59F3-8354-CF52-53337A80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C06A1-E2ED-D4C3-86B0-3C972409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8508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E779-A5CF-33E3-89F5-B43337C2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9D232-4F34-AEFC-AFD0-741DABBA5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F2E77-D5DF-1D17-C854-897B9DD3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42475-D91E-4E33-BF8F-90378BE577F9}" type="datetime1">
              <a:rPr lang="en-GB" smtClean="0"/>
              <a:pPr/>
              <a:t>06/10/2025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614D6-F2CE-1582-32E1-94A59C7A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27D5C-0D68-9101-A36C-9187E79B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6392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8CC5-208E-4B47-6CAD-E29FCCC3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79405-6B60-96C3-7F85-CE10C2877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CBA10-7C40-29AA-A669-FC240702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31E26-A48B-4DE6-94E7-B322713FCCC0}" type="datetime1">
              <a:rPr lang="en-GB" smtClean="0"/>
              <a:pPr/>
              <a:t>06/10/2025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99825-A403-E91C-FFA8-F874E991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CBFE7-28C4-5DF1-911F-E0B622EA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2219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7720-A6A0-DF50-E2F8-F9527E23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D186-8E32-BEAD-C81B-DE65895FD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57542-2B68-1767-C023-57D111E4E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5A417-9018-30E4-0A47-8170AD7D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54A3D-964C-4047-935E-BF23384B028C}" type="datetime1">
              <a:rPr lang="en-GB" smtClean="0"/>
              <a:pPr/>
              <a:t>06/10/2025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AF8F7-6A80-4F6A-4E5F-660537A2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D3418-4BA9-CD34-AE32-0EF41678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0366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08D8-A3B6-96B0-A29C-1B8262BE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05487-0425-138F-F9A2-087227228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B02-5AB4-A5E9-0917-4B9DD049B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50C77-85F2-0754-8AD9-7A5A4AEF6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DDF01-B6D2-31ED-A641-114B1A0AD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FCA1D-B4D0-56C6-A678-3E062436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B5ED4-4AEA-4BEE-9543-97F42F3A9DF7}" type="datetime1">
              <a:rPr lang="en-GB" smtClean="0"/>
              <a:pPr/>
              <a:t>06/10/2025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E1DB4-3501-792C-CAF9-4235B2E9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D0757-7BFA-7895-D03C-767D6405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7317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2EA9-258F-B5EB-624D-2EFA68C4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48340-45BA-0901-1551-9D9DAFF0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72E45-CF5C-48EE-9BF1-31EB6A888072}" type="datetime1">
              <a:rPr lang="en-GB" smtClean="0"/>
              <a:pPr/>
              <a:t>06/10/2025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2F2D2-B0BF-4202-0381-8243671B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6687B-3FE7-76CE-1134-2B3A5D18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7628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9E6C1-24CC-682A-8886-999E9A21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E8120-3341-455E-87F6-3553B5B3458C}" type="datetime1">
              <a:rPr lang="en-GB" smtClean="0"/>
              <a:pPr/>
              <a:t>06/10/2025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75448-9567-EFBD-FC78-2B80C2BD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95C70-5A8D-518E-49A4-1BE45385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8015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20AB-BD7C-3FEC-DC53-91B04780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FA408-CFF5-5EB0-4399-BB87E6CF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36F81-445C-5EF6-6E32-68D1E9C1C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8E69-7027-0F17-B524-CD221B58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D9507-0DDD-4F0A-9398-E897CDBED1CB}" type="datetime1">
              <a:rPr lang="en-GB" smtClean="0"/>
              <a:pPr/>
              <a:t>06/10/2025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45A00-EFDD-31BA-C55F-26A6CC90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ACCAF-2E21-16F5-1C68-06D177E1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247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A4901-6338-2E30-CCE8-77FD13F5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C3F872-E966-4E82-A983-56302FF6F23D}" type="datetime1">
              <a:rPr lang="en-GB" smtClean="0"/>
              <a:pPr/>
              <a:t>06/10/2025</a:t>
            </a:fld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B5D97-094A-D8D8-0C4D-1DC08462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428" y="6349546"/>
            <a:ext cx="653143" cy="365125"/>
          </a:xfrm>
        </p:spPr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7013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A28B-29EC-E505-5884-CB4B1C6F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25986-DCF9-FBB5-39AD-D04792C65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AEB0E-C7EC-4F26-009D-409178E43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AB446-5A6F-5112-F417-65A55A0D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BC440-4EA5-4D0A-B191-1DC4B1D8ACAD}" type="datetime1">
              <a:rPr lang="en-GB" smtClean="0"/>
              <a:pPr/>
              <a:t>06/10/2025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2D12D-03AA-1A0A-4595-8E063817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B350E-16AC-3E65-1704-09F648AB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76441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C8C89-C725-395E-E708-BEF95E19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E4975-013E-CB40-86C9-4D346B73C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6C674-4D68-9DAC-8E93-7EB627FC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45C8B-BD3D-4C3C-97C3-5C69D979E78D}" type="datetime1">
              <a:rPr lang="en-GB" smtClean="0"/>
              <a:pPr/>
              <a:t>06/10/2025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C36B8-CAAE-BDC6-8DF5-9451A698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750A4-9B92-8DB3-B407-A8A74CEA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7805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A6511-7D12-4461-0A24-9B3134C2C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222EB-F23C-083B-09C9-48B924AC7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908F9-D1F7-F94A-CA98-198F714C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11AAB-076A-4A0E-8268-D589047ED16D}" type="datetime1">
              <a:rPr lang="en-GB" smtClean="0"/>
              <a:pPr/>
              <a:t>06/10/2025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FCF1-AD09-ED98-9C1F-DDCABBE2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3C831-E5D1-B4E6-5F4E-FB9FFB5D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642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0F5D-2977-B8B5-3FC5-DF3AE874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47B5-0632-4013-2832-15D3D21A8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A4BC1-6A36-94FE-17CE-DFAD0BF1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A8C58-2FD7-4CE4-B4DC-DEF691109F84}" type="datetime1">
              <a:rPr lang="en-GB" smtClean="0"/>
              <a:pPr/>
              <a:t>06/10/2025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5FD8C-55CD-AD30-1E91-60750BCCD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A2AD0-0D56-CC63-D932-D1C61C77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948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3C60A-FE48-2910-84A1-612B23A7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AAF5F-6746-45B9-A9FE-BBDE38F21A62}" type="datetime1">
              <a:rPr lang="en-GB" smtClean="0"/>
              <a:pPr/>
              <a:t>06/10/2025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C67CE-6F73-71D9-BF0B-18A7CD94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80765-E2ED-A6A2-9401-8425BFA0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575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96258-07C0-0BF2-CA2A-156B572B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2A9E8-7F5B-48DD-918E-3D5CE3382CAC}" type="datetime1">
              <a:rPr lang="en-GB" smtClean="0"/>
              <a:pPr/>
              <a:t>06/10/2025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7D047-C31B-4C8F-E0B3-75014FF6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4742A-6F5B-071B-E0EA-98040252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810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CDD78-FBCD-76B9-2CA1-031942F2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65290-9E56-44C7-B8BB-35B380DF0EFC}" type="datetime1">
              <a:rPr lang="en-GB" smtClean="0"/>
              <a:pPr/>
              <a:t>06/10/2025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8218E7-E787-22C8-B531-FFEC9002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76BDA-2FCA-9763-2EA1-4033A560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670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FDB8F-73D7-2EBC-A62D-4DC737946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F0FC-57EE-4F63-A5B2-1419F641B3FB}" type="datetime1">
              <a:rPr lang="en-GB" smtClean="0"/>
              <a:pPr/>
              <a:t>06/10/2025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8D704-B4F5-F739-D1FA-65F2302B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7751D-0392-D26F-33B1-9B05704F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427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685DB-F13A-97BE-F448-17416079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4EF9-9D62-4E5B-A559-3AD64F589666}" type="datetime1">
              <a:rPr lang="en-GB" smtClean="0"/>
              <a:pPr/>
              <a:t>06/10/2025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0ACE2-CF77-9AC4-52EF-82FBD40B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0D674-CAD3-59F8-9DF5-CA4D8E7A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798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AE937-083F-51CA-E382-30FE9BEB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DFDC8-E43A-43A1-931C-3C6B81D788BC}" type="datetime1">
              <a:rPr lang="en-GB" smtClean="0"/>
              <a:pPr/>
              <a:t>06/10/2025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F255A-C1CC-7A32-A0B3-4283D858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Kick-Off Optimus Syria</a:t>
            </a:r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6C013-C03F-024A-D0F4-FF67E670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631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16C39C-11C9-4478-AACD-4B99CE86271F}" type="datetime1">
              <a:rPr lang="en-GB" smtClean="0"/>
              <a:pPr/>
              <a:t>06/10/2025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Kick-Off Optimus Syria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507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324F72-DEC3-C328-E288-A7FC5B1D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096B6-F39D-5D3A-895A-1CE61CD3F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726E2-FBE9-5D75-A698-6FD0ED097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7C1E37-113B-4587-99CC-1F6CD3314CBE}" type="datetime1">
              <a:rPr lang="en-GB" smtClean="0"/>
              <a:pPr/>
              <a:t>06/10/2025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CAFA2-68FA-9BA2-4F27-A8680F507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GB"/>
              <a:t>Kick-Off Optimus Syria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027B2-667B-4034-930B-AB076347A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6457B-11B5-4397-9456-911FAE9FD3F4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148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ntec-group.com/wp-content/uploads/2021/12/Catalogo-Wind-2022.pdf" TargetMode="External"/><Relationship Id="rId7" Type="http://schemas.openxmlformats.org/officeDocument/2006/relationships/hyperlink" Target="https://www.flender.com/en/branchesAndApplications/winergy#:~:text=Two%20powerful%20brands%20%2D%20one%20company,wind%20for%20a%20better%20future" TargetMode="External"/><Relationship Id="rId2" Type="http://schemas.openxmlformats.org/officeDocument/2006/relationships/hyperlink" Target="https://www.twiflex.com/en/newsroom/2016/02/is-caliper-brake-solutions-for-wind-turbin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zf.com/products/en/wind/home/wind.html#:~:text=Empowering%20a%20Sustainable%20Future%20Together&amp;text=ZF%20Wind%20Power%20develops%2C%20together,future%20together%20with%20our%20partners" TargetMode="External"/><Relationship Id="rId5" Type="http://schemas.openxmlformats.org/officeDocument/2006/relationships/hyperlink" Target="https://www.ktr.com/de/en/products/brake-systems/" TargetMode="External"/><Relationship Id="rId4" Type="http://schemas.openxmlformats.org/officeDocument/2006/relationships/hyperlink" Target="https://www.windsourcing.com/en/spare-parts-and-repair-material/brakes/brake-caliper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7672-3CC8-A3D9-5404-84F2B78B6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894" y="2726598"/>
            <a:ext cx="9144000" cy="912598"/>
          </a:xfrm>
        </p:spPr>
        <p:txBody>
          <a:bodyPr>
            <a:noAutofit/>
          </a:bodyPr>
          <a:lstStyle/>
          <a:p>
            <a:r>
              <a:rPr lang="it-IT" sz="2800" dirty="0">
                <a:latin typeface="Times New Roman"/>
                <a:cs typeface="Times New Roman"/>
              </a:rPr>
              <a:t>Gearbox, Brake, Coupling </a:t>
            </a:r>
            <a:endParaRPr lang="en-GB" sz="2800">
              <a:latin typeface="Times New Roman"/>
              <a:cs typeface="Times New Roman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A63BB-08BE-619B-2533-3CC69CC19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8430" y="4188655"/>
            <a:ext cx="5899051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 sz="2000" dirty="0">
                <a:latin typeface="Times New Roman"/>
                <a:cs typeface="Times New Roman"/>
              </a:rPr>
              <a:t>Week </a:t>
            </a:r>
            <a:r>
              <a:rPr lang="it-IT" sz="2000" err="1">
                <a:latin typeface="Times New Roman"/>
                <a:cs typeface="Times New Roman"/>
              </a:rPr>
              <a:t>number</a:t>
            </a:r>
            <a:r>
              <a:rPr lang="it-IT" sz="2000" dirty="0">
                <a:latin typeface="Times New Roman"/>
                <a:cs typeface="Times New Roman"/>
              </a:rPr>
              <a:t> : 03</a:t>
            </a:r>
          </a:p>
          <a:p>
            <a:r>
              <a:rPr lang="it-IT" sz="2000" dirty="0">
                <a:latin typeface="Times New Roman"/>
                <a:cs typeface="Times New Roman"/>
              </a:rPr>
              <a:t>Date: 07/10/2025</a:t>
            </a:r>
          </a:p>
          <a:p>
            <a:r>
              <a:rPr lang="it-IT" sz="2000" dirty="0">
                <a:latin typeface="Times New Roman"/>
                <a:cs typeface="Times New Roman"/>
              </a:rPr>
              <a:t>Supervisor: Prof. Peter Quell</a:t>
            </a:r>
            <a:endParaRPr lang="en-GB" sz="2000">
              <a:latin typeface="Times New Roman"/>
              <a:cs typeface="Times New Roman"/>
            </a:endParaRPr>
          </a:p>
        </p:txBody>
      </p:sp>
      <p:pic>
        <p:nvPicPr>
          <p:cNvPr id="8" name="Picture 8" descr="Hochschule Flensburg (Fachhochschule) – Wikipedia">
            <a:extLst>
              <a:ext uri="{FF2B5EF4-FFF2-40B4-BE49-F238E27FC236}">
                <a16:creationId xmlns:a16="http://schemas.microsoft.com/office/drawing/2014/main" id="{E88D30C2-B846-594F-69A8-55F553804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EE7EEC8C-633A-AEB3-3E8A-978E3C75A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13120F1-DE8B-A6AA-A1D5-19926A98F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4" name="Free-form: Shape 13">
            <a:extLst>
              <a:ext uri="{FF2B5EF4-FFF2-40B4-BE49-F238E27FC236}">
                <a16:creationId xmlns:a16="http://schemas.microsoft.com/office/drawing/2014/main" id="{44C88E41-E5B3-0D11-A4D3-711DA18380C9}"/>
              </a:ext>
            </a:extLst>
          </p:cNvPr>
          <p:cNvSpPr/>
          <p:nvPr/>
        </p:nvSpPr>
        <p:spPr>
          <a:xfrm>
            <a:off x="0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bg1"/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Free-form: Shape 13">
            <a:extLst>
              <a:ext uri="{FF2B5EF4-FFF2-40B4-BE49-F238E27FC236}">
                <a16:creationId xmlns:a16="http://schemas.microsoft.com/office/drawing/2014/main" id="{C26B78DF-71CA-5509-F4C5-6276C7251B89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Free-form: Shape 13">
            <a:extLst>
              <a:ext uri="{FF2B5EF4-FFF2-40B4-BE49-F238E27FC236}">
                <a16:creationId xmlns:a16="http://schemas.microsoft.com/office/drawing/2014/main" id="{2AC7F7CE-A165-18C0-6918-B9EA07638042}"/>
              </a:ext>
            </a:extLst>
          </p:cNvPr>
          <p:cNvSpPr/>
          <p:nvPr/>
        </p:nvSpPr>
        <p:spPr>
          <a:xfrm>
            <a:off x="31399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Rechteck 17">
            <a:extLst>
              <a:ext uri="{FF2B5EF4-FFF2-40B4-BE49-F238E27FC236}">
                <a16:creationId xmlns:a16="http://schemas.microsoft.com/office/drawing/2014/main" id="{735E7E19-AD9A-2739-2D13-BC73EA4C7596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9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2FD2ECB6-38EA-E857-A881-0C8E141A48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592750"/>
            <a:ext cx="1753782" cy="131363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4389E-5559-8492-2D9E-AFA299DB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1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07963" y="4121834"/>
            <a:ext cx="2874248" cy="147732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Group Members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/>
                <a:cs typeface="Times New Roman"/>
              </a:rPr>
              <a:t>Nehang Jitendra Joshi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/>
                <a:cs typeface="Times New Roman"/>
              </a:rPr>
              <a:t>Santo Mazumder </a:t>
            </a:r>
          </a:p>
          <a:p>
            <a:pPr marL="342900" indent="-342900">
              <a:buFont typeface="+mj-lt"/>
              <a:buAutoNum type="arabicPeriod"/>
            </a:pPr>
            <a:r>
              <a:rPr lang="fi-FI" dirty="0">
                <a:latin typeface="Times New Roman"/>
                <a:cs typeface="Times New Roman"/>
              </a:rPr>
              <a:t>Md Razaul Karim Rahat </a:t>
            </a:r>
          </a:p>
          <a:p>
            <a:pPr marL="342900" indent="-342900">
              <a:buFont typeface="+mj-lt"/>
              <a:buAutoNum type="arabicPeriod"/>
            </a:pPr>
            <a:r>
              <a:rPr lang="fi-FI" dirty="0">
                <a:latin typeface="Times New Roman"/>
                <a:cs typeface="Times New Roman"/>
              </a:rPr>
              <a:t>Arham Memon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36408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1A271-BFA8-2154-9B0E-74B8BB585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76808D9-8D4B-F9D5-149D-64E21803ACE8}"/>
              </a:ext>
            </a:extLst>
          </p:cNvPr>
          <p:cNvSpPr/>
          <p:nvPr/>
        </p:nvSpPr>
        <p:spPr>
          <a:xfrm rot="10800000">
            <a:off x="-26376" y="277946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6D93E1E0-BBDF-9DF6-4639-AA2502EF76AD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812F36B-A676-DA56-81CA-B78600362ECC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75D3ABE-2F31-A540-0142-FC9E0C61FCCF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61F732C-F027-9BB4-97FD-C32FA963A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10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FBC8C16-64F9-5759-8E7F-A1B37BFAE8B9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CD4CBAED-109A-9B26-FF30-BFB34BED8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074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Rotor Brake</a:t>
            </a:r>
          </a:p>
        </p:txBody>
      </p:sp>
      <p:pic>
        <p:nvPicPr>
          <p:cNvPr id="2" name="Picture 1" descr="A diagram of a brake disc&#10;&#10;AI-generated content may be incorrect.">
            <a:extLst>
              <a:ext uri="{FF2B5EF4-FFF2-40B4-BE49-F238E27FC236}">
                <a16:creationId xmlns:a16="http://schemas.microsoft.com/office/drawing/2014/main" id="{DCE3D215-8D6D-7001-88C9-8BD529D26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046" y="1326491"/>
            <a:ext cx="8225647" cy="513954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D64D00-B445-A322-F00B-D13EC4442225}"/>
              </a:ext>
            </a:extLst>
          </p:cNvPr>
          <p:cNvSpPr txBox="1"/>
          <p:nvPr/>
        </p:nvSpPr>
        <p:spPr>
          <a:xfrm>
            <a:off x="9794117" y="4846477"/>
            <a:ext cx="190931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Times New Roman"/>
                <a:cs typeface="Times New Roman"/>
              </a:rPr>
              <a:t>Source- KTG AUTO</a:t>
            </a:r>
            <a:endParaRPr lang="en-US" sz="1400" b="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660088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5764E-AB90-2931-4D9E-29C155D69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6E11671C-7D17-034D-500E-B28B671AFE5E}"/>
              </a:ext>
            </a:extLst>
          </p:cNvPr>
          <p:cNvSpPr/>
          <p:nvPr/>
        </p:nvSpPr>
        <p:spPr>
          <a:xfrm rot="10800000">
            <a:off x="-26376" y="277946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E28AAE3E-605A-C646-919B-CE4386248AED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56098053-63B4-6F06-A955-F93117F155DB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103B4D30-1EDD-4594-85CC-8148E91F5C8C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C087E12-7AE8-F954-0ABC-DED81F9E7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11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85A520C-EA87-62EC-3539-B574EBA9A0A1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DF93C582-D86C-B4B5-6BC0-8B75FA997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074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Rotor Brake</a:t>
            </a:r>
          </a:p>
        </p:txBody>
      </p:sp>
      <p:pic>
        <p:nvPicPr>
          <p:cNvPr id="2" name="Picture 1" descr="A diagram of a car part&#10;&#10;AI-generated content may be incorrect.">
            <a:extLst>
              <a:ext uri="{FF2B5EF4-FFF2-40B4-BE49-F238E27FC236}">
                <a16:creationId xmlns:a16="http://schemas.microsoft.com/office/drawing/2014/main" id="{B9BE4CAA-17F5-326E-2C98-5CE8494E4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19" y="1260805"/>
            <a:ext cx="11642964" cy="52565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96AFF0-1AED-24BF-1A22-C6E54A51F703}"/>
              </a:ext>
            </a:extLst>
          </p:cNvPr>
          <p:cNvSpPr txBox="1"/>
          <p:nvPr/>
        </p:nvSpPr>
        <p:spPr>
          <a:xfrm>
            <a:off x="4992079" y="5910402"/>
            <a:ext cx="190931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Times New Roman"/>
                <a:cs typeface="Times New Roman"/>
              </a:rPr>
              <a:t>Source- KTG AUTO</a:t>
            </a:r>
            <a:endParaRPr lang="en-US" sz="1400" b="1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32606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7B75E-B906-6168-507A-F9BEA65B0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3A56E6D-9B18-794A-5EA0-4E51193E8C51}"/>
              </a:ext>
            </a:extLst>
          </p:cNvPr>
          <p:cNvSpPr/>
          <p:nvPr/>
        </p:nvSpPr>
        <p:spPr>
          <a:xfrm rot="10800000">
            <a:off x="-26376" y="277946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37762FA0-9953-997C-C19D-2E42035C17E6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B2D6AB11-9670-B9C8-9A79-D010083221E1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303C53-7D59-A28F-913A-54A64327849D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638825E-77DE-5D1F-AA70-7A46C3E7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12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E11427-E231-6D65-27D8-7C50170E4EC4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732F915B-5ACA-7C77-615A-55977C96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074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Rotor Brake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BCA699-2533-ACF5-92D5-7B206105B93D}"/>
              </a:ext>
            </a:extLst>
          </p:cNvPr>
          <p:cNvSpPr txBox="1"/>
          <p:nvPr/>
        </p:nvSpPr>
        <p:spPr>
          <a:xfrm>
            <a:off x="681474" y="1321563"/>
            <a:ext cx="10658902" cy="58477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latin typeface="Times New Roman"/>
                <a:ea typeface="+mn-lt"/>
                <a:cs typeface="+mn-lt"/>
              </a:rPr>
              <a:t>Criteria Disc Brake System-</a:t>
            </a:r>
            <a:endParaRPr lang="en-US" sz="2000" b="1" dirty="0">
              <a:latin typeface="Times New Roman"/>
              <a:ea typeface="+mn-lt"/>
              <a:cs typeface="Times New Roman" panose="02020603050405020304" pitchFamily="18" charset="0"/>
            </a:endParaRPr>
          </a:p>
          <a:p>
            <a:endParaRPr lang="en-US" sz="2000" b="1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000" dirty="0">
                <a:latin typeface="Times New Roman"/>
                <a:ea typeface="+mn-lt"/>
                <a:cs typeface="+mn-lt"/>
              </a:rPr>
              <a:t> Design-Simple, open design with rotor, caliper, and pads. Good for cooling and modularity. </a:t>
            </a:r>
            <a:endParaRPr lang="en-US" sz="2000" dirty="0">
              <a:latin typeface="Times New Roman"/>
              <a:ea typeface="+mn-lt"/>
              <a:cs typeface="Times New Roman" panose="02020603050405020304" pitchFamily="18" charset="0"/>
            </a:endParaRPr>
          </a:p>
          <a:p>
            <a:pPr marL="285750" indent="-285750">
              <a:buFont typeface="Wingdings"/>
              <a:buChar char="v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000" dirty="0">
                <a:latin typeface="Times New Roman"/>
                <a:ea typeface="+mn-lt"/>
                <a:cs typeface="+mn-lt"/>
              </a:rPr>
              <a:t>Manufacturing- Mature process; rotor and caliper materials vary with performance level. </a:t>
            </a:r>
            <a:endParaRPr lang="en-US" sz="2000" dirty="0">
              <a:latin typeface="Times New Roman"/>
              <a:ea typeface="+mn-lt"/>
              <a:cs typeface="Times New Roman" panose="02020603050405020304" pitchFamily="18" charset="0"/>
            </a:endParaRPr>
          </a:p>
          <a:p>
            <a:pPr marL="285750" indent="-285750">
              <a:buFont typeface="Wingdings"/>
              <a:buChar char="v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000" dirty="0">
                <a:latin typeface="Times New Roman"/>
                <a:ea typeface="+mn-lt"/>
                <a:cs typeface="+mn-lt"/>
              </a:rPr>
              <a:t> Space Requirement-Compact design, but performance setups need larger wheels and calipers. </a:t>
            </a:r>
            <a:endParaRPr lang="en-US" sz="2000" dirty="0">
              <a:latin typeface="Times New Roman"/>
              <a:ea typeface="+mn-lt"/>
              <a:cs typeface="Times New Roman" panose="02020603050405020304" pitchFamily="18" charset="0"/>
            </a:endParaRPr>
          </a:p>
          <a:p>
            <a:pPr marL="285750" indent="-285750">
              <a:buFont typeface="Wingdings"/>
              <a:buChar char="v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000" dirty="0">
                <a:latin typeface="Times New Roman"/>
                <a:ea typeface="+mn-lt"/>
                <a:cs typeface="+mn-lt"/>
              </a:rPr>
              <a:t>Performance &amp; Pressure-Excellent braking, quick heat dissipation, linear pressure response. </a:t>
            </a:r>
            <a:endParaRPr lang="en-US" sz="2000" dirty="0">
              <a:latin typeface="Times New Roman"/>
              <a:ea typeface="+mn-lt"/>
              <a:cs typeface="Times New Roman" panose="02020603050405020304" pitchFamily="18" charset="0"/>
            </a:endParaRPr>
          </a:p>
          <a:p>
            <a:pPr marL="285750" indent="-285750">
              <a:buFont typeface="Wingdings"/>
              <a:buChar char="v"/>
            </a:pPr>
            <a:endParaRPr lang="en-US" sz="2000" dirty="0">
              <a:latin typeface="Times New Roman"/>
              <a:ea typeface="+mn-lt"/>
              <a:cs typeface="Times New Roman" panose="02020603050405020304" pitchFamily="18" charset="0"/>
            </a:endParaRPr>
          </a:p>
          <a:p>
            <a:pPr marL="285750" indent="-285750">
              <a:buFont typeface="Wingdings"/>
              <a:buChar char="v"/>
            </a:pPr>
            <a:r>
              <a:rPr lang="en-US" sz="2000" dirty="0">
                <a:latin typeface="Times New Roman"/>
                <a:ea typeface="+mn-lt"/>
                <a:cs typeface="+mn-lt"/>
              </a:rPr>
              <a:t>Weight- Moderate; lighter than drums at high end, but heavier at low cost. </a:t>
            </a:r>
            <a:endParaRPr lang="en-US" sz="2000" dirty="0">
              <a:latin typeface="Times New Roman"/>
              <a:ea typeface="+mn-lt"/>
              <a:cs typeface="Times New Roman" panose="02020603050405020304" pitchFamily="18" charset="0"/>
            </a:endParaRPr>
          </a:p>
          <a:p>
            <a:pPr marL="285750" indent="-285750">
              <a:buFont typeface="Wingdings"/>
              <a:buChar char="v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000">
                <a:latin typeface="Times New Roman"/>
                <a:ea typeface="+mn-lt"/>
                <a:cs typeface="+mn-lt"/>
              </a:rPr>
              <a:t>Maintenance &amp; Reliability- Easy access, frequent pad changes, prone to corrosion/warping.</a:t>
            </a:r>
            <a:endParaRPr lang="en-US" sz="2000" dirty="0">
              <a:latin typeface="Times New Roman"/>
              <a:ea typeface="+mn-lt"/>
              <a:cs typeface="Times New Roman" panose="02020603050405020304" pitchFamily="18" charset="0"/>
            </a:endParaRPr>
          </a:p>
          <a:p>
            <a:pPr marL="285750" indent="-285750">
              <a:buFont typeface="Wingdings"/>
              <a:buChar char="v"/>
            </a:pPr>
            <a:endParaRPr lang="en-US" sz="2000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sz="2000" dirty="0">
                <a:latin typeface="Times New Roman"/>
                <a:ea typeface="+mn-lt"/>
                <a:cs typeface="+mn-lt"/>
              </a:rPr>
              <a:t>Cost- Affordable for mass production; premium for high-performance materials. </a:t>
            </a:r>
            <a:endParaRPr lang="en-US" sz="2000">
              <a:latin typeface="Times New Roman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859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8B185-BF35-B563-4EFB-21C8349E0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027FDE0C-0EB0-2A84-DF1D-047FA302E0B7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2660C4E2-20F8-07B9-CDBC-E97B90865B22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DCE90A4-29AF-F1C1-768C-54B9A82C11BA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37B43D1-26D7-40A6-F34B-DD7573A9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13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3B4864-2B15-883D-3118-1EACCA62E7F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F2979C3D-6853-EEA9-1E0A-75E23ECB3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63142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Coupling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29945F4-D280-B702-00BE-1D05A66FDCCF}"/>
              </a:ext>
            </a:extLst>
          </p:cNvPr>
          <p:cNvSpPr txBox="1"/>
          <p:nvPr/>
        </p:nvSpPr>
        <p:spPr>
          <a:xfrm>
            <a:off x="753361" y="1335940"/>
            <a:ext cx="10658902" cy="227754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Main Objective:</a:t>
            </a:r>
          </a:p>
          <a:p>
            <a:pPr marL="285750" indent="-285750">
              <a:buFont typeface="Wingdings,Sans-Serif"/>
              <a:buChar char="v"/>
            </a:pPr>
            <a:r>
              <a:rPr lang="en-US" sz="2000" dirty="0">
                <a:latin typeface="Times New Roman"/>
                <a:cs typeface="Times New Roman"/>
              </a:rPr>
              <a:t>Break down analysis of Coupling</a:t>
            </a:r>
            <a:endParaRPr lang="en-US" dirty="0"/>
          </a:p>
          <a:p>
            <a:pPr marL="285750" indent="-285750">
              <a:buFont typeface="Wingdings,Sans-Serif"/>
              <a:buChar char="v"/>
            </a:pPr>
            <a:r>
              <a:rPr lang="en-US" sz="2000" dirty="0">
                <a:latin typeface="Times New Roman"/>
                <a:cs typeface="Times New Roman"/>
              </a:rPr>
              <a:t>Criteria Coupling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264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8826B-D246-F4F8-C9E8-64E71F787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6097084F-7955-0C94-B36F-9E73EC83FF48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ECDAA95E-1E60-0693-5DCC-E485AB143AFB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ECFA8A5-3D94-E628-0E09-BF2C895FF6D6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EFA6749-BE19-EF42-7F88-182A7C53B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14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A36E5A2-CD91-43F3-1574-1E80A1D4E9A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7C7FA9C2-89FF-C4E2-DA2D-C7F736A4B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63142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Coupling</a:t>
            </a:r>
          </a:p>
        </p:txBody>
      </p:sp>
      <p:pic>
        <p:nvPicPr>
          <p:cNvPr id="14" name="Picture 13" descr="Diagram of a turbine coupling&#10;&#10;AI-generated content may be incorrect.">
            <a:extLst>
              <a:ext uri="{FF2B5EF4-FFF2-40B4-BE49-F238E27FC236}">
                <a16:creationId xmlns:a16="http://schemas.microsoft.com/office/drawing/2014/main" id="{EB8C0FF0-CB1E-6180-DADB-3E616A4E84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50" r="-286" b="362"/>
          <a:stretch>
            <a:fillRect/>
          </a:stretch>
        </p:blipFill>
        <p:spPr>
          <a:xfrm>
            <a:off x="2143265" y="1184030"/>
            <a:ext cx="7603583" cy="538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214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06F4A-8F9B-8F58-C350-E83A2A6D0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497D55E1-212D-39E1-6C24-2AF072C3B877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27D74C89-8223-DEBB-7F0F-D86FFF2EF4AF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D512606-5871-4575-788C-D253751D5542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B8E28D5-1130-A63E-1017-CB400AF71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15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D1D5EA-167E-20C1-E96F-BADC5A66206E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D1C70B04-E869-F99D-6BC6-F8B491774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63142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Coupling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EA5E36-D142-2874-13E0-265F6437E04A}"/>
              </a:ext>
            </a:extLst>
          </p:cNvPr>
          <p:cNvSpPr txBox="1"/>
          <p:nvPr/>
        </p:nvSpPr>
        <p:spPr>
          <a:xfrm>
            <a:off x="684362" y="1360099"/>
            <a:ext cx="10693878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Times New Roman"/>
                <a:cs typeface="Times New Roman"/>
              </a:rPr>
              <a:t>Criteria Disc Brake System-</a:t>
            </a:r>
          </a:p>
          <a:p>
            <a:endParaRPr lang="en-US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dirty="0">
                <a:latin typeface="Times New Roman"/>
                <a:ea typeface="+mn-lt"/>
                <a:cs typeface="+mn-lt"/>
              </a:rPr>
              <a:t>Design-Compact, </a:t>
            </a:r>
            <a:r>
              <a:rPr lang="en-US" err="1">
                <a:latin typeface="Times New Roman"/>
                <a:ea typeface="+mn-lt"/>
                <a:cs typeface="+mn-lt"/>
              </a:rPr>
              <a:t>torsionally</a:t>
            </a:r>
            <a:r>
              <a:rPr lang="en-US" dirty="0">
                <a:latin typeface="Times New Roman"/>
                <a:ea typeface="+mn-lt"/>
                <a:cs typeface="+mn-lt"/>
              </a:rPr>
              <a:t> rigid, high misalignment capability </a:t>
            </a:r>
            <a:endParaRPr lang="en-US"/>
          </a:p>
          <a:p>
            <a:pPr marL="285750" indent="-285750">
              <a:buFont typeface="Wingdings"/>
              <a:buChar char="v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dirty="0">
                <a:latin typeface="Times New Roman"/>
                <a:ea typeface="+mn-lt"/>
                <a:cs typeface="+mn-lt"/>
              </a:rPr>
              <a:t>Protection-Requires external guards; corrosion-resistant options available </a:t>
            </a:r>
          </a:p>
          <a:p>
            <a:pPr marL="285750" indent="-285750">
              <a:buFont typeface="Wingdings"/>
              <a:buChar char="v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dirty="0">
                <a:latin typeface="Times New Roman"/>
                <a:ea typeface="+mn-lt"/>
                <a:cs typeface="+mn-lt"/>
              </a:rPr>
              <a:t>Efficiency--Very high (&gt;99%), no backlash, no lubrication needed </a:t>
            </a:r>
          </a:p>
          <a:p>
            <a:pPr marL="285750" indent="-285750">
              <a:buFont typeface="Wingdings"/>
              <a:buChar char="v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dirty="0">
                <a:latin typeface="Times New Roman"/>
                <a:ea typeface="+mn-lt"/>
                <a:cs typeface="+mn-lt"/>
              </a:rPr>
              <a:t>Service &amp; Maintenance- Low; visual inspection and alignment checks sufficient </a:t>
            </a:r>
          </a:p>
          <a:p>
            <a:pPr marL="285750" indent="-285750">
              <a:buFont typeface="Wingdings"/>
              <a:buChar char="v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dirty="0">
                <a:latin typeface="Times New Roman"/>
                <a:ea typeface="+mn-lt"/>
                <a:cs typeface="+mn-lt"/>
              </a:rPr>
              <a:t>Reliability &amp; Weight-Very reliable, lightweight, fatigue-resistant </a:t>
            </a:r>
          </a:p>
          <a:p>
            <a:pPr marL="285750" indent="-285750">
              <a:buFont typeface="Wingdings"/>
              <a:buChar char="v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Wingdings"/>
              <a:buChar char="v"/>
            </a:pPr>
            <a:r>
              <a:rPr lang="en-US" dirty="0">
                <a:latin typeface="Times New Roman"/>
                <a:ea typeface="+mn-lt"/>
                <a:cs typeface="+mn-lt"/>
              </a:rPr>
              <a:t>Cost-High upfront cost, low over time due to durability </a:t>
            </a:r>
            <a:endParaRPr lang="en-US" dirty="0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09100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F9DB2-1C60-2A59-656D-A5B74C9C4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28A9E759-5D36-7577-1B72-EEFA19D202C6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0DF2E086-1F77-7ADA-A072-C1020548044D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16784C5A-545D-7FC3-0803-92836236CBEC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F48FE32-30A8-91E8-073B-1CE94513A3C5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2C03B4-4368-B8A0-5078-A33BA60C0D0C}"/>
              </a:ext>
            </a:extLst>
          </p:cNvPr>
          <p:cNvSpPr txBox="1"/>
          <p:nvPr/>
        </p:nvSpPr>
        <p:spPr>
          <a:xfrm>
            <a:off x="473320" y="1376739"/>
            <a:ext cx="112189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https://www.twiflex.com/en/newsroom/2016/02/is-caliper-brake-solutions-for-wind-turbines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3"/>
              </a:rPr>
              <a:t>https://antec-group.com/wp-content/uploads/2021/12/Catalogo-Wind-2022.pdf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https://www.twiflex.com/en/newsroom/2016/02/is-caliper-brake-solutions-for-wind-turbines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https://www.windsourcing.com/en/spare-parts-and-repair-material/brakes/brake-calipers/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hlinkClick r:id="rId5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5"/>
              </a:rPr>
              <a:t>https://www.ktr.com/de/en/products/brake-systems/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6"/>
              </a:rPr>
              <a:t>https://www.zf.com/products/en/wind/home/wind.html#:~:text=Empowering%20a%20Sustainable%20Future%20Together&amp;text=ZF%20Wind%20Power%20develops%2C%20together,future%20together%20with%20our%20partners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7"/>
              </a:rPr>
              <a:t>https://www.flender.com/en/branchesAndApplications/winergy#:~:text=Two%20powerful%20brands%20%2D%20one%20company,wind%20for%20a%20better%20future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637D13D-45AC-B8AD-BD11-124F6437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16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0213FB-EC9C-6767-58CC-49D609115B85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92540" y="145123"/>
            <a:ext cx="10515600" cy="1325563"/>
          </a:xfrm>
        </p:spPr>
        <p:txBody>
          <a:bodyPr/>
          <a:lstStyle/>
          <a:p>
            <a:r>
              <a:rPr lang="en-US" sz="2400" dirty="0">
                <a:latin typeface="Times New Roman"/>
                <a:cs typeface="Times New Roman"/>
              </a:rPr>
              <a:t>Bibliography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393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2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11184418" cy="712728"/>
          </a:xfrm>
        </p:spPr>
        <p:txBody>
          <a:bodyPr>
            <a:normAutofit/>
          </a:bodyPr>
          <a:lstStyle/>
          <a:p>
            <a:pPr algn="ctr"/>
            <a:r>
              <a:rPr lang="de-DE" sz="2400" dirty="0">
                <a:latin typeface="Times New Roman"/>
                <a:cs typeface="Times New Roman"/>
              </a:rPr>
              <a:t>Agenda </a:t>
            </a:r>
            <a:r>
              <a:rPr lang="de-DE" sz="2400" dirty="0" err="1">
                <a:latin typeface="Times New Roman"/>
                <a:cs typeface="Times New Roman"/>
              </a:rPr>
              <a:t>for</a:t>
            </a:r>
            <a:r>
              <a:rPr lang="de-DE" sz="2400" dirty="0">
                <a:latin typeface="Times New Roman"/>
                <a:cs typeface="Times New Roman"/>
              </a:rPr>
              <a:t> 3rd </a:t>
            </a:r>
            <a:r>
              <a:rPr lang="de-DE" sz="2400" dirty="0" err="1">
                <a:latin typeface="Times New Roman"/>
                <a:cs typeface="Times New Roman"/>
              </a:rPr>
              <a:t>week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07249" y="1176770"/>
            <a:ext cx="4908022" cy="26314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29870" indent="-229870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  Team design</a:t>
            </a:r>
          </a:p>
          <a:p>
            <a:pPr marL="229870" indent="-229870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  Concept of drive train choice  </a:t>
            </a:r>
          </a:p>
          <a:p>
            <a:pPr marL="229870" indent="-229870">
              <a:lnSpc>
                <a:spcPct val="150000"/>
              </a:lnSpc>
              <a:spcBef>
                <a:spcPts val="1000"/>
              </a:spcBef>
              <a:buFont typeface="Arial" pitchFamily="34" charset="0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  Basic idea about brake system</a:t>
            </a:r>
          </a:p>
          <a:p>
            <a:pPr marL="342900" indent="-342900">
              <a:lnSpc>
                <a:spcPct val="15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Insight about the coupling </a:t>
            </a:r>
          </a:p>
          <a:p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914A66-C8A3-433C-4BDE-0FDB585428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0648804"/>
              </p:ext>
            </p:extLst>
          </p:nvPr>
        </p:nvGraphicFramePr>
        <p:xfrm>
          <a:off x="602699" y="3784754"/>
          <a:ext cx="816864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84320">
                  <a:extLst>
                    <a:ext uri="{9D8B030D-6E8A-4147-A177-3AD203B41FA5}">
                      <a16:colId xmlns:a16="http://schemas.microsoft.com/office/drawing/2014/main" val="1404715691"/>
                    </a:ext>
                  </a:extLst>
                </a:gridCol>
                <a:gridCol w="4084320">
                  <a:extLst>
                    <a:ext uri="{9D8B030D-6E8A-4147-A177-3AD203B41FA5}">
                      <a16:colId xmlns:a16="http://schemas.microsoft.com/office/drawing/2014/main" val="21559524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/>
                        </a:rPr>
                        <a:t>Chapter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/>
                        </a:rPr>
                        <a:t>Responsible person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910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/>
                        </a:rPr>
                        <a:t>Introduction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/>
                        </a:rPr>
                        <a:t>All team members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906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/>
                        </a:rPr>
                        <a:t>Project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baseline="0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All team members </a:t>
                      </a:r>
                      <a:endParaRPr lang="en-US" dirty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1309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/>
                        </a:rPr>
                        <a:t>Gearbox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>
                          <a:latin typeface="Times New Roman"/>
                        </a:rPr>
                        <a:t>Nehang</a:t>
                      </a:r>
                      <a:r>
                        <a:rPr lang="en-US" dirty="0">
                          <a:latin typeface="Times New Roman"/>
                        </a:rPr>
                        <a:t> + Arham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78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/>
                        </a:rPr>
                        <a:t>Rotor brake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/>
                        </a:rPr>
                        <a:t>Rahat+Nehang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869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/>
                        </a:rPr>
                        <a:t>Coupling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Times New Roman"/>
                        </a:rPr>
                        <a:t>Santo+Nehang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84614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1D7E53-F520-B6AC-9984-CB95E707D7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196019"/>
              </p:ext>
            </p:extLst>
          </p:nvPr>
        </p:nvGraphicFramePr>
        <p:xfrm>
          <a:off x="6858000" y="1380226"/>
          <a:ext cx="5022406" cy="22931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2406">
                  <a:extLst>
                    <a:ext uri="{9D8B030D-6E8A-4147-A177-3AD203B41FA5}">
                      <a16:colId xmlns:a16="http://schemas.microsoft.com/office/drawing/2014/main" val="112203171"/>
                    </a:ext>
                  </a:extLst>
                </a:gridCol>
              </a:tblGrid>
              <a:tr h="764387">
                <a:tc>
                  <a:txBody>
                    <a:bodyPr/>
                    <a:lstStyle/>
                    <a:p>
                      <a:r>
                        <a:rPr lang="en-US" b="1" u="sng" dirty="0">
                          <a:solidFill>
                            <a:schemeClr val="tx1"/>
                          </a:solidFill>
                          <a:latin typeface="Times New Roman"/>
                        </a:rPr>
                        <a:t>Coordinate with internal group--</a:t>
                      </a:r>
                    </a:p>
                  </a:txBody>
                  <a:tcPr>
                    <a:solidFill>
                      <a:srgbClr val="A1DF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569177"/>
                  </a:ext>
                </a:extLst>
              </a:tr>
              <a:tr h="764387"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/>
                        </a:rPr>
                        <a:t>Rotor hub,Bearing,Machine bed  (Mechanical </a:t>
                      </a:r>
                      <a:r>
                        <a:rPr lang="en-US" b="1" dirty="0">
                          <a:latin typeface="Times New Roman"/>
                        </a:rPr>
                        <a:t>Input)</a:t>
                      </a:r>
                    </a:p>
                  </a:txBody>
                  <a:tcPr>
                    <a:solidFill>
                      <a:srgbClr val="A1DF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012093"/>
                  </a:ext>
                </a:extLst>
              </a:tr>
              <a:tr h="764387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/>
                        </a:rPr>
                        <a:t>Electrical Drivetrain Team (Mechanical Output)</a:t>
                      </a:r>
                    </a:p>
                  </a:txBody>
                  <a:tcPr>
                    <a:solidFill>
                      <a:srgbClr val="A1DFF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717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3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78360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Drive train system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3361" y="1335940"/>
            <a:ext cx="10658902" cy="30162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Main Objective: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Break down analysis of 3-Point suspension concept for each criteria of selection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/>
              <a:buChar char="•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5000000000000000000" pitchFamily="2" charset="2"/>
              <a:buChar char="•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5000000000000000000" pitchFamily="2" charset="2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 descr="Diagram of a mechanical device&#10;&#10;AI-generated content may be incorrect.">
            <a:extLst>
              <a:ext uri="{FF2B5EF4-FFF2-40B4-BE49-F238E27FC236}">
                <a16:creationId xmlns:a16="http://schemas.microsoft.com/office/drawing/2014/main" id="{CAA4ABBC-3E83-4805-EE58-0312C07DD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65" y="2501033"/>
            <a:ext cx="5048251" cy="322178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6BE5E3-23CB-6EC4-0614-EA3B198674FF}"/>
              </a:ext>
            </a:extLst>
          </p:cNvPr>
          <p:cNvSpPr txBox="1"/>
          <p:nvPr/>
        </p:nvSpPr>
        <p:spPr>
          <a:xfrm>
            <a:off x="4508741" y="5932099"/>
            <a:ext cx="268569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Times New Roman"/>
                <a:cs typeface="Times New Roman"/>
              </a:rPr>
              <a:t>Source-</a:t>
            </a:r>
            <a:r>
              <a:rPr lang="en-US" sz="1400" dirty="0">
                <a:ea typeface="+mn-lt"/>
                <a:cs typeface="+mn-lt"/>
              </a:rPr>
              <a:t>https://www.researchgate.net/</a:t>
            </a:r>
            <a:endParaRPr lang="en-US" sz="1400" b="1" dirty="0">
              <a:latin typeface="Times New Roman"/>
              <a:cs typeface="Times New Roman"/>
            </a:endParaRPr>
          </a:p>
        </p:txBody>
      </p:sp>
      <p:pic>
        <p:nvPicPr>
          <p:cNvPr id="7" name="Picture 6" descr="A diagram of a mechanical part&#10;&#10;AI-generated content may be incorrect.">
            <a:extLst>
              <a:ext uri="{FF2B5EF4-FFF2-40B4-BE49-F238E27FC236}">
                <a16:creationId xmlns:a16="http://schemas.microsoft.com/office/drawing/2014/main" id="{FF055D4E-42A2-17F4-C064-3F76DDC87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818" y="2495820"/>
            <a:ext cx="5005117" cy="3030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7B298-2227-C934-41C1-5F11AA1416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E0EC2E18-1B20-D0F3-723E-B5B4175CF414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94322735-02B7-7E2B-72A2-A32DD6D30A97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DEAEFAC5-C70D-D3AA-2E24-E385A7B1902F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5CBB6A10-2B01-A654-2C92-00A665DA2BF6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04473B2-1CF6-31B7-EFE3-3E86AFD3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4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142635-10E6-AA78-A80A-017ACFB03E0F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A20818F3-2E31-BD59-DCB5-5E70D6347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848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3-Point suspension 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096FBFA-6B17-2301-F3FF-7FE6123432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594871"/>
              </p:ext>
            </p:extLst>
          </p:nvPr>
        </p:nvGraphicFramePr>
        <p:xfrm>
          <a:off x="13227" y="1254339"/>
          <a:ext cx="9879662" cy="53902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9125">
                  <a:extLst>
                    <a:ext uri="{9D8B030D-6E8A-4147-A177-3AD203B41FA5}">
                      <a16:colId xmlns:a16="http://schemas.microsoft.com/office/drawing/2014/main" val="2460072587"/>
                    </a:ext>
                  </a:extLst>
                </a:gridCol>
                <a:gridCol w="1497641">
                  <a:extLst>
                    <a:ext uri="{9D8B030D-6E8A-4147-A177-3AD203B41FA5}">
                      <a16:colId xmlns:a16="http://schemas.microsoft.com/office/drawing/2014/main" val="1265972229"/>
                    </a:ext>
                  </a:extLst>
                </a:gridCol>
                <a:gridCol w="1568823">
                  <a:extLst>
                    <a:ext uri="{9D8B030D-6E8A-4147-A177-3AD203B41FA5}">
                      <a16:colId xmlns:a16="http://schemas.microsoft.com/office/drawing/2014/main" val="3510662568"/>
                    </a:ext>
                  </a:extLst>
                </a:gridCol>
                <a:gridCol w="1439949">
                  <a:extLst>
                    <a:ext uri="{9D8B030D-6E8A-4147-A177-3AD203B41FA5}">
                      <a16:colId xmlns:a16="http://schemas.microsoft.com/office/drawing/2014/main" val="2206792609"/>
                    </a:ext>
                  </a:extLst>
                </a:gridCol>
                <a:gridCol w="1511133">
                  <a:extLst>
                    <a:ext uri="{9D8B030D-6E8A-4147-A177-3AD203B41FA5}">
                      <a16:colId xmlns:a16="http://schemas.microsoft.com/office/drawing/2014/main" val="2927361386"/>
                    </a:ext>
                  </a:extLst>
                </a:gridCol>
                <a:gridCol w="1562991">
                  <a:extLst>
                    <a:ext uri="{9D8B030D-6E8A-4147-A177-3AD203B41FA5}">
                      <a16:colId xmlns:a16="http://schemas.microsoft.com/office/drawing/2014/main" val="3970421657"/>
                    </a:ext>
                  </a:extLst>
                </a:gridCol>
              </a:tblGrid>
              <a:tr h="6617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dirty="0">
                          <a:latin typeface="Times New Roman"/>
                        </a:rPr>
                        <a:t>Criteria of drive train</a:t>
                      </a:r>
                      <a:endParaRPr lang="en-US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Times New Roman"/>
                        </a:rPr>
                        <a:t>4</a:t>
                      </a:r>
                      <a:r>
                        <a:rPr lang="en-US" sz="1400" b="1" i="0" u="none" strike="noStrike" noProof="0" dirty="0">
                          <a:solidFill>
                            <a:srgbClr val="FFFFFF"/>
                          </a:solidFill>
                          <a:latin typeface="Times New Roman"/>
                        </a:rPr>
                        <a:t>Point suspension</a:t>
                      </a:r>
                    </a:p>
                    <a:p>
                      <a:pPr lvl="0"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rgbClr val="FFFFFF"/>
                          </a:solidFill>
                          <a:latin typeface="Times New Roman"/>
                        </a:rPr>
                        <a:t>Modular</a:t>
                      </a:r>
                      <a:endParaRPr lang="en-US" sz="14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chemeClr val="bg1"/>
                          </a:solidFill>
                          <a:latin typeface="Times New Roman"/>
                        </a:rPr>
                        <a:t>3point suspension</a:t>
                      </a:r>
                      <a:endParaRPr lang="en-US" sz="1400" b="1" i="0" u="none" strike="noStrike" noProof="0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chemeClr val="bg1"/>
                          </a:solidFill>
                          <a:latin typeface="Times New Roman"/>
                        </a:rPr>
                        <a:t>Semi-integrated</a:t>
                      </a:r>
                      <a:endParaRPr lang="en-US" sz="14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Times New Roman"/>
                        </a:rPr>
                        <a:t>Integrated</a:t>
                      </a:r>
                      <a:endParaRPr lang="en-US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Times New Roman"/>
                        </a:rPr>
                        <a:t>hybrid</a:t>
                      </a:r>
                      <a:endParaRPr lang="en-US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Times New Roman"/>
                        </a:rPr>
                        <a:t>Direct drive</a:t>
                      </a:r>
                      <a:endParaRPr lang="en-US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3341931"/>
                  </a:ext>
                </a:extLst>
              </a:tr>
              <a:tr h="6617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>
                          <a:latin typeface="Times New Roman"/>
                        </a:rPr>
                        <a:t>Low capex </a:t>
                      </a:r>
                      <a:endParaRPr lang="en-US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2801959"/>
                  </a:ext>
                </a:extLst>
              </a:tr>
              <a:tr h="6617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>
                          <a:latin typeface="Times New Roman"/>
                        </a:rPr>
                        <a:t>High serviceability </a:t>
                      </a:r>
                      <a:endParaRPr lang="en-US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2549102"/>
                  </a:ext>
                </a:extLst>
              </a:tr>
              <a:tr h="6617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>
                          <a:latin typeface="Times New Roman"/>
                        </a:rPr>
                        <a:t>Easy to assemble</a:t>
                      </a:r>
                      <a:endParaRPr lang="en-US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162104"/>
                  </a:ext>
                </a:extLst>
              </a:tr>
              <a:tr h="6617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>
                          <a:latin typeface="Times New Roman"/>
                        </a:rPr>
                        <a:t>Availability of spear parts</a:t>
                      </a:r>
                      <a:endParaRPr lang="en-US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9901841"/>
                  </a:ext>
                </a:extLst>
              </a:tr>
              <a:tr h="6617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>
                          <a:latin typeface="Times New Roman"/>
                        </a:rPr>
                        <a:t>Light weight </a:t>
                      </a:r>
                      <a:endParaRPr lang="en-US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768738"/>
                  </a:ext>
                </a:extLst>
              </a:tr>
              <a:tr h="62752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>
                          <a:latin typeface="Times New Roman"/>
                        </a:rPr>
                        <a:t>Transport</a:t>
                      </a:r>
                      <a:endParaRPr lang="en-US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051990"/>
                  </a:ext>
                </a:extLst>
              </a:tr>
              <a:tr h="66170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>
                          <a:latin typeface="Times New Roman"/>
                        </a:rPr>
                        <a:t>Reliability</a:t>
                      </a:r>
                      <a:endParaRPr lang="en-US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/>
                        </a:rPr>
                        <a:t>1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/>
                        </a:rPr>
                        <a:t>2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  <a:latin typeface="Times New Roman"/>
                        </a:rPr>
                        <a:t>3</a:t>
                      </a:r>
                    </a:p>
                  </a:txBody>
                  <a:tcP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53029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5FBF7F8-854C-F8D6-F344-BE3F56B01A7E}"/>
              </a:ext>
            </a:extLst>
          </p:cNvPr>
          <p:cNvSpPr txBox="1"/>
          <p:nvPr/>
        </p:nvSpPr>
        <p:spPr>
          <a:xfrm>
            <a:off x="8628" y="741872"/>
            <a:ext cx="564742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Paired comparison analysis for drive train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F87AEE9-0956-8DE5-60F2-EBBDA991F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72369"/>
              </p:ext>
            </p:extLst>
          </p:nvPr>
        </p:nvGraphicFramePr>
        <p:xfrm>
          <a:off x="10021018" y="1250830"/>
          <a:ext cx="2151529" cy="53370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1529">
                  <a:extLst>
                    <a:ext uri="{9D8B030D-6E8A-4147-A177-3AD203B41FA5}">
                      <a16:colId xmlns:a16="http://schemas.microsoft.com/office/drawing/2014/main" val="370019493"/>
                    </a:ext>
                  </a:extLst>
                </a:gridCol>
              </a:tblGrid>
              <a:tr h="884537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Times New Roman"/>
                        </a:rPr>
                        <a:t>Total Points</a:t>
                      </a: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90572"/>
                  </a:ext>
                </a:extLst>
              </a:tr>
              <a:tr h="8845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Times New Roman"/>
                        </a:rPr>
                        <a:t>4Point suspension</a:t>
                      </a:r>
                    </a:p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Times New Roman"/>
                        </a:rPr>
                        <a:t>Modular --- 14</a:t>
                      </a:r>
                      <a:endParaRPr lang="en-US" sz="1800" dirty="0">
                        <a:latin typeface="Times New Roman"/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381390"/>
                  </a:ext>
                </a:extLst>
              </a:tr>
              <a:tr h="8845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bg1"/>
                          </a:solidFill>
                          <a:latin typeface="Times New Roman"/>
                        </a:rPr>
                        <a:t>3point suspension</a:t>
                      </a:r>
                      <a:endParaRPr lang="en-US" sz="1800" b="1" i="0" u="none" strike="noStrike" noProof="0" dirty="0">
                        <a:solidFill>
                          <a:srgbClr val="FFFFFF"/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chemeClr val="bg1"/>
                          </a:solidFill>
                          <a:latin typeface="Times New Roman"/>
                        </a:rPr>
                        <a:t>Semi-integrated-- 19</a:t>
                      </a:r>
                      <a:endParaRPr lang="en-US" sz="1800" dirty="0">
                        <a:latin typeface="Times New Roman"/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659730"/>
                  </a:ext>
                </a:extLst>
              </a:tr>
              <a:tr h="8845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Times New Roman"/>
                        </a:rPr>
                        <a:t>Integrated-- 13</a:t>
                      </a:r>
                      <a:endParaRPr lang="en-US" sz="1800" dirty="0">
                        <a:latin typeface="Times New Roman"/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198676"/>
                  </a:ext>
                </a:extLst>
              </a:tr>
              <a:tr h="8845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Times New Roman"/>
                        </a:rPr>
                        <a:t>Hybrid-- 11</a:t>
                      </a:r>
                      <a:endParaRPr lang="en-US" sz="1800" dirty="0">
                        <a:latin typeface="Times New Roman"/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4242141"/>
                  </a:ext>
                </a:extLst>
              </a:tr>
              <a:tr h="8845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1" i="0" u="none" strike="noStrike" noProof="0" dirty="0">
                          <a:solidFill>
                            <a:srgbClr val="FFFFFF"/>
                          </a:solidFill>
                          <a:latin typeface="Times New Roman"/>
                        </a:rPr>
                        <a:t>Direct drive-- 13</a:t>
                      </a:r>
                      <a:endParaRPr lang="en-US" sz="1800" dirty="0">
                        <a:latin typeface="Times New Roman"/>
                      </a:endParaRPr>
                    </a:p>
                  </a:txBody>
                  <a:tcPr>
                    <a:solidFill>
                      <a:schemeClr val="accent4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084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1709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5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86603" y="1603507"/>
            <a:ext cx="8857397" cy="46166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9002A04-562A-5B22-63ED-33D2A4C66D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7964077"/>
              </p:ext>
            </p:extLst>
          </p:nvPr>
        </p:nvGraphicFramePr>
        <p:xfrm>
          <a:off x="-57509" y="-244415"/>
          <a:ext cx="12189485" cy="70521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5411">
                  <a:extLst>
                    <a:ext uri="{9D8B030D-6E8A-4147-A177-3AD203B41FA5}">
                      <a16:colId xmlns:a16="http://schemas.microsoft.com/office/drawing/2014/main" val="402906600"/>
                    </a:ext>
                  </a:extLst>
                </a:gridCol>
                <a:gridCol w="2330823">
                  <a:extLst>
                    <a:ext uri="{9D8B030D-6E8A-4147-A177-3AD203B41FA5}">
                      <a16:colId xmlns:a16="http://schemas.microsoft.com/office/drawing/2014/main" val="1745913115"/>
                    </a:ext>
                  </a:extLst>
                </a:gridCol>
                <a:gridCol w="2204171">
                  <a:extLst>
                    <a:ext uri="{9D8B030D-6E8A-4147-A177-3AD203B41FA5}">
                      <a16:colId xmlns:a16="http://schemas.microsoft.com/office/drawing/2014/main" val="2394777195"/>
                    </a:ext>
                  </a:extLst>
                </a:gridCol>
                <a:gridCol w="1847864">
                  <a:extLst>
                    <a:ext uri="{9D8B030D-6E8A-4147-A177-3AD203B41FA5}">
                      <a16:colId xmlns:a16="http://schemas.microsoft.com/office/drawing/2014/main" val="1167701975"/>
                    </a:ext>
                  </a:extLst>
                </a:gridCol>
                <a:gridCol w="1668851">
                  <a:extLst>
                    <a:ext uri="{9D8B030D-6E8A-4147-A177-3AD203B41FA5}">
                      <a16:colId xmlns:a16="http://schemas.microsoft.com/office/drawing/2014/main" val="4008781346"/>
                    </a:ext>
                  </a:extLst>
                </a:gridCol>
                <a:gridCol w="1702365">
                  <a:extLst>
                    <a:ext uri="{9D8B030D-6E8A-4147-A177-3AD203B41FA5}">
                      <a16:colId xmlns:a16="http://schemas.microsoft.com/office/drawing/2014/main" val="2639409779"/>
                    </a:ext>
                  </a:extLst>
                </a:gridCol>
              </a:tblGrid>
              <a:tr h="841360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</a:rPr>
                        <a:t>Criteria of drive train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</a:rPr>
                        <a:t>4Point suspension</a:t>
                      </a:r>
                    </a:p>
                    <a:p>
                      <a:pPr lvl="0">
                        <a:buNone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</a:rPr>
                        <a:t>Modular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</a:rPr>
                        <a:t>3point suspension</a:t>
                      </a:r>
                    </a:p>
                    <a:p>
                      <a:pPr lvl="0">
                        <a:buNone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</a:rPr>
                        <a:t>Semi-integrated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</a:rPr>
                        <a:t>Integrated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</a:rPr>
                        <a:t>hybrid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bg1"/>
                          </a:solidFill>
                          <a:latin typeface="Times New Roman"/>
                        </a:rPr>
                        <a:t>Direct drive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85044"/>
                  </a:ext>
                </a:extLst>
              </a:tr>
              <a:tr h="1162607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/>
                        </a:rPr>
                        <a:t>Low capex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High cost due to complexity, additional materials.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fewer components and simpler geometry</a:t>
                      </a:r>
                      <a:endParaRPr lang="en-US" sz="1400" b="0">
                        <a:latin typeface="Times New Roman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err="1">
                          <a:solidFill>
                            <a:schemeClr val="tx1"/>
                          </a:solidFill>
                          <a:latin typeface="Times New Roman"/>
                        </a:rPr>
                        <a:t>omplex</a:t>
                      </a: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 design, tooling, and manufacturing</a:t>
                      </a:r>
                      <a:endParaRPr lang="en-US" sz="1400" b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depends on how the hybrid is implemented. Can reduce cost through smart design</a:t>
                      </a:r>
                      <a:endParaRPr lang="en-US" sz="1400" b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precision motor design and electronics needed.</a:t>
                      </a:r>
                      <a:endParaRPr lang="en-US" sz="1400" b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776916"/>
                  </a:ext>
                </a:extLst>
              </a:tr>
              <a:tr h="948441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/>
                        </a:rPr>
                        <a:t>High serviceability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More moving parts mean more maintenance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due to simplicity and fewer joints</a:t>
                      </a:r>
                      <a:endParaRPr lang="en-US" sz="1400" b="0">
                        <a:latin typeface="Times New Roman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difficult to access internal components without specialized tools</a:t>
                      </a:r>
                      <a:endParaRPr lang="en-US" sz="1400" b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some parts are easy to fix, others not</a:t>
                      </a:r>
                      <a:endParaRPr lang="en-US" sz="1400" b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fewer moving parts, but harder to repair motor if it fails</a:t>
                      </a:r>
                      <a:endParaRPr lang="en-US" sz="1400" b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1088814"/>
                  </a:ext>
                </a:extLst>
              </a:tr>
              <a:tr h="948441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/>
                        </a:rPr>
                        <a:t>Easy to assemble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Requires precise alignment and more components to mount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often DIY-friendly</a:t>
                      </a:r>
                      <a:endParaRPr lang="en-US" sz="1400" b="0">
                        <a:latin typeface="Times New Roman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often assembled in factory only</a:t>
                      </a:r>
                      <a:endParaRPr lang="en-US" sz="1400" b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custom instructions, especially if parts are not standardized</a:t>
                      </a:r>
                      <a:endParaRPr lang="en-US" sz="1400" b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no chain or transmission</a:t>
                      </a:r>
                      <a:endParaRPr lang="en-US" sz="1400" b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712757"/>
                  </a:ext>
                </a:extLst>
              </a:tr>
              <a:tr h="73427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/>
                        </a:rPr>
                        <a:t>Availability of spear parts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especially in mainstream markets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due to standardization</a:t>
                      </a:r>
                      <a:endParaRPr lang="en-US" sz="1400" b="0">
                        <a:latin typeface="Times New Roman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harder to source and replace</a:t>
                      </a:r>
                      <a:endParaRPr lang="en-US" sz="1400" b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some parts standard, others proprietary</a:t>
                      </a:r>
                      <a:endParaRPr lang="en-US" sz="1400" b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specially if proprietary motor is used.</a:t>
                      </a:r>
                      <a:endParaRPr lang="en-US" sz="1400" b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220579"/>
                  </a:ext>
                </a:extLst>
              </a:tr>
              <a:tr h="73427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/>
                        </a:rPr>
                        <a:t>Light weight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due to extra linkages and hardware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design is a major benefit</a:t>
                      </a:r>
                      <a:endParaRPr lang="en-US" sz="1400" b="0">
                        <a:latin typeface="Times New Roman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helps reduce external mounts and improves aerodynamics</a:t>
                      </a:r>
                      <a:endParaRPr lang="en-US" sz="1400" b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depending on materials and structure.</a:t>
                      </a:r>
                      <a:endParaRPr lang="en-US" sz="1400" b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due to fewer mechanical parts</a:t>
                      </a:r>
                      <a:endParaRPr lang="en-US" sz="1400" b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881395"/>
                  </a:ext>
                </a:extLst>
              </a:tr>
              <a:tr h="734278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/>
                        </a:rPr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may require partial disassembly for shipping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better for packaging or folding designs</a:t>
                      </a:r>
                      <a:endParaRPr lang="en-US" sz="1400" b="0">
                        <a:latin typeface="Times New Roman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more fragile due to enclosed systems</a:t>
                      </a:r>
                      <a:endParaRPr lang="en-US" sz="1400" b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some parts may be detachable, others fixed.</a:t>
                      </a:r>
                      <a:endParaRPr lang="en-US" sz="1400" b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fewer parts means easier logistics</a:t>
                      </a:r>
                      <a:endParaRPr lang="en-US" sz="1400" b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9143536"/>
                  </a:ext>
                </a:extLst>
              </a:tr>
              <a:tr h="948441">
                <a:tc>
                  <a:txBody>
                    <a:bodyPr/>
                    <a:lstStyle/>
                    <a:p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Times New Roman"/>
                        </a:rPr>
                        <a:t>Reliability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especially in demanding terrain or under load. Built for durability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but may not perform well under heavy stress or rough terrain</a:t>
                      </a:r>
                      <a:endParaRPr lang="en-US" sz="1400" b="0">
                        <a:latin typeface="Times New Roman"/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components are protected from the elements. Risky if one part fails</a:t>
                      </a:r>
                      <a:endParaRPr lang="en-US" sz="1400" b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if well-engineered – benefits from best of both worlds</a:t>
                      </a:r>
                      <a:endParaRPr lang="en-US" sz="1400" b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  <a:latin typeface="Times New Roman"/>
                        </a:rPr>
                        <a:t>no wear on chains/gears, fewer failure points.</a:t>
                      </a:r>
                      <a:endParaRPr lang="en-US" sz="1400" b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5812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7019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4E797-42FE-9011-0A58-5BBCE1D75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614E8BC7-D499-8C73-212A-C134F0225DE0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A2B06AC1-FAD5-3AF5-5A90-1D0A70B3781C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34B754E-DE9C-FE93-C572-22057A125952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FDEEEAD-42EF-F6D8-0DE7-59A3DA739AB4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51D83E9-8A01-AE4A-9CBE-39428B623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6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75ADA99-C784-7C95-08DE-C91899BB7569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E2690469-E2F5-191E-1A5B-0D4B184BD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609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Gearbox system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A97409-EBCC-82CC-809F-80FDD457D5BD}"/>
              </a:ext>
            </a:extLst>
          </p:cNvPr>
          <p:cNvSpPr txBox="1"/>
          <p:nvPr/>
        </p:nvSpPr>
        <p:spPr>
          <a:xfrm>
            <a:off x="782115" y="1321563"/>
            <a:ext cx="3930299" cy="59093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Main Objective: 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/>
              <a:buChar char="v"/>
            </a:pPr>
            <a:r>
              <a:rPr lang="en-US" sz="2000">
                <a:latin typeface="Times New Roman"/>
                <a:cs typeface="Times New Roman"/>
              </a:rPr>
              <a:t>Break down analysis of planetary gearbox concept for each </a:t>
            </a:r>
            <a:r>
              <a:rPr lang="en-US" sz="2000" dirty="0">
                <a:latin typeface="Times New Roman"/>
                <a:cs typeface="Times New Roman"/>
              </a:rPr>
              <a:t>criteria of selection.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Criteria  Key Points for Planetary Gearbox.</a:t>
            </a:r>
          </a:p>
          <a:p>
            <a:pPr marL="342900" indent="-342900">
              <a:buFont typeface="Wingdings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/>
              <a:buChar char="v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777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26376" y="277946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7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688074" y="0"/>
            <a:ext cx="10515600" cy="1325563"/>
          </a:xfrm>
        </p:spPr>
        <p:txBody>
          <a:bodyPr>
            <a:normAutofit/>
          </a:bodyPr>
          <a:lstStyle/>
          <a:p>
            <a:pPr algn="ctr"/>
            <a:br>
              <a:rPr lang="en-US" sz="3200" dirty="0">
                <a:latin typeface="Times New Roman"/>
                <a:cs typeface="Times New Roman"/>
              </a:rPr>
            </a:br>
            <a:br>
              <a:rPr lang="en-US" sz="3200" dirty="0">
                <a:latin typeface="Times New Roman"/>
                <a:cs typeface="Times New Roman"/>
              </a:rPr>
            </a:br>
            <a:r>
              <a:rPr lang="en-US" sz="2400" dirty="0">
                <a:latin typeface="Times New Roman"/>
                <a:cs typeface="Times New Roman"/>
              </a:rPr>
              <a:t>Gearbox system</a:t>
            </a:r>
          </a:p>
          <a:p>
            <a:pPr algn="ctr"/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BC7737-B2A7-CE03-0F40-DAB9AFFF404E}"/>
              </a:ext>
            </a:extLst>
          </p:cNvPr>
          <p:cNvSpPr txBox="1"/>
          <p:nvPr/>
        </p:nvSpPr>
        <p:spPr>
          <a:xfrm>
            <a:off x="4345098" y="5781005"/>
            <a:ext cx="3462068" cy="7386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Times New Roman"/>
                <a:cs typeface="Times New Roman"/>
              </a:rPr>
              <a:t>Source- Planetary System</a:t>
            </a:r>
            <a:br>
              <a:rPr lang="en-US" sz="1400" b="1" dirty="0">
                <a:latin typeface="Times New Roman"/>
              </a:rPr>
            </a:br>
            <a:r>
              <a:rPr lang="en-US" sz="1400" b="1" dirty="0">
                <a:latin typeface="Times New Roman"/>
                <a:cs typeface="Times New Roman"/>
              </a:rPr>
              <a:t>gears by SMC</a:t>
            </a:r>
          </a:p>
          <a:p>
            <a:r>
              <a:rPr lang="en-US" sz="1400" b="1" dirty="0">
                <a:latin typeface="Times New Roman"/>
                <a:cs typeface="Times New Roman"/>
              </a:rPr>
              <a:t>Manufactures</a:t>
            </a:r>
            <a:endParaRPr lang="en-US" sz="1400"/>
          </a:p>
        </p:txBody>
      </p:sp>
      <p:pic>
        <p:nvPicPr>
          <p:cNvPr id="4" name="Picture 3" descr="Diagram of a gear system&#10;&#10;AI-generated content may be incorrect.">
            <a:extLst>
              <a:ext uri="{FF2B5EF4-FFF2-40B4-BE49-F238E27FC236}">
                <a16:creationId xmlns:a16="http://schemas.microsoft.com/office/drawing/2014/main" id="{D824929D-71CB-755A-C49F-630BCE1314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94" t="-72" r="152" b="352"/>
          <a:stretch>
            <a:fillRect/>
          </a:stretch>
        </p:blipFill>
        <p:spPr>
          <a:xfrm>
            <a:off x="1627995" y="1243951"/>
            <a:ext cx="6319233" cy="4352817"/>
          </a:xfrm>
          <a:prstGeom prst="rect">
            <a:avLst/>
          </a:prstGeom>
        </p:spPr>
      </p:pic>
      <p:pic>
        <p:nvPicPr>
          <p:cNvPr id="8" name="Picture 7" descr="A close-up of a gear&#10;&#10;AI-generated content may be incorrect.">
            <a:extLst>
              <a:ext uri="{FF2B5EF4-FFF2-40B4-BE49-F238E27FC236}">
                <a16:creationId xmlns:a16="http://schemas.microsoft.com/office/drawing/2014/main" id="{5FAD5AC8-85C2-71E5-98C3-CFE02A759E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8162" y="1326671"/>
            <a:ext cx="3198243" cy="3183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2E01A-DF06-CFD9-0673-644017443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2DA726A-5AC5-FF4A-B951-1056762A9845}"/>
              </a:ext>
            </a:extLst>
          </p:cNvPr>
          <p:cNvSpPr/>
          <p:nvPr/>
        </p:nvSpPr>
        <p:spPr>
          <a:xfrm rot="10800000">
            <a:off x="-26376" y="277946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A2579D56-EC7D-EBEC-09B7-DF86F9A123C9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FB1153AD-69D4-E120-FBAD-DD9E18AEDFB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BD22F23F-7A1F-3C05-D0E1-E617769844E7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872E76B-7898-3C11-5AD4-EB560343F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8</a:t>
            </a:fld>
            <a:endParaRPr lang="en-GB" sz="1400" b="1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2A0717-2DB4-2447-336C-AA811B4069AC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198DC669-15C4-8AA5-6B1E-0DF6FB251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074" y="0"/>
            <a:ext cx="10515600" cy="1325563"/>
          </a:xfrm>
        </p:spPr>
        <p:txBody>
          <a:bodyPr/>
          <a:lstStyle/>
          <a:p>
            <a:pPr algn="ctr"/>
            <a:br>
              <a:rPr lang="en-US" sz="2900" dirty="0">
                <a:latin typeface="Times New Roman"/>
                <a:cs typeface="Times New Roman"/>
              </a:rPr>
            </a:br>
            <a:r>
              <a:rPr lang="en-US" sz="2900" dirty="0">
                <a:latin typeface="Times New Roman"/>
                <a:cs typeface="Times New Roman"/>
              </a:rPr>
              <a:t>Gearbox system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03CAC3-CE34-3B3D-4B10-AC85CB9D2F4B}"/>
              </a:ext>
            </a:extLst>
          </p:cNvPr>
          <p:cNvSpPr txBox="1"/>
          <p:nvPr/>
        </p:nvSpPr>
        <p:spPr>
          <a:xfrm>
            <a:off x="483080" y="1316966"/>
            <a:ext cx="9414293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Criteria  Key Points for Planetary Gearbox</a:t>
            </a:r>
          </a:p>
          <a:p>
            <a:endParaRPr lang="en-US" b="1" dirty="0">
              <a:latin typeface="Times New Roman"/>
              <a:cs typeface="Times New Roman"/>
            </a:endParaRPr>
          </a:p>
          <a:p>
            <a:endParaRPr lang="en-US" b="1" dirty="0">
              <a:latin typeface="Times New Roman"/>
              <a:cs typeface="Times New Roman"/>
            </a:endParaRPr>
          </a:p>
          <a:p>
            <a:pPr marL="285750" indent="-285750">
              <a:buFont typeface="Wingdings"/>
              <a:buChar char="ü"/>
            </a:pPr>
            <a:r>
              <a:rPr lang="en-US" sz="2000" b="1" dirty="0">
                <a:latin typeface="Times New Roman"/>
                <a:cs typeface="Times New Roman"/>
              </a:rPr>
              <a:t>Design -</a:t>
            </a:r>
            <a:r>
              <a:rPr lang="en-US" sz="2000" dirty="0">
                <a:latin typeface="Times New Roman"/>
                <a:cs typeface="Times New Roman"/>
              </a:rPr>
              <a:t>Compact, multiple gear ratios, load sharing, low backlash possible </a:t>
            </a:r>
          </a:p>
          <a:p>
            <a:pPr marL="285750" indent="-285750">
              <a:buFont typeface="Wingdings"/>
              <a:buChar char="ü"/>
            </a:pPr>
            <a:endParaRPr lang="en-US" sz="2000" dirty="0">
              <a:latin typeface="Times New Roman"/>
              <a:cs typeface="Times New Roman"/>
            </a:endParaRPr>
          </a:p>
          <a:p>
            <a:pPr marL="285750" indent="-285750">
              <a:buFont typeface="Wingdings"/>
              <a:buChar char="ü"/>
            </a:pPr>
            <a:r>
              <a:rPr lang="en-US" sz="2000" b="1" dirty="0">
                <a:latin typeface="Times New Roman"/>
                <a:cs typeface="Times New Roman"/>
              </a:rPr>
              <a:t>Manufacturing-</a:t>
            </a:r>
            <a:r>
              <a:rPr lang="en-US" sz="2000" dirty="0">
                <a:latin typeface="Times New Roman"/>
                <a:cs typeface="Times New Roman"/>
              </a:rPr>
              <a:t>Precision machining, heat treatment, quality materials, tight tolerances </a:t>
            </a:r>
          </a:p>
          <a:p>
            <a:pPr marL="285750" indent="-285750">
              <a:buFont typeface="Wingdings"/>
              <a:buChar char="ü"/>
            </a:pPr>
            <a:endParaRPr lang="en-US" sz="2000" b="1" dirty="0">
              <a:latin typeface="Times New Roman"/>
              <a:cs typeface="Times New Roman"/>
            </a:endParaRPr>
          </a:p>
          <a:p>
            <a:pPr marL="285750" indent="-285750">
              <a:buFont typeface="Wingdings"/>
              <a:buChar char="ü"/>
            </a:pPr>
            <a:r>
              <a:rPr lang="en-US" sz="2000" b="1" dirty="0">
                <a:latin typeface="Times New Roman"/>
                <a:cs typeface="Times New Roman"/>
              </a:rPr>
              <a:t>Space Requirement-</a:t>
            </a:r>
            <a:r>
              <a:rPr lang="en-US" sz="2000" dirty="0">
                <a:latin typeface="Times New Roman"/>
                <a:cs typeface="Times New Roman"/>
              </a:rPr>
              <a:t>Very compact for torque output; coaxial design saves space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</a:p>
          <a:p>
            <a:pPr marL="285750" indent="-285750">
              <a:buFont typeface="Wingdings"/>
              <a:buChar char="ü"/>
            </a:pPr>
            <a:endParaRPr lang="en-US" sz="2000" b="1" dirty="0">
              <a:latin typeface="Times New Roman"/>
              <a:cs typeface="Times New Roman"/>
            </a:endParaRPr>
          </a:p>
          <a:p>
            <a:pPr marL="285750" indent="-285750">
              <a:buFont typeface="Wingdings"/>
              <a:buChar char="ü"/>
            </a:pPr>
            <a:r>
              <a:rPr lang="en-US" sz="2000" b="1" dirty="0">
                <a:latin typeface="Times New Roman"/>
                <a:cs typeface="Times New Roman"/>
              </a:rPr>
              <a:t>Weight- </a:t>
            </a:r>
            <a:r>
              <a:rPr lang="en-US" sz="2000" dirty="0">
                <a:latin typeface="Times New Roman"/>
                <a:cs typeface="Times New Roman"/>
              </a:rPr>
              <a:t>High torque-to-weight ratio; lightweight options available </a:t>
            </a:r>
          </a:p>
          <a:p>
            <a:pPr marL="285750" indent="-285750">
              <a:buFont typeface="Wingdings"/>
              <a:buChar char="ü"/>
            </a:pPr>
            <a:endParaRPr lang="en-US" sz="2000" b="1" dirty="0">
              <a:latin typeface="Times New Roman"/>
              <a:cs typeface="Times New Roman"/>
            </a:endParaRPr>
          </a:p>
          <a:p>
            <a:pPr marL="285750" indent="-285750">
              <a:buFont typeface="Wingdings"/>
              <a:buChar char="ü"/>
            </a:pPr>
            <a:r>
              <a:rPr lang="en-US" sz="2000" b="1" dirty="0">
                <a:latin typeface="Times New Roman"/>
                <a:cs typeface="Times New Roman"/>
              </a:rPr>
              <a:t>Efficiency- </a:t>
            </a:r>
            <a:r>
              <a:rPr lang="en-US" sz="2000" dirty="0">
                <a:latin typeface="Times New Roman"/>
                <a:cs typeface="Times New Roman"/>
              </a:rPr>
              <a:t>High (95–98%), optimized by quality gears and lubrication </a:t>
            </a:r>
          </a:p>
          <a:p>
            <a:pPr marL="285750" indent="-285750">
              <a:buFont typeface="Wingdings"/>
              <a:buChar char="ü"/>
            </a:pPr>
            <a:endParaRPr lang="en-US" sz="2000" b="1" dirty="0">
              <a:latin typeface="Times New Roman"/>
              <a:cs typeface="Times New Roman"/>
            </a:endParaRPr>
          </a:p>
          <a:p>
            <a:pPr marL="285750" indent="-285750">
              <a:buFont typeface="Wingdings"/>
              <a:buChar char="ü"/>
            </a:pPr>
            <a:r>
              <a:rPr lang="en-US" sz="2000" b="1" dirty="0">
                <a:latin typeface="Times New Roman"/>
                <a:cs typeface="Times New Roman"/>
              </a:rPr>
              <a:t>Reliability -</a:t>
            </a:r>
            <a:r>
              <a:rPr lang="en-US" sz="2000" dirty="0">
                <a:latin typeface="Times New Roman"/>
                <a:cs typeface="Times New Roman"/>
              </a:rPr>
              <a:t>Excellent with proper design and maintenance; robust against heavy-duty use </a:t>
            </a:r>
          </a:p>
        </p:txBody>
      </p:sp>
    </p:spTree>
    <p:extLst>
      <p:ext uri="{BB962C8B-B14F-4D97-AF65-F5344CB8AC3E}">
        <p14:creationId xmlns:p14="http://schemas.microsoft.com/office/powerpoint/2010/main" val="26092038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1261A-58A2-F1BF-223A-0A74A9E38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6EF8B70C-6961-53CD-CA60-AAD55D77E3EE}"/>
              </a:ext>
            </a:extLst>
          </p:cNvPr>
          <p:cNvSpPr/>
          <p:nvPr/>
        </p:nvSpPr>
        <p:spPr>
          <a:xfrm rot="10800000">
            <a:off x="-26376" y="277946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90677126-9BFB-7396-A79B-DBF846569D2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08F7DF42-DDBD-376D-86D8-FC657F47A84B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C611C47D-E31C-84E4-94BC-6B5A8860269C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DD5C1F2-B259-27AF-94C8-F029DDFD0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pPr/>
              <a:t>9</a:t>
            </a:fld>
            <a:endParaRPr lang="en-GB" sz="1400" dirty="0">
              <a:solidFill>
                <a:schemeClr val="bg1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FA57E2-9D1C-F0B4-6417-BB49662B1EDE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itle 11">
            <a:extLst>
              <a:ext uri="{FF2B5EF4-FFF2-40B4-BE49-F238E27FC236}">
                <a16:creationId xmlns:a16="http://schemas.microsoft.com/office/drawing/2014/main" id="{01A4F4FF-9E49-9042-ADAA-4BF8C1E08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074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Times New Roman"/>
                <a:cs typeface="Times New Roman"/>
              </a:rPr>
              <a:t>Rotor Brake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3A918A-82D4-2966-0328-7C94A06AB279}"/>
              </a:ext>
            </a:extLst>
          </p:cNvPr>
          <p:cNvSpPr txBox="1"/>
          <p:nvPr/>
        </p:nvSpPr>
        <p:spPr>
          <a:xfrm>
            <a:off x="681474" y="1321563"/>
            <a:ext cx="10658902" cy="307776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Main Objective:</a:t>
            </a:r>
          </a:p>
          <a:p>
            <a:pPr marL="342900" indent="-342900">
              <a:buFont typeface="Wingdings,Sans-Serif"/>
              <a:buChar char="v"/>
            </a:pPr>
            <a:r>
              <a:rPr lang="en-US" sz="2000">
                <a:latin typeface="Times New Roman"/>
                <a:cs typeface="Times New Roman"/>
              </a:rPr>
              <a:t>Break down analysis of Rotor brake.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,Sans-Serif"/>
              <a:buChar char="v"/>
            </a:pPr>
            <a:r>
              <a:rPr lang="en-US" sz="2000">
                <a:latin typeface="Times New Roman"/>
                <a:cs typeface="Times New Roman"/>
              </a:rPr>
              <a:t>Criteria Disc Brake System.</a:t>
            </a: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,Sans-Serif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62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438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2717</TotalTime>
  <Words>838</Words>
  <Application>Microsoft Office PowerPoint</Application>
  <PresentationFormat>Widescreen</PresentationFormat>
  <Paragraphs>151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Office Theme</vt:lpstr>
      <vt:lpstr>Custom Design</vt:lpstr>
      <vt:lpstr>Gearbox, Brake, Coupling </vt:lpstr>
      <vt:lpstr>Agenda for 3rd week</vt:lpstr>
      <vt:lpstr>Drive train system</vt:lpstr>
      <vt:lpstr>3-Point suspension </vt:lpstr>
      <vt:lpstr>PowerPoint Presentation</vt:lpstr>
      <vt:lpstr>Gearbox system</vt:lpstr>
      <vt:lpstr>  Gearbox system </vt:lpstr>
      <vt:lpstr> Gearbox system</vt:lpstr>
      <vt:lpstr>Rotor Brake</vt:lpstr>
      <vt:lpstr>Rotor Brake</vt:lpstr>
      <vt:lpstr>Rotor Brake</vt:lpstr>
      <vt:lpstr>Rotor Brake</vt:lpstr>
      <vt:lpstr>Coupling</vt:lpstr>
      <vt:lpstr>Coupling</vt:lpstr>
      <vt:lpstr>Coupling</vt:lpstr>
      <vt:lpstr>Bibliography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lidar-assisted control group</dc:title>
  <dc:creator>Federico De Mita</dc:creator>
  <cp:lastModifiedBy>Windows User</cp:lastModifiedBy>
  <cp:revision>1541</cp:revision>
  <dcterms:created xsi:type="dcterms:W3CDTF">2025-07-21T13:11:31Z</dcterms:created>
  <dcterms:modified xsi:type="dcterms:W3CDTF">2025-10-06T11:04:37Z</dcterms:modified>
</cp:coreProperties>
</file>