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20"/>
  </p:notesMasterIdLst>
  <p:handoutMasterIdLst>
    <p:handoutMasterId r:id="rId21"/>
  </p:handoutMasterIdLst>
  <p:sldIdLst>
    <p:sldId id="270" r:id="rId4"/>
    <p:sldId id="259" r:id="rId5"/>
    <p:sldId id="273" r:id="rId6"/>
    <p:sldId id="281" r:id="rId7"/>
    <p:sldId id="277" r:id="rId8"/>
    <p:sldId id="276" r:id="rId9"/>
    <p:sldId id="278" r:id="rId10"/>
    <p:sldId id="279" r:id="rId11"/>
    <p:sldId id="287" r:id="rId12"/>
    <p:sldId id="283" r:id="rId13"/>
    <p:sldId id="285" r:id="rId14"/>
    <p:sldId id="286" r:id="rId15"/>
    <p:sldId id="280" r:id="rId16"/>
    <p:sldId id="284" r:id="rId17"/>
    <p:sldId id="282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73"/>
            <p14:sldId id="281"/>
            <p14:sldId id="277"/>
            <p14:sldId id="276"/>
            <p14:sldId id="278"/>
            <p14:sldId id="279"/>
            <p14:sldId id="287"/>
            <p14:sldId id="283"/>
            <p14:sldId id="285"/>
            <p14:sldId id="286"/>
            <p14:sldId id="280"/>
            <p14:sldId id="284"/>
            <p14:sldId id="282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 userDrawn="1"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Tower structure team/ </a:t>
            </a:r>
            <a:r>
              <a:rPr lang="en-GB" dirty="0" err="1">
                <a:solidFill>
                  <a:schemeClr val="tx1"/>
                </a:solidFill>
              </a:rPr>
              <a:t>Optimus</a:t>
            </a:r>
            <a:r>
              <a:rPr lang="en-GB" dirty="0">
                <a:solidFill>
                  <a:schemeClr val="tx1"/>
                </a:solidFill>
              </a:rPr>
              <a:t>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02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06/10/2025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6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Ibrahim Mostafa(770134)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61852-49DC-2112-B829-B1D1E7E5E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527B09-9611-516D-1711-B2CB3D3D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2DDEE-38D7-4E37-D20C-5511D4A5B18F}"/>
              </a:ext>
            </a:extLst>
          </p:cNvPr>
          <p:cNvSpPr txBox="1"/>
          <p:nvPr/>
        </p:nvSpPr>
        <p:spPr>
          <a:xfrm>
            <a:off x="838200" y="754862"/>
            <a:ext cx="719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Tubular steel tower with tie system, primary design.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BC467E8C-656D-DFF0-5751-E58976CCF7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FD82EE9E-18A8-38C9-9009-68A5063D2AB9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F962B11E-F9BA-4B77-E500-F9612924E662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AF1CDD-FFCE-FBDD-A6DA-3C60DBA8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288"/>
            <a:ext cx="9656123" cy="50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CBED-98AA-0EB2-AAA8-9156C39D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336E1-1D53-00F5-AB5B-06A482C3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DD88B-C249-B440-E684-E5C07506F216}"/>
              </a:ext>
            </a:extLst>
          </p:cNvPr>
          <p:cNvSpPr txBox="1"/>
          <p:nvPr/>
        </p:nvSpPr>
        <p:spPr>
          <a:xfrm>
            <a:off x="838200" y="754862"/>
            <a:ext cx="719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Tubular steel tower with tie system, primary design.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57EFAA7D-BBC6-CC76-C643-3B0E6CCCFDC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F043E6E5-DDA1-259E-73B7-D12D185EF5E0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E38E2D7-BAD5-345F-05C0-1939F7AA23A9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DF2C49-15CA-2078-609B-C1B9214F6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7" y="1574462"/>
            <a:ext cx="9379263" cy="49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44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17A23-DE8A-271A-2181-18A76AFC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BC584-BD87-2E22-BB01-07400D7B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004D0-88B8-3D96-DBDE-61EE9B746A93}"/>
              </a:ext>
            </a:extLst>
          </p:cNvPr>
          <p:cNvSpPr txBox="1"/>
          <p:nvPr/>
        </p:nvSpPr>
        <p:spPr>
          <a:xfrm>
            <a:off x="838200" y="754862"/>
            <a:ext cx="719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Tubular steel tower with tie system, primary design.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0B89337E-EBEA-0901-1F7F-671321E2512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1180866C-4708-5B4A-2366-26C901E5CA13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E0A377C3-BBE3-8576-320C-CE5AE60215F3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640868-544B-0BD6-DA10-59775AC1E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" y="1447095"/>
            <a:ext cx="9493563" cy="497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9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13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1C208-609E-380E-798B-19905DAD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840650"/>
            <a:ext cx="6250035" cy="40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9CBB-AD81-F291-FE36-96BAD3AE2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29DEDA-1539-5955-6CCB-6AFCF19A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14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7CF7C-6371-B3D0-196A-D10B66BA9486}"/>
              </a:ext>
            </a:extLst>
          </p:cNvPr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3F17FE6A-2B2E-115A-0EA0-7B822A3733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660A432C-F93B-125C-706E-EAFC82095914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7E11366B-D4B1-0F06-113D-CCCD9B7A577B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C8B1F-E4CF-9001-348A-3A33FE19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97" y="2136115"/>
            <a:ext cx="7102205" cy="349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15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622680" y="6148000"/>
            <a:ext cx="2720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3" name="Picture 2" descr="A close-up of a paper with math equations&#10;&#10;AI-generated content may be incorrect.">
            <a:extLst>
              <a:ext uri="{FF2B5EF4-FFF2-40B4-BE49-F238E27FC236}">
                <a16:creationId xmlns:a16="http://schemas.microsoft.com/office/drawing/2014/main" id="{402B45F6-657C-7008-67C1-C0EAEBC4B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27" y="1406841"/>
            <a:ext cx="3230572" cy="4704216"/>
          </a:xfrm>
          <a:prstGeom prst="rect">
            <a:avLst/>
          </a:prstGeom>
        </p:spPr>
      </p:pic>
      <p:pic>
        <p:nvPicPr>
          <p:cNvPr id="5" name="Picture 4" descr="A piece of paper with math equations&#10;&#10;AI-generated content may be incorrect.">
            <a:extLst>
              <a:ext uri="{FF2B5EF4-FFF2-40B4-BE49-F238E27FC236}">
                <a16:creationId xmlns:a16="http://schemas.microsoft.com/office/drawing/2014/main" id="{1EFEB211-170C-27E5-8020-DEB2F8C2F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603" y="1395126"/>
            <a:ext cx="3376941" cy="481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work distribution </a:t>
            </a:r>
            <a:endParaRPr lang="de-DE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z="1800" dirty="0"/>
              <a:t>Mohammed Eldemerdash: 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Searching for the wind loads in IEC 61400-1 code .</a:t>
            </a:r>
            <a:br>
              <a:rPr lang="en-US" sz="1800" dirty="0"/>
            </a:br>
            <a:r>
              <a:rPr lang="en-US" sz="1800" dirty="0"/>
              <a:t>  </a:t>
            </a:r>
          </a:p>
          <a:p>
            <a:pPr lvl="0"/>
            <a:r>
              <a:rPr lang="en-US" sz="1800" dirty="0"/>
              <a:t>Ibrahim Mostafa:</a:t>
            </a:r>
          </a:p>
          <a:p>
            <a:pPr marL="285750" lvl="0" indent="-285750">
              <a:buFontTx/>
              <a:buChar char="-"/>
            </a:pPr>
            <a:r>
              <a:rPr lang="en-US" sz="1800" dirty="0"/>
              <a:t>Load calculations and primary design.</a:t>
            </a:r>
            <a:br>
              <a:rPr lang="en-US" sz="1800" dirty="0"/>
            </a:br>
            <a:br>
              <a:rPr lang="en-US" sz="1800" dirty="0"/>
            </a:br>
            <a:endParaRPr lang="de-DE" sz="1800" dirty="0"/>
          </a:p>
          <a:p>
            <a:pPr lvl="0"/>
            <a:r>
              <a:rPr lang="en-US" sz="1800" dirty="0"/>
              <a:t>Kirollos Ghaly:</a:t>
            </a:r>
          </a:p>
          <a:p>
            <a:pPr lvl="0"/>
            <a:br>
              <a:rPr lang="en-US" sz="1800" dirty="0"/>
            </a:br>
            <a:r>
              <a:rPr lang="en-US" sz="1800" dirty="0"/>
              <a:t>- no input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0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987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u="sng" dirty="0"/>
              <a:t>Selecting Suitable Dimensions for the Tower</a:t>
            </a:r>
            <a:endParaRPr lang="en-US" sz="900" b="1" u="sng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781050" y="812800"/>
            <a:ext cx="6025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1-Tubular Steel tower system primary design</a:t>
            </a:r>
            <a:endParaRPr lang="de-D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74408" y="5842318"/>
            <a:ext cx="227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Tubular steel tower for Siemens</a:t>
            </a:r>
            <a:endParaRPr lang="de-DE" sz="1200" dirty="0"/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5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6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8" name="Picture 7" descr="A wind turbine in a field&#10;&#10;AI-generated content may be incorrect.">
            <a:extLst>
              <a:ext uri="{FF2B5EF4-FFF2-40B4-BE49-F238E27FC236}">
                <a16:creationId xmlns:a16="http://schemas.microsoft.com/office/drawing/2014/main" id="{790E6CCA-0366-31A6-CFDD-F2BD45CA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496073"/>
            <a:ext cx="626364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1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9778" y="5563800"/>
            <a:ext cx="4712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Fig 9: how the different loads and moments affect the wind turbine </a:t>
            </a:r>
            <a:endParaRPr lang="de-DE" sz="1200" dirty="0"/>
          </a:p>
        </p:txBody>
      </p:sp>
      <p:sp>
        <p:nvSpPr>
          <p:cNvPr id="12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</p:spTree>
    <p:extLst>
      <p:ext uri="{BB962C8B-B14F-4D97-AF65-F5344CB8AC3E}">
        <p14:creationId xmlns:p14="http://schemas.microsoft.com/office/powerpoint/2010/main" val="125456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857249" y="1465640"/>
            <a:ext cx="4438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u="sng" dirty="0"/>
              <a:t>Assumptions</a:t>
            </a:r>
          </a:p>
          <a:p>
            <a:endParaRPr lang="de-DE" u="sng" dirty="0"/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air</a:t>
            </a:r>
            <a:r>
              <a:rPr lang="de-DE" dirty="0"/>
              <a:t>=1.225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steel</a:t>
            </a:r>
            <a:r>
              <a:rPr lang="de-DE" dirty="0"/>
              <a:t>=7850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(Wind class III) 𝑉=37.5 m/s</a:t>
            </a:r>
          </a:p>
          <a:p>
            <a:pPr>
              <a:lnSpc>
                <a:spcPct val="150000"/>
              </a:lnSpc>
            </a:pPr>
            <a:r>
              <a:rPr lang="de-DE" dirty="0"/>
              <a:t>𝑔=10 m/s</a:t>
            </a:r>
            <a:r>
              <a:rPr lang="de-DE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de-DE" dirty="0"/>
              <a:t>𝐷</a:t>
            </a:r>
            <a:r>
              <a:rPr lang="de-DE" baseline="-25000" dirty="0"/>
              <a:t>rotor</a:t>
            </a:r>
            <a:r>
              <a:rPr lang="de-DE" dirty="0"/>
              <a:t>=160 m, 𝐷</a:t>
            </a:r>
            <a:r>
              <a:rPr lang="de-DE" baseline="-25000" dirty="0"/>
              <a:t>𝑜</a:t>
            </a:r>
            <a:r>
              <a:rPr lang="de-DE" dirty="0"/>
              <a:t>=6.0 m, 𝑡=0.027 m    </a:t>
            </a:r>
          </a:p>
          <a:p>
            <a:pPr>
              <a:lnSpc>
                <a:spcPct val="150000"/>
              </a:lnSpc>
            </a:pPr>
            <a:r>
              <a:rPr lang="de-DE" dirty="0"/>
              <a:t>⇒    𝐷</a:t>
            </a:r>
            <a:r>
              <a:rPr lang="de-DE" baseline="-25000" dirty="0"/>
              <a:t>𝑖</a:t>
            </a:r>
            <a:r>
              <a:rPr lang="de-DE" dirty="0"/>
              <a:t>=5.946 </a:t>
            </a:r>
          </a:p>
          <a:p>
            <a:pPr>
              <a:lnSpc>
                <a:spcPct val="150000"/>
              </a:lnSpc>
            </a:pPr>
            <a:r>
              <a:rPr lang="de-DE" dirty="0"/>
              <a:t>𝐻</a:t>
            </a:r>
            <a:r>
              <a:rPr lang="de-DE" baseline="-25000" dirty="0"/>
              <a:t>tower</a:t>
            </a:r>
            <a:r>
              <a:rPr lang="de-DE" dirty="0"/>
              <a:t>=98  m</a:t>
            </a:r>
          </a:p>
          <a:p>
            <a:pPr>
              <a:lnSpc>
                <a:spcPct val="150000"/>
              </a:lnSpc>
            </a:pPr>
            <a:r>
              <a:rPr lang="de-DE" dirty="0"/>
              <a:t>ℎ</a:t>
            </a:r>
            <a:r>
              <a:rPr lang="de-DE" baseline="-25000" dirty="0"/>
              <a:t>hub</a:t>
            </a:r>
            <a:r>
              <a:rPr lang="de-DE" dirty="0"/>
              <a:t>=100 m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2200" y="2158137"/>
            <a:ext cx="3581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𝐶</a:t>
            </a:r>
            <a:r>
              <a:rPr lang="de-DE" baseline="-25000" dirty="0"/>
              <a:t>𝑇</a:t>
            </a:r>
            <a:r>
              <a:rPr lang="de-DE" dirty="0"/>
              <a:t>=0.5</a:t>
            </a:r>
          </a:p>
          <a:p>
            <a:pPr>
              <a:lnSpc>
                <a:spcPct val="150000"/>
              </a:lnSpc>
            </a:pPr>
            <a:r>
              <a:rPr lang="de-DE" dirty="0"/>
              <a:t>𝐶</a:t>
            </a:r>
            <a:r>
              <a:rPr lang="de-DE" baseline="-25000" dirty="0"/>
              <a:t>𝐷</a:t>
            </a:r>
            <a:r>
              <a:rPr lang="de-DE" dirty="0"/>
              <a:t>=1	​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</a:t>
            </a:r>
            <a:r>
              <a:rPr lang="de-DE" baseline="-25000" dirty="0"/>
              <a:t>RNA</a:t>
            </a:r>
            <a:r>
              <a:rPr lang="de-DE" dirty="0"/>
              <a:t>=350,000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</a:t>
            </a:r>
            <a:r>
              <a:rPr lang="de-DE" baseline="-25000" dirty="0"/>
              <a:t>nacelle</a:t>
            </a:r>
            <a:r>
              <a:rPr lang="de-DE" dirty="0"/>
              <a:t>=4200 kN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1012309" y="5520938"/>
            <a:ext cx="3715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  <a:endParaRPr lang="de-DE" sz="1600" b="1" dirty="0"/>
          </a:p>
          <a:p>
            <a:r>
              <a:rPr lang="en-US" sz="1600" dirty="0"/>
              <a:t>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0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9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3EDE5-02B6-1303-584C-20B7AC1E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088" y="1494079"/>
            <a:ext cx="4357512" cy="48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5A0CA-F938-2E93-F65D-25930000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38" y="3662640"/>
            <a:ext cx="3167380" cy="28320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819F2B-9E73-1C82-39A6-2D478B70A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450512"/>
            <a:ext cx="6183316" cy="21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38200" y="754862"/>
            <a:ext cx="719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Tubular steel tower with tie system, primary design.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932CF6-359B-C7FE-C42C-24E2D20AB816}"/>
              </a:ext>
            </a:extLst>
          </p:cNvPr>
          <p:cNvSpPr/>
          <p:nvPr/>
        </p:nvSpPr>
        <p:spPr>
          <a:xfrm>
            <a:off x="857249" y="1465640"/>
            <a:ext cx="4438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u="sng" dirty="0"/>
              <a:t>Assumptions</a:t>
            </a:r>
          </a:p>
          <a:p>
            <a:endParaRPr lang="de-DE" u="sng" dirty="0"/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air</a:t>
            </a:r>
            <a:r>
              <a:rPr lang="de-DE" dirty="0"/>
              <a:t>=1.225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𝜌</a:t>
            </a:r>
            <a:r>
              <a:rPr lang="de-DE" baseline="-25000" dirty="0"/>
              <a:t>steel</a:t>
            </a:r>
            <a:r>
              <a:rPr lang="de-DE" dirty="0"/>
              <a:t>=7850 kg/m</a:t>
            </a:r>
            <a:r>
              <a:rPr lang="de-DE" baseline="30000" dirty="0"/>
              <a:t>3</a:t>
            </a:r>
          </a:p>
          <a:p>
            <a:pPr>
              <a:lnSpc>
                <a:spcPct val="150000"/>
              </a:lnSpc>
            </a:pPr>
            <a:r>
              <a:rPr lang="de-DE" dirty="0"/>
              <a:t>(Wind class III) 𝑉=37.5 m/s</a:t>
            </a:r>
          </a:p>
          <a:p>
            <a:pPr>
              <a:lnSpc>
                <a:spcPct val="150000"/>
              </a:lnSpc>
            </a:pPr>
            <a:r>
              <a:rPr lang="de-DE" dirty="0"/>
              <a:t>𝑔=10 m/s</a:t>
            </a:r>
            <a:r>
              <a:rPr lang="de-DE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de-DE" dirty="0"/>
              <a:t>𝐷</a:t>
            </a:r>
            <a:r>
              <a:rPr lang="de-DE" baseline="-25000" dirty="0"/>
              <a:t>rotor</a:t>
            </a:r>
            <a:r>
              <a:rPr lang="de-DE" dirty="0"/>
              <a:t>=160 m, 𝐷</a:t>
            </a:r>
            <a:r>
              <a:rPr lang="de-DE" baseline="-25000" dirty="0"/>
              <a:t>𝑜</a:t>
            </a:r>
            <a:r>
              <a:rPr lang="de-DE" dirty="0"/>
              <a:t>=9.0 m, 𝑡=0.027 m    </a:t>
            </a:r>
          </a:p>
          <a:p>
            <a:pPr>
              <a:lnSpc>
                <a:spcPct val="150000"/>
              </a:lnSpc>
            </a:pPr>
            <a:r>
              <a:rPr lang="de-DE" dirty="0"/>
              <a:t>⇒    𝐷</a:t>
            </a:r>
            <a:r>
              <a:rPr lang="de-DE" baseline="-25000" dirty="0"/>
              <a:t>𝑖</a:t>
            </a:r>
            <a:r>
              <a:rPr lang="de-DE" dirty="0"/>
              <a:t>=8.946 </a:t>
            </a:r>
          </a:p>
          <a:p>
            <a:pPr>
              <a:lnSpc>
                <a:spcPct val="150000"/>
              </a:lnSpc>
            </a:pPr>
            <a:r>
              <a:rPr lang="de-DE" dirty="0"/>
              <a:t>𝐻</a:t>
            </a:r>
            <a:r>
              <a:rPr lang="de-DE" baseline="-25000" dirty="0"/>
              <a:t>tower</a:t>
            </a:r>
            <a:r>
              <a:rPr lang="de-DE" dirty="0"/>
              <a:t>=98  m</a:t>
            </a:r>
          </a:p>
          <a:p>
            <a:pPr>
              <a:lnSpc>
                <a:spcPct val="150000"/>
              </a:lnSpc>
            </a:pPr>
            <a:r>
              <a:rPr lang="de-DE" dirty="0"/>
              <a:t>ℎ</a:t>
            </a:r>
            <a:r>
              <a:rPr lang="de-DE" baseline="-25000" dirty="0"/>
              <a:t>hub</a:t>
            </a:r>
            <a:r>
              <a:rPr lang="de-DE" dirty="0"/>
              <a:t>=100 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7A3FD7-6A8D-679C-49A9-C1E03D88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90" y="1337582"/>
            <a:ext cx="3381621" cy="50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7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E248A-9B29-736B-2204-94152467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45CF6-00F5-43C7-78D7-603208A1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43F42-A790-0994-D55C-418D44E0A1C5}"/>
              </a:ext>
            </a:extLst>
          </p:cNvPr>
          <p:cNvSpPr txBox="1"/>
          <p:nvPr/>
        </p:nvSpPr>
        <p:spPr>
          <a:xfrm>
            <a:off x="838200" y="754862"/>
            <a:ext cx="7198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Tubular steel tower with tie system, primary design.</a:t>
            </a:r>
            <a:endParaRPr lang="de-DE" sz="2400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A2AE968D-6F73-7A6F-19DC-D81FB20899D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30/09/2025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68AAC3EA-1D36-E55D-D061-B86483B72E2A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BE15902-4BFE-3B2B-DFF1-3C0E526860C9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Ibrahim Mostafa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, Mohammed Eldemerdash, Kirolls Ghaly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83B25-3E0C-2EB5-7E4B-84F70149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268" y="2225856"/>
            <a:ext cx="4381571" cy="27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7724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75</TotalTime>
  <Words>660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distribution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Ibrahim Mostafa</cp:lastModifiedBy>
  <cp:revision>23</cp:revision>
  <dcterms:created xsi:type="dcterms:W3CDTF">2025-09-28T13:42:33Z</dcterms:created>
  <dcterms:modified xsi:type="dcterms:W3CDTF">2025-10-06T00:55:28Z</dcterms:modified>
</cp:coreProperties>
</file>