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63" r:id="rId4"/>
    <p:sldId id="273" r:id="rId5"/>
    <p:sldId id="279" r:id="rId6"/>
    <p:sldId id="284" r:id="rId7"/>
    <p:sldId id="280" r:id="rId8"/>
    <p:sldId id="281" r:id="rId9"/>
    <p:sldId id="282" r:id="rId10"/>
    <p:sldId id="286" r:id="rId11"/>
    <p:sldId id="287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73"/>
          </p14:sldIdLst>
        </p14:section>
        <p14:section name="Title, main slides" id="{B26F6679-C236-4D3D-BC2F-CAE5ED400718}">
          <p14:sldIdLst>
            <p14:sldId id="279"/>
            <p14:sldId id="284"/>
            <p14:sldId id="280"/>
            <p14:sldId id="281"/>
            <p14:sldId id="282"/>
            <p14:sldId id="286"/>
            <p14:sldId id="287"/>
          </p14:sldIdLst>
        </p14:section>
        <p14:section name="bibliography" id="{2ECB0A3B-7D16-4F98-AD6A-5308DF7BF078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45512-6EDA-1180-3BB8-0E59EC10905A}" v="29" dt="2025-10-04T21:05:05.684"/>
    <p1510:client id="{135DC5F2-302F-C465-34EC-5B0A33FE5BFA}" v="6" dt="2025-10-05T10:37:09.016"/>
    <p1510:client id="{2E1FCD63-59D7-245D-5BEC-F7110001D884}" v="32" dt="2025-10-05T09:42:12.772"/>
    <p1510:client id="{5544A9DE-D422-9372-6082-8AE3C3451165}" v="1" dt="2025-10-06T09:02:02.886"/>
    <p1510:client id="{6C3157A0-4B5E-C13E-B517-67DC911C9B78}" v="6" dt="2025-10-05T10:27:11.939"/>
    <p1510:client id="{A0EBDB96-0AB2-01E4-FC5D-2B34847C9967}" v="81" dt="2025-10-06T08:09:19.420"/>
    <p1510:client id="{A9C12FDC-F2BC-48E6-AF24-62C7FEA02167}" v="770" dt="2025-10-05T10:43:48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44)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the </a:t>
            </a:r>
            <a:r>
              <a:rPr lang="it-IT" err="1"/>
              <a:t>heading</a:t>
            </a:r>
            <a:r>
              <a:rPr lang="it-IT"/>
              <a:t> in the </a:t>
            </a:r>
            <a:r>
              <a:rPr lang="it-IT" err="1"/>
              <a:t>same</a:t>
            </a:r>
            <a:r>
              <a:rPr lang="it-IT"/>
              <a:t> style </a:t>
            </a:r>
            <a:endParaRPr lang="en-GB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C0194CB-EC1F-59BA-6C99-57DC4FDA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880D316D-DB07-E972-0300-6D131FF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044C80E3-94F7-A738-614A-508CB854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B94357-2495-BD01-8AF1-BF8AD3A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91331C7-1460-AEE4-41C0-AA07A446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5F694FA-7A69-2FF7-5414-4474A261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9A185C-6A82-A539-A52C-9E8FDEC7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8038669-BA3B-0C20-2A7E-2F7E68AD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972495-D79C-B77E-6E31-E34DDA8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61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D698B0-A9D8-3F20-FB6B-14217520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DEDA88-A05B-D072-3906-88F669F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B09F5-3944-2D79-A90A-78D10985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err="1"/>
              <a:t>name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presenter</a:t>
            </a:r>
            <a:r>
              <a:rPr lang="de-DE"/>
              <a:t> /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ptos (Textkörper)"/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ptos (Textkörper)"/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 [Style </a:t>
            </a:r>
            <a:r>
              <a:rPr lang="it-IT" err="1"/>
              <a:t>Aptos</a:t>
            </a:r>
            <a:r>
              <a:rPr lang="it-IT"/>
              <a:t>/14]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32D0DC-A4DE-7F76-4384-573277C2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4044FA-F104-5579-E80D-D83C99F2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30858E1B-C02F-DD92-226B-6593B69C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9BABF08-4583-A30D-91AC-4EF4371241D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397FEF1B-0B2D-57EE-FFEE-78DFA8425B6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8DCA3502-EC4B-9C8C-4E86-7A2B6E5BAEF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5FA05-FE34-2260-4929-75E35243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F8A550-91A0-8A2A-D9D1-2447F120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9F26363-A940-C37A-BEAB-5BE9EAE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9E45A9B0-40B3-EFC2-CB05-B97B489810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200"/>
              <a:t>Vijay </a:t>
            </a:r>
            <a:r>
              <a:rPr lang="de-DE" sz="1200" err="1"/>
              <a:t>Simha</a:t>
            </a:r>
            <a:r>
              <a:rPr lang="de-DE" sz="1200"/>
              <a:t> Reddy </a:t>
            </a:r>
            <a:r>
              <a:rPr lang="de-DE" sz="1200" err="1"/>
              <a:t>Bogala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197917-F4C5-D8BE-9DFD-EB85ECEABB5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61EDAE2-F5F8-E8C7-0F1F-BE2FE5FE48E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DF301B7-DC4B-CB15-DBFA-74F2D728F04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AB35FA-DE00-3F14-7E6E-5C46E3DE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8DACAC-E608-8120-43F9-3CC6C5E5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053C85B-D71A-9D84-9CB0-DA0AD957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A9F9FD-83FF-C0BC-9F95-D8337B85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AD174C-A14B-8C9E-5F20-16F9D99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DD15AC-C05D-59C4-FDC9-425C41BE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EF52B7-C433-AF83-42AC-67F5D36B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FAE0DF-F8C7-B370-EC5E-86D9A91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8D12F6B-67BA-70C6-41D7-87DC94E7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Grid Code Development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9D1E917-6813-D282-C770-7DEAF2BEF5AE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Presented by: Josef Remberger / Vijay </a:t>
            </a:r>
            <a:r>
              <a:rPr lang="en-US" err="1"/>
              <a:t>Simha</a:t>
            </a:r>
            <a:r>
              <a:rPr lang="en-US"/>
              <a:t> Reddy </a:t>
            </a:r>
            <a:r>
              <a:rPr lang="en-US" err="1"/>
              <a:t>Bogala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6" r:id="rId2"/>
    <p:sldLayoutId id="2147483674" r:id="rId3"/>
    <p:sldLayoutId id="2147483685" r:id="rId4"/>
    <p:sldLayoutId id="2147483684" r:id="rId5"/>
    <p:sldLayoutId id="2147483688" r:id="rId6"/>
    <p:sldLayoutId id="2147483666" r:id="rId7"/>
    <p:sldLayoutId id="2147483689" r:id="rId8"/>
    <p:sldLayoutId id="2147483662" r:id="rId9"/>
    <p:sldLayoutId id="2147483690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ptos (Textkörper)"/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ptos (Textkörper)"/>
              </a:defRPr>
            </a:lvl1pPr>
          </a:lstStyle>
          <a:p>
            <a:fld id="{02AEE8E4-D792-40D2-B8D4-0007E21A0CF8}" type="datetime1">
              <a:rPr lang="en-GB" smtClean="0"/>
              <a:pPr/>
              <a:t>06/10/2025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06/10/2025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524000" y="2492563"/>
            <a:ext cx="914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>
                <a:latin typeface="Aptos (Textkörper)"/>
              </a:rPr>
              <a:t>Week </a:t>
            </a:r>
            <a:r>
              <a:rPr lang="it-IT" sz="2000" err="1">
                <a:latin typeface="Aptos (Textkörper)"/>
              </a:rPr>
              <a:t>number</a:t>
            </a:r>
            <a:r>
              <a:rPr lang="it-IT" sz="2000">
                <a:latin typeface="Aptos (Textkörper)"/>
              </a:rPr>
              <a:t>: 2</a:t>
            </a:r>
          </a:p>
          <a:p>
            <a:pPr algn="ctr"/>
            <a:r>
              <a:rPr lang="it-IT" sz="2000">
                <a:latin typeface="Aptos (Textkörper)"/>
              </a:rPr>
              <a:t>Date: 7/10/2025</a:t>
            </a:r>
          </a:p>
          <a:p>
            <a:pPr algn="ctr"/>
            <a:r>
              <a:rPr lang="it-IT" sz="2000">
                <a:latin typeface="Aptos (Textkörper)"/>
              </a:rPr>
              <a:t>Supervisor: Prof. Ing. </a:t>
            </a:r>
            <a:r>
              <a:rPr lang="it-IT" sz="2000" err="1">
                <a:latin typeface="Aptos (Textkörper)"/>
              </a:rPr>
              <a:t>Saiju</a:t>
            </a:r>
            <a:r>
              <a:rPr lang="it-IT" sz="2000">
                <a:latin typeface="Aptos (Textkörper)"/>
              </a:rPr>
              <a:t> </a:t>
            </a:r>
          </a:p>
          <a:p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C000AB-BF1C-5055-7B6C-B6CC03EBAE85}"/>
              </a:ext>
            </a:extLst>
          </p:cNvPr>
          <p:cNvSpPr txBox="1">
            <a:spLocks/>
          </p:cNvSpPr>
          <p:nvPr/>
        </p:nvSpPr>
        <p:spPr>
          <a:xfrm>
            <a:off x="3420429" y="4789634"/>
            <a:ext cx="5128821" cy="3317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400"/>
              <a:t>Vijay </a:t>
            </a:r>
            <a:r>
              <a:rPr lang="de-DE" sz="1400" err="1"/>
              <a:t>Simha</a:t>
            </a:r>
            <a:r>
              <a:rPr lang="de-DE" sz="1400"/>
              <a:t> Reddy </a:t>
            </a:r>
            <a:r>
              <a:rPr lang="de-DE" sz="1400" err="1"/>
              <a:t>Bogala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CCABDAF-3FCC-12B7-1A40-F5C978B2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Grid</a:t>
            </a:r>
            <a:r>
              <a:rPr lang="de-DE"/>
              <a:t> Code Development</a:t>
            </a:r>
            <a:endParaRPr lang="en-GB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23A6F99-7C1B-B9DD-3C34-65D68D65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[1]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SYRRIAN ARAB REPUBLIC / Ministry of Electricity / PETE / Transmission Grid Code, 2014 (accessed Sept. 27, 2025)</a:t>
            </a:r>
            <a:endParaRPr lang="en-GB" sz="14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6C23F-928A-6CAD-2A2D-D3F0944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16B9F-D8D5-BE43-0078-2A8002A5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6069B-432F-1BDE-4577-0F736A84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8A5761-C58E-5FDF-F2C0-8788E28E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Grid operation states </a:t>
            </a:r>
          </a:p>
          <a:p>
            <a:pPr lvl="1"/>
            <a:r>
              <a:rPr lang="en-GB" dirty="0"/>
              <a:t>Emergency / extreme fault conditions</a:t>
            </a:r>
          </a:p>
          <a:p>
            <a:pPr lvl="1"/>
            <a:r>
              <a:rPr lang="en-GB" dirty="0"/>
              <a:t>Restorative / Black Start</a:t>
            </a:r>
          </a:p>
          <a:p>
            <a:r>
              <a:rPr lang="en-GB" dirty="0"/>
              <a:t>Special connection conditions</a:t>
            </a:r>
          </a:p>
          <a:p>
            <a:pPr lvl="1"/>
            <a:r>
              <a:rPr lang="en-GB" dirty="0">
                <a:latin typeface="Aptos"/>
              </a:rPr>
              <a:t>Withstanding LVRT capability</a:t>
            </a:r>
          </a:p>
          <a:p>
            <a:pPr lvl="1"/>
            <a:r>
              <a:rPr lang="en-GB" dirty="0"/>
              <a:t>Reactive Range &amp; Voltage Control</a:t>
            </a:r>
          </a:p>
          <a:p>
            <a:r>
              <a:rPr lang="en-US" dirty="0"/>
              <a:t>Outlook for the coming week </a:t>
            </a:r>
          </a:p>
          <a:p>
            <a:r>
              <a:rPr lang="en-GB" dirty="0"/>
              <a:t>Bibliography</a:t>
            </a:r>
          </a:p>
          <a:p>
            <a:pPr lvl="1"/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B97233-25F0-AC70-89CB-32DC983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F8E95-F853-D383-97C6-DACDAC8A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371BD-3289-37AA-010C-E60A7C4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Grid Code Development/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5AD07-F640-5D0C-F7E5-7D45203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1-i. Emergency / extreme fault conditions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Definition: </a:t>
            </a:r>
            <a:r>
              <a:rPr lang="en-US"/>
              <a:t>That actual condition of the Power System when, due to the occurrence of one or more incidents, a part or the whole of the Power System has experienced excessive frequency deviations or Transmission voltage deviations</a:t>
            </a:r>
          </a:p>
          <a:p>
            <a:r>
              <a:rPr lang="en-GB"/>
              <a:t>Frequency:  47.5 ≤ X ≥ 51.5 Hz</a:t>
            </a:r>
          </a:p>
          <a:p>
            <a:pPr>
              <a:lnSpc>
                <a:spcPct val="80000"/>
              </a:lnSpc>
            </a:pPr>
            <a:r>
              <a:rPr lang="de-DE" err="1"/>
              <a:t>Voltage</a:t>
            </a:r>
            <a:r>
              <a:rPr lang="de-DE"/>
              <a:t>: </a:t>
            </a:r>
            <a:endParaRPr lang="en-US"/>
          </a:p>
          <a:p>
            <a:pPr marL="1257300" lvl="1">
              <a:lnSpc>
                <a:spcPct val="80000"/>
              </a:lnSpc>
            </a:pPr>
            <a:r>
              <a:rPr lang="de-DE"/>
              <a:t>59.5 &lt; X &gt; 72.5 kV 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207.0 &lt; X &gt; 241.5 kV</a:t>
            </a:r>
            <a:endParaRPr lang="de-DE" sz="2400"/>
          </a:p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91149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1-ii. Restorative / Black Start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Definition: The procedure necessary for a System recovery from a Total Blackout or Partial Blackout</a:t>
            </a:r>
          </a:p>
          <a:p>
            <a:r>
              <a:rPr lang="en-GB"/>
              <a:t>Wind turbines are not entitled for Black Start</a:t>
            </a:r>
          </a:p>
          <a:p>
            <a:pPr marL="0" indent="0">
              <a:buNone/>
            </a:pPr>
            <a:endParaRPr lang="en-GB" u="sng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203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5734" cy="1325563"/>
          </a:xfrm>
        </p:spPr>
        <p:txBody>
          <a:bodyPr/>
          <a:lstStyle/>
          <a:p>
            <a:r>
              <a:rPr lang="en-GB" dirty="0"/>
              <a:t>2-i. Withstanding LVRT capability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Wind generators must remain connected during voltage sags (e.g. cleared short circuits)</a:t>
            </a:r>
          </a:p>
          <a:p>
            <a:r>
              <a:rPr lang="en-US" dirty="0"/>
              <a:t>They shall withstand voltage disturbances even under second-level protection actions</a:t>
            </a:r>
            <a:endParaRPr lang="en-GB" u="sng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5FE8948-08E3-9DD1-D00E-E23B805D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-77"/>
          <a:stretch>
            <a:fillRect/>
          </a:stretch>
        </p:blipFill>
        <p:spPr>
          <a:xfrm>
            <a:off x="2735214" y="2977314"/>
            <a:ext cx="6280770" cy="287149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9C076FF-0CFB-ED00-1B05-8D784C337DBD}"/>
              </a:ext>
            </a:extLst>
          </p:cNvPr>
          <p:cNvSpPr txBox="1"/>
          <p:nvPr/>
        </p:nvSpPr>
        <p:spPr>
          <a:xfrm>
            <a:off x="2885511" y="5841566"/>
            <a:ext cx="598017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/>
              <a:t>Voltage Profile Recovery of Wind Generators During and After a voltage sag; [1]; (04/10/2025)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82689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DAE9CDC-B8C7-BEF7-1A8D-BE873AFB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2-i. Withstanding LVRT capability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B336F78-D1A0-ECD7-EA85-DE76CC4FC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Wind generators must withstand a 0.5 s voltage dips down to 20% voltage </a:t>
            </a:r>
            <a:r>
              <a:rPr lang="en-US" dirty="0" err="1"/>
              <a:t>p.u</a:t>
            </a:r>
            <a:r>
              <a:rPr lang="en-US" dirty="0"/>
              <a:t>.</a:t>
            </a:r>
          </a:p>
          <a:p>
            <a:r>
              <a:rPr lang="en-US" dirty="0"/>
              <a:t>Voltage should recover to ≥ 80 % voltage </a:t>
            </a:r>
            <a:r>
              <a:rPr lang="en-US" dirty="0" err="1"/>
              <a:t>p.u</a:t>
            </a:r>
            <a:r>
              <a:rPr lang="en-US" dirty="0"/>
              <a:t>. within 1 s and ≥ 90 % voltage </a:t>
            </a:r>
            <a:r>
              <a:rPr lang="en-US" dirty="0" err="1"/>
              <a:t>p.u</a:t>
            </a:r>
            <a:r>
              <a:rPr lang="en-US" dirty="0"/>
              <a:t>. within 15 s after fault clearance</a:t>
            </a:r>
          </a:p>
          <a:p>
            <a:r>
              <a:rPr lang="en-US" dirty="0"/>
              <a:t>Wind generators must remain connected during voltage dips of similar or lower severity</a:t>
            </a:r>
          </a:p>
          <a:p>
            <a:r>
              <a:rPr lang="en-US" dirty="0"/>
              <a:t>They shall recover at least 90 % of pre-fault output within 1 minute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4FD52-8F30-B11A-C596-41AC41C241C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B4BA04-4540-77AF-2C49-ED4860316E8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6EF5A-6EC5-B60D-781D-48E4BD9BD86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6EECFD-0DD8-713D-A3E0-F746632D2DA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400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36C8E-62E3-3F7F-DEEA-7850084D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2-ii. Reactive Range &amp; Voltage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78A1D-9997-F07C-C58C-B562532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Dead band of 5 % of nominal voltage is defined for normal operational conditions, with two different allowed operative conditions</a:t>
            </a:r>
          </a:p>
          <a:p>
            <a:pPr lvl="1"/>
            <a:r>
              <a:rPr lang="en-GB"/>
              <a:t>Constant Power factor</a:t>
            </a:r>
          </a:p>
          <a:p>
            <a:pPr lvl="1"/>
            <a:r>
              <a:rPr lang="en-GB"/>
              <a:t>Participate in Voltage Control</a:t>
            </a:r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endParaRPr lang="en-GB" u="sng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F567B8-B25C-03C9-2277-ECA0D31350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AF44F5-127F-0552-25EE-ED617C8AE5C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085A57-1EF3-75DA-CC17-DD9F095DE0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5EEAF34-B5E6-11CA-7610-DBF5DA37E1D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5BD536-A149-3ED9-2B63-00473E17B07F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AD65A5E-2CB8-BAD2-C20F-8D59558EF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122" y="2463031"/>
            <a:ext cx="5083421" cy="355646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5B6E3B0-139F-6AF9-6DF7-D451929BC9F2}"/>
              </a:ext>
            </a:extLst>
          </p:cNvPr>
          <p:cNvSpPr txBox="1"/>
          <p:nvPr/>
        </p:nvSpPr>
        <p:spPr>
          <a:xfrm>
            <a:off x="5258659" y="5945296"/>
            <a:ext cx="3593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/>
              <a:t>Minimum requirements for a non-synchronous machine in </a:t>
            </a:r>
          </a:p>
          <a:p>
            <a:pPr algn="l"/>
            <a:r>
              <a:rPr lang="en-US" sz="1000"/>
              <a:t>voltage control; [1]; (04/10/2025) 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84885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36C8E-62E3-3F7F-DEEA-7850084D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2-ii. Reactive Range &amp; Voltage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C78A1D-9997-F07C-C58C-B5625329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Outside the dead band ability to participate for recovery of voltage</a:t>
            </a:r>
          </a:p>
          <a:p>
            <a:r>
              <a:rPr lang="en-GB"/>
              <a:t>Two different expectations according with the design of non-synchronous machines</a:t>
            </a:r>
          </a:p>
          <a:p>
            <a:pPr lvl="1"/>
            <a:r>
              <a:rPr lang="en-GB"/>
              <a:t>Voltage-controlling units: Provide full reactive current (≈ nominal current) for voltages ≤ 50 %; response &lt; 1 s.</a:t>
            </a:r>
          </a:p>
          <a:p>
            <a:pPr lvl="1"/>
            <a:r>
              <a:rPr lang="en-GB"/>
              <a:t>Non-voltage-controlling units: Provide up to 25 % capacity (half of nominal to reactive current) via external equipment; response &lt; 1 s </a:t>
            </a:r>
          </a:p>
          <a:p>
            <a:pPr lvl="1"/>
            <a:endParaRPr lang="en-GB"/>
          </a:p>
          <a:p>
            <a:r>
              <a:rPr lang="en-US"/>
              <a:t>Wind generators must stay connected and stable for voltage variations between 90–110 % of nominal Voltage at the connection point </a:t>
            </a:r>
          </a:p>
          <a:p>
            <a:endParaRPr lang="en-GB"/>
          </a:p>
          <a:p>
            <a:pPr marL="0" indent="0">
              <a:buNone/>
            </a:pPr>
            <a:endParaRPr lang="en-GB" u="sng"/>
          </a:p>
          <a:p>
            <a:pPr marL="0" indent="0">
              <a:buNone/>
            </a:pPr>
            <a:endParaRPr lang="en-GB" u="sng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F567B8-B25C-03C9-2277-ECA0D31350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AF44F5-127F-0552-25EE-ED617C8AE5C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085A57-1EF3-75DA-CC17-DD9F095DE0F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5EEAF34-B5E6-11CA-7610-DBF5DA37E1D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25BD536-A149-3ED9-2B63-00473E17B07F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8131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3D83-2AED-EB6F-2064-81FD2443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Outlook for the coming week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6F35FEE-BABF-8E3B-3A51-8B860E3A0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464" y="1690688"/>
            <a:ext cx="5887072" cy="35671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CD198-2BD7-7A1D-535A-4CFDB14788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28D2E9-7DEF-9ECF-54A9-CAF67C44051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95B58B-D55F-3C82-3407-881CDE258BD6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4473F-EED8-0995-67D5-FA780966F15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17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CEFA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.potx" id="{C4851253-06FE-4A6F-8FFF-D36998EFD417}" vid="{31D6BA52-6D61-41C1-9F78-91EE95D14E5D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.potx" id="{C4851253-06FE-4A6F-8FFF-D36998EFD417}" vid="{109DA6D4-AF04-4B2C-B785-3DDDACD6DBF6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id Code-Template.potx" id="{C4851253-06FE-4A6F-8FFF-D36998EFD417}" vid="{66097A27-5132-489B-912F-E1984D4699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Grid Code-Template Josef Remberger</Template>
  <TotalTime>0</TotalTime>
  <Words>569</Words>
  <Application>Microsoft Office PowerPoint</Application>
  <PresentationFormat>Breitbild</PresentationFormat>
  <Paragraphs>85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Office</vt:lpstr>
      <vt:lpstr>1_Office</vt:lpstr>
      <vt:lpstr>Benutzerdefiniertes Design</vt:lpstr>
      <vt:lpstr>PowerPoint-Präsentation</vt:lpstr>
      <vt:lpstr>List of contents</vt:lpstr>
      <vt:lpstr>1-i. Emergency / extreme fault conditions</vt:lpstr>
      <vt:lpstr>1-ii. Restorative / Black Start</vt:lpstr>
      <vt:lpstr>2-i. Withstanding LVRT capability</vt:lpstr>
      <vt:lpstr>2-i. Withstanding LVRT capability</vt:lpstr>
      <vt:lpstr>2-ii. Reactive Range &amp; Voltage Control</vt:lpstr>
      <vt:lpstr>2-ii. Reactive Range &amp; Voltage Control</vt:lpstr>
      <vt:lpstr>3. Outlook for the coming week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Josef Remberger</cp:lastModifiedBy>
  <cp:revision>42</cp:revision>
  <dcterms:created xsi:type="dcterms:W3CDTF">2025-10-03T14:13:50Z</dcterms:created>
  <dcterms:modified xsi:type="dcterms:W3CDTF">2025-10-06T09:05:01Z</dcterms:modified>
</cp:coreProperties>
</file>