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9" r:id="rId4"/>
    <p:sldId id="301" r:id="rId5"/>
    <p:sldId id="302" r:id="rId6"/>
    <p:sldId id="286" r:id="rId7"/>
    <p:sldId id="297" r:id="rId8"/>
    <p:sldId id="298" r:id="rId9"/>
    <p:sldId id="284" r:id="rId10"/>
    <p:sldId id="303" r:id="rId11"/>
    <p:sldId id="290" r:id="rId12"/>
    <p:sldId id="299" r:id="rId13"/>
    <p:sldId id="296" r:id="rId14"/>
    <p:sldId id="281" r:id="rId15"/>
    <p:sldId id="300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  <p14:sldId id="259"/>
            <p14:sldId id="301"/>
            <p14:sldId id="302"/>
            <p14:sldId id="286"/>
            <p14:sldId id="297"/>
            <p14:sldId id="298"/>
            <p14:sldId id="284"/>
            <p14:sldId id="303"/>
            <p14:sldId id="290"/>
            <p14:sldId id="299"/>
            <p14:sldId id="296"/>
            <p14:sldId id="281"/>
            <p14:sldId id="300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1DFFD"/>
    <a:srgbClr val="EBED77"/>
    <a:srgbClr val="C0F5FF"/>
    <a:srgbClr val="8ECEFA"/>
    <a:srgbClr val="92C6E6"/>
    <a:srgbClr val="80D2F7"/>
    <a:srgbClr val="7ED1F7"/>
    <a:srgbClr val="3C96FA"/>
    <a:srgbClr val="BD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F6509-668F-EE36-92B2-49BC5DD4DC67}" v="919" dt="2025-10-20T09:36:07.348"/>
    <p1510:client id="{ADEEF005-3295-2589-55B0-0864AA38B788}" v="192" dt="2025-10-19T13:00:29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pPr/>
              <a:t>20/10/2025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0036-D7DD-42C8-B5AA-1A1F3B29326C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233B-7A79-4043-88EA-ECED45D3F6EF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5656-A676-4972-ADDE-468CB1EDD68C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5BE2-6702-4930-A56D-B5476ACA0DF0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475-D91E-4E33-BF8F-90378BE577F9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E26-A48B-4DE6-94E7-B322713FCCC0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A3D-964C-4047-935E-BF23384B028C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5ED4-4AEA-4BEE-9543-97F42F3A9DF7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2E45-CF5C-48EE-9BF1-31EB6A888072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8120-3341-455E-87F6-3553B5B3458C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507-0DDD-4F0A-9398-E897CDBED1CB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872-E966-4E82-A983-56302FF6F23D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C440-4EA5-4D0A-B191-1DC4B1D8ACAD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5C8B-BD3D-4C3C-97C3-5C69D979E78D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1AAB-076A-4A0E-8268-D589047ED16D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8C58-2FD7-4CE4-B4DC-DEF691109F84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F5F-6746-45B9-A9FE-BBDE38F21A62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A9E8-7F5B-48DD-918E-3D5CE3382CAC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5290-9E56-44C7-B8BB-35B380DF0EFC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F0FC-57EE-4F63-A5B2-1419F641B3FB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4EF9-9D62-4E5B-A559-3AD64F589666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FDC8-E43A-43A1-931C-3C6B81D788BC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6C39C-11C9-4478-AACD-4B99CE86271F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C1E37-113B-4587-99CC-1F6CD3314CBE}" type="datetime1">
              <a:rPr lang="en-GB" smtClean="0"/>
              <a:pPr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Kick-Off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Planetary-Gea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045" y="1748938"/>
            <a:ext cx="9144000" cy="912598"/>
          </a:xfrm>
        </p:spPr>
        <p:txBody>
          <a:bodyPr>
            <a:noAutofit/>
          </a:bodyPr>
          <a:lstStyle/>
          <a:p>
            <a:r>
              <a:rPr lang="it-IT" sz="3600" dirty="0">
                <a:latin typeface="Times New Roman"/>
                <a:cs typeface="Times New Roman"/>
              </a:rPr>
              <a:t>Weekly report: Team </a:t>
            </a:r>
            <a:r>
              <a:rPr lang="it-IT" sz="3600" dirty="0" err="1">
                <a:latin typeface="Times New Roman"/>
                <a:cs typeface="Times New Roman"/>
              </a:rPr>
              <a:t>Gearbox</a:t>
            </a:r>
            <a:r>
              <a:rPr lang="it-IT" sz="3600" dirty="0">
                <a:latin typeface="Times New Roman"/>
                <a:cs typeface="Times New Roman"/>
              </a:rPr>
              <a:t>, </a:t>
            </a:r>
            <a:r>
              <a:rPr lang="it-IT" sz="3600" dirty="0" err="1">
                <a:latin typeface="Times New Roman"/>
                <a:cs typeface="Times New Roman"/>
              </a:rPr>
              <a:t>Brake</a:t>
            </a:r>
            <a:r>
              <a:rPr lang="it-IT" sz="3600" dirty="0">
                <a:latin typeface="Times New Roman"/>
                <a:cs typeface="Times New Roman"/>
              </a:rPr>
              <a:t>, </a:t>
            </a:r>
            <a:r>
              <a:rPr lang="it-IT" sz="3600" dirty="0" err="1">
                <a:latin typeface="Times New Roman"/>
                <a:cs typeface="Times New Roman"/>
              </a:rPr>
              <a:t>Coupling</a:t>
            </a:r>
            <a:r>
              <a:rPr lang="it-IT" sz="3600" dirty="0">
                <a:latin typeface="Times New Roman"/>
                <a:cs typeface="Times New Roman"/>
              </a:rPr>
              <a:t> </a:t>
            </a:r>
            <a:endParaRPr lang="en-GB" sz="3600" dirty="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6656" y="2650278"/>
            <a:ext cx="589905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>
                <a:latin typeface="Times New Roman"/>
                <a:cs typeface="Times New Roman"/>
              </a:rPr>
              <a:t>Week </a:t>
            </a:r>
            <a:r>
              <a:rPr lang="it-IT" sz="2000" dirty="0" err="1">
                <a:latin typeface="Times New Roman"/>
                <a:cs typeface="Times New Roman"/>
              </a:rPr>
              <a:t>number</a:t>
            </a:r>
            <a:r>
              <a:rPr lang="it-IT" sz="2000" dirty="0">
                <a:latin typeface="Times New Roman"/>
                <a:cs typeface="Times New Roman"/>
              </a:rPr>
              <a:t> : 04</a:t>
            </a:r>
          </a:p>
          <a:p>
            <a:r>
              <a:rPr lang="it-IT" sz="2000" dirty="0">
                <a:latin typeface="Times New Roman"/>
                <a:cs typeface="Times New Roman"/>
              </a:rPr>
              <a:t>Date: 21/10/2025</a:t>
            </a:r>
          </a:p>
          <a:p>
            <a:r>
              <a:rPr lang="it-IT" sz="2000" dirty="0">
                <a:latin typeface="Times New Roman"/>
                <a:cs typeface="Times New Roman"/>
              </a:rPr>
              <a:t>Supervisor: Prof. Peter </a:t>
            </a:r>
            <a:r>
              <a:rPr lang="it-IT" sz="2000" err="1">
                <a:latin typeface="Times New Roman"/>
                <a:cs typeface="Times New Roman"/>
              </a:rPr>
              <a:t>Quell</a:t>
            </a:r>
            <a:endParaRPr lang="en-GB" sz="2000" err="1">
              <a:latin typeface="Times New Roman"/>
              <a:cs typeface="Times New Roman"/>
            </a:endParaRPr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-299280" y="5942449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i-FI" sz="11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64845" y="6542724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1359" y="3992437"/>
            <a:ext cx="849579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Group Members :</a:t>
            </a:r>
            <a:r>
              <a:rPr lang="en-US" dirty="0" err="1">
                <a:latin typeface="Times New Roman"/>
                <a:cs typeface="Times New Roman"/>
              </a:rPr>
              <a:t>Nehang</a:t>
            </a:r>
            <a:r>
              <a:rPr lang="en-US" dirty="0">
                <a:latin typeface="Times New Roman"/>
                <a:cs typeface="Times New Roman"/>
              </a:rPr>
              <a:t> Jitendra </a:t>
            </a:r>
            <a:r>
              <a:rPr lang="en-US" dirty="0" err="1">
                <a:latin typeface="Times New Roman"/>
                <a:cs typeface="Times New Roman"/>
              </a:rPr>
              <a:t>Joshi,Santo</a:t>
            </a:r>
            <a:r>
              <a:rPr lang="en-US" dirty="0">
                <a:latin typeface="Times New Roman"/>
                <a:cs typeface="Times New Roman"/>
              </a:rPr>
              <a:t> Mazumder,</a:t>
            </a:r>
            <a:r>
              <a:rPr lang="fi-FI" dirty="0">
                <a:latin typeface="Times New Roman"/>
                <a:cs typeface="Times New Roman"/>
              </a:rPr>
              <a:t>Md </a:t>
            </a:r>
            <a:r>
              <a:rPr lang="fi-FI" dirty="0" err="1">
                <a:latin typeface="Times New Roman"/>
                <a:cs typeface="Times New Roman"/>
              </a:rPr>
              <a:t>Razaul</a:t>
            </a:r>
            <a:r>
              <a:rPr lang="fi-FI" dirty="0">
                <a:latin typeface="Times New Roman"/>
                <a:cs typeface="Times New Roman"/>
              </a:rPr>
              <a:t> Karim Rahat </a:t>
            </a:r>
            <a:endParaRPr lang="en-US"/>
          </a:p>
          <a:p>
            <a:r>
              <a:rPr lang="fi-FI" dirty="0">
                <a:latin typeface="Times New Roman"/>
                <a:cs typeface="Times New Roman"/>
              </a:rPr>
              <a:t>                              </a:t>
            </a:r>
            <a:endParaRPr lang="fi-FI" dirty="0" err="1">
              <a:latin typeface="Aptos"/>
              <a:cs typeface="Times New Roman"/>
            </a:endParaRPr>
          </a:p>
          <a:p>
            <a:r>
              <a:rPr lang="fi-FI" dirty="0">
                <a:latin typeface="Times New Roman"/>
                <a:cs typeface="Times New Roman"/>
              </a:rPr>
              <a:t>                                        </a:t>
            </a:r>
            <a:r>
              <a:rPr lang="en-GB" dirty="0">
                <a:latin typeface="Times New Roman"/>
                <a:ea typeface="+mn-lt"/>
                <a:cs typeface="+mn-lt"/>
              </a:rPr>
              <a:t>Presented by</a:t>
            </a:r>
            <a:r>
              <a:rPr lang="fi-FI" dirty="0">
                <a:latin typeface="Times New Roman"/>
                <a:cs typeface="Times New Roman"/>
              </a:rPr>
              <a:t> -</a:t>
            </a:r>
            <a:r>
              <a:rPr lang="fi-FI" dirty="0" err="1">
                <a:latin typeface="Times New Roman"/>
                <a:cs typeface="Times New Roman"/>
              </a:rPr>
              <a:t>Santo</a:t>
            </a:r>
            <a:r>
              <a:rPr lang="fi-FI" dirty="0">
                <a:latin typeface="Times New Roman"/>
                <a:cs typeface="Times New Roman"/>
              </a:rPr>
              <a:t> </a:t>
            </a:r>
            <a:r>
              <a:rPr lang="fi-FI" dirty="0" err="1">
                <a:latin typeface="Times New Roman"/>
                <a:cs typeface="Times New Roman"/>
              </a:rPr>
              <a:t>Mazumder</a:t>
            </a:r>
          </a:p>
          <a:p>
            <a:pPr marL="342900" indent="-342900">
              <a:buFont typeface="+mj-lt"/>
              <a:buAutoNum type="arabicPeriod"/>
            </a:pPr>
            <a:endParaRPr lang="fi-FI">
              <a:latin typeface="Times New Roman"/>
              <a:cs typeface="Times New Roman"/>
            </a:endParaRP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98440240-F425-0B72-2058-EC45CD20C2C8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21-10-2025</a:t>
            </a:r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30319656-CF5E-28CD-1CFD-A3C3C62A9F22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1261A-58A2-F1BF-223A-0A74A9E38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EF8B70C-6961-53CD-CA60-AAD55D77E3EE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90677126-9BFB-7396-A79B-DBF846569D2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08F7DF42-DDBD-376D-86D8-FC657F47A84B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611C47D-E31C-84E4-94BC-6B5A8860269C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D5C1F2-B259-27AF-94C8-F029DDFD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10</a:t>
            </a:fld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FA57E2-9D1C-F0B4-6417-BB49662B1EDE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01A4F4FF-9E49-9042-ADAA-4BF8C1E0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900" dirty="0">
                <a:latin typeface="Times New Roman"/>
                <a:cs typeface="Times New Roman"/>
              </a:rPr>
              <a:t>Gearbox system</a:t>
            </a:r>
            <a:endParaRPr lang="en-US" dirty="0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8D9A1B1E-0AF8-9CAE-D22D-15CACC8D44DF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264058F2-663A-AFBD-8FE7-AE8BB904405D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21-10-2025</a:t>
            </a:r>
          </a:p>
        </p:txBody>
      </p:sp>
      <p:pic>
        <p:nvPicPr>
          <p:cNvPr id="3" name="Picture 2" descr="A diagram of a machine&#10;&#10;AI-generated content may be incorrect.">
            <a:extLst>
              <a:ext uri="{FF2B5EF4-FFF2-40B4-BE49-F238E27FC236}">
                <a16:creationId xmlns:a16="http://schemas.microsoft.com/office/drawing/2014/main" id="{62C0CED2-1ADA-4DD9-39F9-AC9A9EC40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506" y="1186491"/>
            <a:ext cx="8110987" cy="53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62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516E0-B9F6-805B-A77E-7B045906B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828C4F0-330D-DB85-E4CD-A9812CB3AFE1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822A133A-404F-F460-76F0-A7D5ABEB5A0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BC384A90-FBB8-28D4-3569-E08E5BD3389D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3F2F87D-DCB6-7733-4198-9DBF2FE23073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2EDA8D-91CF-896B-1333-55682097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11</a:t>
            </a:fld>
            <a:endParaRPr lang="en-GB" sz="1400" b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C6195-DED2-7F7E-3E73-1804DE6446BE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0E71551B-F244-2A65-996B-B362E21C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/>
          <a:lstStyle/>
          <a:p>
            <a:pPr algn="ctr"/>
            <a:br>
              <a:rPr lang="en-US" sz="2900" dirty="0">
                <a:latin typeface="Times New Roman"/>
                <a:cs typeface="Times New Roman"/>
              </a:rPr>
            </a:br>
            <a:r>
              <a:rPr lang="en-US" sz="2900" dirty="0">
                <a:latin typeface="Times New Roman"/>
                <a:cs typeface="Times New Roman"/>
              </a:rPr>
              <a:t>Gearbox system module</a:t>
            </a:r>
            <a:endParaRPr lang="en-US" dirty="0"/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12583DAD-CB0B-86C8-64DF-3060E666AE44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935A7D6B-FEC7-C6E4-8901-03D0695127D0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21-10-2025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51E9C3-A773-45B7-8A22-B3F9728C0483}"/>
              </a:ext>
            </a:extLst>
          </p:cNvPr>
          <p:cNvSpPr>
            <a:spLocks noGrp="1"/>
          </p:cNvSpPr>
          <p:nvPr/>
        </p:nvSpPr>
        <p:spPr>
          <a:xfrm>
            <a:off x="376785" y="1899920"/>
            <a:ext cx="11287125" cy="42138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dirty="0">
              <a:latin typeface="Times New Roman"/>
              <a:cs typeface="Times New Roman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Different Modules ( 1,1.5,2,2.5,3,4,5,6 &amp; 10)</a:t>
            </a:r>
          </a:p>
          <a:p>
            <a:r>
              <a:rPr lang="en-IN" sz="2000" dirty="0">
                <a:latin typeface="Times New Roman"/>
                <a:cs typeface="Times New Roman"/>
              </a:rPr>
              <a:t>Should we put the same modules for all the </a:t>
            </a:r>
          </a:p>
          <a:p>
            <a:pPr marL="0" indent="0">
              <a:buNone/>
            </a:pPr>
            <a:r>
              <a:rPr lang="en-IN" sz="2000" dirty="0">
                <a:latin typeface="Times New Roman"/>
                <a:cs typeface="Times New Roman"/>
              </a:rPr>
              <a:t>    stages Or different..?</a:t>
            </a:r>
          </a:p>
          <a:p>
            <a:r>
              <a:rPr lang="en-IN" sz="2000" dirty="0">
                <a:latin typeface="Times New Roman"/>
                <a:cs typeface="Times New Roman"/>
              </a:rPr>
              <a:t>Selection of Module:</a:t>
            </a:r>
          </a:p>
          <a:p>
            <a:pPr lvl="1"/>
            <a:r>
              <a:rPr lang="en-IN" sz="2000" dirty="0">
                <a:latin typeface="Times New Roman"/>
                <a:cs typeface="Times New Roman"/>
              </a:rPr>
              <a:t>Module for 1</a:t>
            </a:r>
            <a:r>
              <a:rPr lang="en-IN" sz="2000" baseline="30000" dirty="0">
                <a:latin typeface="Times New Roman"/>
                <a:cs typeface="Times New Roman"/>
              </a:rPr>
              <a:t>st</a:t>
            </a:r>
            <a:r>
              <a:rPr lang="en-IN" sz="2000" dirty="0">
                <a:latin typeface="Times New Roman"/>
                <a:cs typeface="Times New Roman"/>
              </a:rPr>
              <a:t> Stage Planetary Gear=____</a:t>
            </a:r>
          </a:p>
          <a:p>
            <a:pPr lvl="1"/>
            <a:r>
              <a:rPr lang="en-IN" sz="2000" dirty="0">
                <a:latin typeface="Times New Roman"/>
                <a:cs typeface="Times New Roman"/>
              </a:rPr>
              <a:t>Module for 2</a:t>
            </a:r>
            <a:r>
              <a:rPr lang="en-IN" sz="2000" baseline="30000" dirty="0">
                <a:latin typeface="Times New Roman"/>
                <a:cs typeface="Times New Roman"/>
              </a:rPr>
              <a:t>nd</a:t>
            </a:r>
            <a:r>
              <a:rPr lang="en-IN" sz="2000" dirty="0">
                <a:latin typeface="Times New Roman"/>
                <a:cs typeface="Times New Roman"/>
              </a:rPr>
              <a:t> Stage Planetary Gear=____</a:t>
            </a:r>
          </a:p>
          <a:p>
            <a:pPr lvl="1"/>
            <a:r>
              <a:rPr lang="en-IN" sz="2000" dirty="0">
                <a:latin typeface="Times New Roman"/>
                <a:cs typeface="Times New Roman"/>
              </a:rPr>
              <a:t>Module for Spur Gear=____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C389DE-F9C6-2AC7-331A-48DDF001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283" y="1177147"/>
            <a:ext cx="3486150" cy="4762500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C7C756C9-E6C9-471B-BB2F-FF2FE1C8E2F0}"/>
              </a:ext>
            </a:extLst>
          </p:cNvPr>
          <p:cNvSpPr txBox="1"/>
          <p:nvPr/>
        </p:nvSpPr>
        <p:spPr>
          <a:xfrm>
            <a:off x="8061873" y="6109774"/>
            <a:ext cx="68017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 Reference: </a:t>
            </a:r>
            <a:r>
              <a:rPr lang="en-IN" sz="1100" dirty="0"/>
              <a:t>https://images.app.goo.gl/JmUqJcked765T6fL6 </a:t>
            </a:r>
            <a:endParaRPr 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AE799F-D3DC-42C3-B67E-A5D7B0FCB5F1}"/>
              </a:ext>
            </a:extLst>
          </p:cNvPr>
          <p:cNvSpPr txBox="1"/>
          <p:nvPr/>
        </p:nvSpPr>
        <p:spPr>
          <a:xfrm>
            <a:off x="373811" y="1344283"/>
            <a:ext cx="6096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latin typeface="Times New Roman"/>
                <a:cs typeface="Times New Roman"/>
              </a:rPr>
              <a:t>Factors of Module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215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6E29F-FDFC-D99C-49B5-28585AAE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B736C1A3-F951-C6F8-398C-53F611C2C742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C20720D1-89F5-AB43-8143-CCBB9873D722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4BFAE31B-E153-969E-AAC2-16F8A1578712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A5293FB-EC39-3100-F6C5-62F32A16A33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i-FI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580189-2833-5B9B-BCF9-82E4AF4E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12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EDCAFE1-718A-3D80-D05F-DD9CD1E9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8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Gearbox</a:t>
            </a:r>
          </a:p>
        </p:txBody>
      </p:sp>
      <p:sp>
        <p:nvSpPr>
          <p:cNvPr id="2" name="Rechteck 17">
            <a:extLst>
              <a:ext uri="{FF2B5EF4-FFF2-40B4-BE49-F238E27FC236}">
                <a16:creationId xmlns:a16="http://schemas.microsoft.com/office/drawing/2014/main" id="{03E4603B-BAA1-C941-AD2D-CA56D935803B}"/>
              </a:ext>
            </a:extLst>
          </p:cNvPr>
          <p:cNvSpPr/>
          <p:nvPr/>
        </p:nvSpPr>
        <p:spPr>
          <a:xfrm>
            <a:off x="8224729" y="6532432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1C60BBEC-BE5C-BBF0-37FB-DB373BB97A49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21-10-2025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413DF9F-0A2E-DDB6-A3F1-8154B1FFB26C}"/>
              </a:ext>
            </a:extLst>
          </p:cNvPr>
          <p:cNvSpPr txBox="1"/>
          <p:nvPr/>
        </p:nvSpPr>
        <p:spPr>
          <a:xfrm>
            <a:off x="4183811" y="2566358"/>
            <a:ext cx="3551208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latin typeface="Times New Roman"/>
              </a:rPr>
              <a:t>Gearbox Calculations</a:t>
            </a:r>
            <a:r>
              <a:rPr lang="en-US" sz="2400">
                <a:latin typeface="Times New Roman"/>
                <a:cs typeface="Times New Roman"/>
              </a:rPr>
              <a:t>​</a:t>
            </a:r>
            <a:endParaRPr lang="en-US" sz="2000"/>
          </a:p>
        </p:txBody>
      </p:sp>
      <p:pic>
        <p:nvPicPr>
          <p:cNvPr id="14" name="Picture 13" descr="A paper with writing on it&#10;&#10;AI-generated content may be incorrect.">
            <a:extLst>
              <a:ext uri="{FF2B5EF4-FFF2-40B4-BE49-F238E27FC236}">
                <a16:creationId xmlns:a16="http://schemas.microsoft.com/office/drawing/2014/main" id="{2C3A2109-E537-04DF-0845-E0BE6C93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8" y="963283"/>
            <a:ext cx="3711121" cy="5549661"/>
          </a:xfrm>
          <a:prstGeom prst="rect">
            <a:avLst/>
          </a:prstGeom>
        </p:spPr>
      </p:pic>
      <p:pic>
        <p:nvPicPr>
          <p:cNvPr id="15" name="Picture 14" descr="A notebook with writing on it&#10;&#10;AI-generated content may be incorrect.">
            <a:extLst>
              <a:ext uri="{FF2B5EF4-FFF2-40B4-BE49-F238E27FC236}">
                <a16:creationId xmlns:a16="http://schemas.microsoft.com/office/drawing/2014/main" id="{3CE44EF2-04CF-22E1-AAD8-8B818E7E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89" t="-45" r="-313"/>
          <a:stretch>
            <a:fillRect/>
          </a:stretch>
        </p:blipFill>
        <p:spPr>
          <a:xfrm>
            <a:off x="7825961" y="744554"/>
            <a:ext cx="3469761" cy="55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4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4E797-42FE-9011-0A58-5BBCE1D75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14E8BC7-D499-8C73-212A-C134F0225DE0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2B06AC1-FAD5-3AF5-5A90-1D0A70B3781C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34B754E-DE9C-FE93-C572-22057A125952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FDEEEAD-42EF-F6D8-0DE7-59A3DA739AB4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i-FI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1D83E9-8A01-AE4A-9CBE-39428B62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13</a:t>
            </a:fld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5ADA99-C784-7C95-08DE-C91899BB756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E2690469-E2F5-191E-1A5B-0D4B184B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Gearbox formula</a:t>
            </a:r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3" name="Rechteck 17">
            <a:extLst>
              <a:ext uri="{FF2B5EF4-FFF2-40B4-BE49-F238E27FC236}">
                <a16:creationId xmlns:a16="http://schemas.microsoft.com/office/drawing/2014/main" id="{816D80B5-7CF1-911C-E769-FA4406428614}"/>
              </a:ext>
            </a:extLst>
          </p:cNvPr>
          <p:cNvSpPr/>
          <p:nvPr/>
        </p:nvSpPr>
        <p:spPr>
          <a:xfrm>
            <a:off x="8195974" y="6575564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FCBD836F-13E4-6172-182F-BD2A0AD221B1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21-10-2025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02DA92-BF57-4A3C-9F62-E82FCAEF44E0}"/>
              </a:ext>
            </a:extLst>
          </p:cNvPr>
          <p:cNvSpPr>
            <a:spLocks noGrp="1"/>
          </p:cNvSpPr>
          <p:nvPr/>
        </p:nvSpPr>
        <p:spPr>
          <a:xfrm>
            <a:off x="452436" y="1524373"/>
            <a:ext cx="11287125" cy="416168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Times New Roman"/>
                <a:cs typeface="Times New Roman"/>
              </a:rPr>
              <a:t>Finding rpm on each gear of planetary gearset </a:t>
            </a:r>
          </a:p>
          <a:p>
            <a:r>
              <a:rPr lang="en-IN" sz="2000" dirty="0">
                <a:latin typeface="Times New Roman"/>
                <a:cs typeface="Times New Roman"/>
              </a:rPr>
              <a:t>Finding rpm on each gear of spur gearset</a:t>
            </a:r>
          </a:p>
          <a:p>
            <a:r>
              <a:rPr lang="en-IN" sz="2000" dirty="0">
                <a:latin typeface="Times New Roman"/>
                <a:cs typeface="Times New Roman"/>
              </a:rPr>
              <a:t>In this condition, ring gear is fixed..</a:t>
            </a:r>
          </a:p>
          <a:p>
            <a:r>
              <a:rPr lang="en-IN" sz="2000" dirty="0">
                <a:latin typeface="Times New Roman"/>
                <a:cs typeface="Times New Roman"/>
              </a:rPr>
              <a:t>By using Willis Equation: </a:t>
            </a:r>
            <a:r>
              <a:rPr lang="en-IN" sz="2000" err="1">
                <a:latin typeface="Times New Roman"/>
                <a:cs typeface="Times New Roman"/>
              </a:rPr>
              <a:t>n</a:t>
            </a:r>
            <a:r>
              <a:rPr lang="en-IN" sz="2000" baseline="-25000" err="1">
                <a:latin typeface="Times New Roman"/>
                <a:cs typeface="Times New Roman"/>
              </a:rPr>
              <a:t>sun</a:t>
            </a:r>
            <a:r>
              <a:rPr lang="en-IN" sz="2000" baseline="-25000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– i</a:t>
            </a:r>
            <a:r>
              <a:rPr lang="en-IN" sz="2000" baseline="-25000" dirty="0">
                <a:latin typeface="Times New Roman"/>
                <a:cs typeface="Times New Roman"/>
              </a:rPr>
              <a:t>0 </a:t>
            </a:r>
            <a:r>
              <a:rPr lang="en-IN" sz="2000" dirty="0">
                <a:latin typeface="Times New Roman"/>
                <a:cs typeface="Times New Roman"/>
              </a:rPr>
              <a:t>* </a:t>
            </a:r>
            <a:r>
              <a:rPr lang="en-IN" sz="2000" err="1">
                <a:latin typeface="Times New Roman"/>
                <a:cs typeface="Times New Roman"/>
              </a:rPr>
              <a:t>n</a:t>
            </a:r>
            <a:r>
              <a:rPr lang="en-IN" sz="2000" baseline="-25000" err="1">
                <a:latin typeface="Times New Roman"/>
                <a:cs typeface="Times New Roman"/>
              </a:rPr>
              <a:t>ring</a:t>
            </a:r>
            <a:r>
              <a:rPr lang="en-IN" sz="2000" baseline="-25000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–(1-i</a:t>
            </a:r>
            <a:r>
              <a:rPr lang="en-IN" sz="2000" baseline="-25000" dirty="0">
                <a:latin typeface="Times New Roman"/>
                <a:cs typeface="Times New Roman"/>
              </a:rPr>
              <a:t>0</a:t>
            </a:r>
            <a:r>
              <a:rPr lang="en-IN" sz="2000" dirty="0">
                <a:latin typeface="Times New Roman"/>
                <a:cs typeface="Times New Roman"/>
              </a:rPr>
              <a:t>)*</a:t>
            </a:r>
            <a:r>
              <a:rPr lang="en-IN" sz="2000" err="1">
                <a:latin typeface="Times New Roman"/>
                <a:cs typeface="Times New Roman"/>
              </a:rPr>
              <a:t>n</a:t>
            </a:r>
            <a:r>
              <a:rPr lang="en-IN" sz="2000" baseline="-25000" err="1">
                <a:latin typeface="Times New Roman"/>
                <a:cs typeface="Times New Roman"/>
              </a:rPr>
              <a:t>pc</a:t>
            </a:r>
            <a:r>
              <a:rPr lang="en-IN" sz="2000" baseline="-25000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= 0</a:t>
            </a:r>
          </a:p>
          <a:p>
            <a:pPr lvl="1"/>
            <a:r>
              <a:rPr lang="en-IN" sz="1800" err="1">
                <a:latin typeface="Times New Roman"/>
                <a:cs typeface="Times New Roman"/>
              </a:rPr>
              <a:t>n</a:t>
            </a:r>
            <a:r>
              <a:rPr lang="en-IN" sz="1800" baseline="-25000" err="1">
                <a:latin typeface="Times New Roman"/>
                <a:cs typeface="Times New Roman"/>
              </a:rPr>
              <a:t>sun</a:t>
            </a:r>
            <a:r>
              <a:rPr lang="en-IN" sz="1800" baseline="-2500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= Speed of Sun gear</a:t>
            </a:r>
          </a:p>
          <a:p>
            <a:pPr lvl="1"/>
            <a:r>
              <a:rPr lang="en-IN" sz="1800" err="1">
                <a:latin typeface="Times New Roman"/>
                <a:cs typeface="Times New Roman"/>
              </a:rPr>
              <a:t>n</a:t>
            </a:r>
            <a:r>
              <a:rPr lang="en-IN" sz="1800" baseline="-25000" err="1">
                <a:latin typeface="Times New Roman"/>
                <a:cs typeface="Times New Roman"/>
              </a:rPr>
              <a:t>ring</a:t>
            </a:r>
            <a:r>
              <a:rPr lang="en-IN" sz="1800" baseline="-2500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= Speed of ring gear</a:t>
            </a:r>
          </a:p>
          <a:p>
            <a:pPr lvl="1"/>
            <a:r>
              <a:rPr lang="en-IN" sz="1800" err="1">
                <a:latin typeface="Times New Roman"/>
                <a:cs typeface="Times New Roman"/>
              </a:rPr>
              <a:t>n</a:t>
            </a:r>
            <a:r>
              <a:rPr lang="en-IN" sz="1800" baseline="-25000" err="1">
                <a:latin typeface="Times New Roman"/>
                <a:cs typeface="Times New Roman"/>
              </a:rPr>
              <a:t>pc</a:t>
            </a:r>
            <a:r>
              <a:rPr lang="en-IN" sz="1800" baseline="-2500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= Speed of Planet Carrier </a:t>
            </a:r>
          </a:p>
          <a:p>
            <a:pPr lvl="1"/>
            <a:r>
              <a:rPr lang="en-IN" sz="1800" dirty="0">
                <a:latin typeface="Times New Roman"/>
                <a:cs typeface="Times New Roman"/>
              </a:rPr>
              <a:t>i</a:t>
            </a:r>
            <a:r>
              <a:rPr lang="en-IN" sz="1800" baseline="-25000" dirty="0">
                <a:latin typeface="Times New Roman"/>
                <a:cs typeface="Times New Roman"/>
              </a:rPr>
              <a:t>0</a:t>
            </a:r>
            <a:r>
              <a:rPr lang="en-IN" sz="1800" dirty="0">
                <a:latin typeface="Times New Roman"/>
                <a:cs typeface="Times New Roman"/>
              </a:rPr>
              <a:t> = Gear ratio between Sun &amp; Ring gear</a:t>
            </a:r>
          </a:p>
          <a:p>
            <a:pPr lvl="1"/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77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5A4DB-BAE6-6D84-1D70-981F3167F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0716C772-B50C-B02A-FCFC-778C54C16D7A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2E8DD506-A336-CD8D-AA3F-64EAEAD8AB6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3D13AE45-D8B2-E41B-248B-0196B8F607E0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5AADEF2-BB08-CA77-4C34-00400045630A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C4CA64D-F6E5-F3DB-D51E-FF4452B5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14</a:t>
            </a:fld>
            <a:endParaRPr lang="en-GB" sz="1400" b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6327DD-9AC0-E204-311F-7E311DD2647B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42C3AA34-7288-AF31-1C93-A0B7B1BE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/>
          <a:lstStyle/>
          <a:p>
            <a:pPr algn="ctr"/>
            <a:br>
              <a:rPr lang="en-US" sz="2900">
                <a:latin typeface="Times New Roman"/>
                <a:cs typeface="Times New Roman"/>
              </a:rPr>
            </a:br>
            <a:r>
              <a:rPr lang="en-US" sz="2900">
                <a:latin typeface="Times New Roman"/>
                <a:cs typeface="Times New Roman"/>
              </a:rPr>
              <a:t>Gearbox system</a:t>
            </a:r>
            <a:endParaRPr lang="en-US"/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EC51F1BA-A8FC-B138-2B63-85AE4161A555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DB8BFE7E-7BE9-B786-C880-FA7AA420659C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21-10-2025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A28029-150B-48DB-8FA4-DFFF918632C2}"/>
              </a:ext>
            </a:extLst>
          </p:cNvPr>
          <p:cNvSpPr>
            <a:spLocks noGrp="1"/>
          </p:cNvSpPr>
          <p:nvPr/>
        </p:nvSpPr>
        <p:spPr>
          <a:xfrm>
            <a:off x="73982" y="1217575"/>
            <a:ext cx="11867646" cy="518687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latin typeface="Times New Roman"/>
                <a:cs typeface="Times New Roman"/>
              </a:rPr>
              <a:t>Solid Work process</a:t>
            </a:r>
          </a:p>
          <a:p>
            <a:pPr algn="just"/>
            <a:r>
              <a:rPr lang="en-IN" sz="2000" dirty="0">
                <a:latin typeface="Times New Roman"/>
                <a:ea typeface="+mj-ea"/>
                <a:cs typeface="Times New Roman"/>
              </a:rPr>
              <a:t>Part </a:t>
            </a:r>
            <a:r>
              <a:rPr lang="en-IN" sz="1800" dirty="0">
                <a:latin typeface="Times New Roman"/>
                <a:ea typeface="+mj-ea"/>
                <a:cs typeface="Times New Roman"/>
              </a:rPr>
              <a:t>Modelling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en-US" sz="1800" dirty="0">
                <a:latin typeface="Times New Roman"/>
                <a:cs typeface="Times New Roman"/>
              </a:rPr>
              <a:t>     	This module is used to model intricate shapes and parts that are made to make a component.</a:t>
            </a:r>
          </a:p>
          <a:p>
            <a:pPr marL="228600" lvl="1" algn="just">
              <a:spcBef>
                <a:spcPts val="1000"/>
              </a:spcBef>
            </a:pPr>
            <a:r>
              <a:rPr lang="en-IN" sz="2000" dirty="0">
                <a:latin typeface="Times New Roman"/>
                <a:ea typeface="+mj-ea"/>
                <a:cs typeface="Times New Roman"/>
              </a:rPr>
              <a:t>Assembly Module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en-US" sz="1800" dirty="0">
                <a:latin typeface="Times New Roman"/>
                <a:cs typeface="Times New Roman"/>
              </a:rPr>
              <a:t>This module is to make a final product by assembling all the parts modelled in the Part modelling module.</a:t>
            </a:r>
            <a:r>
              <a:rPr lang="en-IN" sz="1800" dirty="0">
                <a:latin typeface="Times New Roman"/>
                <a:cs typeface="Times New Roman"/>
              </a:rPr>
              <a:t> </a:t>
            </a:r>
          </a:p>
          <a:p>
            <a:pPr marL="228600" lvl="1" algn="just">
              <a:spcBef>
                <a:spcPts val="1000"/>
              </a:spcBef>
            </a:pPr>
            <a:r>
              <a:rPr lang="en-IN" sz="2000" dirty="0">
                <a:latin typeface="Times New Roman"/>
                <a:ea typeface="+mj-ea"/>
                <a:cs typeface="Times New Roman"/>
              </a:rPr>
              <a:t>Drafting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en-IN" sz="1800" dirty="0">
                <a:latin typeface="Times New Roman"/>
                <a:ea typeface="+mj-ea"/>
                <a:cs typeface="Times New Roman"/>
              </a:rPr>
              <a:t>     	</a:t>
            </a:r>
            <a:r>
              <a:rPr lang="en-US" sz="1800" dirty="0">
                <a:latin typeface="Times New Roman"/>
                <a:cs typeface="Times New Roman"/>
              </a:rPr>
              <a:t>Drafting is used to generate a Production Grade schematic which will be sent to the manufacturer for producing the                           	component. 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en-US" sz="1800" dirty="0">
                <a:latin typeface="Times New Roman"/>
                <a:cs typeface="Times New Roman"/>
              </a:rPr>
              <a:t>                  The drafting sheet include that dimensions, Surface Roughness value, Component Material and Bill of Materials.</a:t>
            </a:r>
          </a:p>
          <a:p>
            <a:pPr marL="228600" lvl="1" algn="just">
              <a:spcBef>
                <a:spcPts val="1000"/>
              </a:spcBef>
            </a:pPr>
            <a:r>
              <a:rPr lang="en-IN" sz="2000" dirty="0">
                <a:latin typeface="Times New Roman"/>
                <a:ea typeface="+mj-ea"/>
                <a:cs typeface="Times New Roman"/>
              </a:rPr>
              <a:t>SolidWorks Simulation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en-IN" sz="1800" dirty="0">
                <a:latin typeface="Times New Roman"/>
                <a:cs typeface="Times New Roman"/>
              </a:rPr>
              <a:t>     	</a:t>
            </a:r>
            <a:r>
              <a:rPr lang="en-US" sz="1800" dirty="0">
                <a:latin typeface="Times New Roman"/>
                <a:cs typeface="Times New Roman"/>
              </a:rPr>
              <a:t>SolidWorks Simulation is an essential tool to analyze the behavior of the component upon the loading conditions      	applied by the user applied by the user.</a:t>
            </a:r>
          </a:p>
          <a:p>
            <a:pPr marL="0" indent="0" algn="just">
              <a:buNone/>
            </a:pPr>
            <a:r>
              <a:rPr lang="en-US" sz="1800" dirty="0"/>
              <a:t> </a:t>
            </a:r>
            <a:endParaRPr lang="en-US" sz="1600" b="1" dirty="0">
              <a:solidFill>
                <a:srgbClr val="2F42A0"/>
              </a:solidFill>
            </a:endParaRPr>
          </a:p>
          <a:p>
            <a:pPr marL="0" indent="0">
              <a:buNone/>
            </a:pPr>
            <a:endParaRPr lang="en-IN" sz="1600" b="1" dirty="0">
              <a:solidFill>
                <a:srgbClr val="2F42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19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C03B4-4368-B8A0-5078-A33BA60C0D0C}"/>
              </a:ext>
            </a:extLst>
          </p:cNvPr>
          <p:cNvSpPr txBox="1"/>
          <p:nvPr/>
        </p:nvSpPr>
        <p:spPr>
          <a:xfrm>
            <a:off x="473320" y="1376739"/>
            <a:ext cx="11218984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Gearbox</a:t>
            </a:r>
          </a:p>
          <a:p>
            <a:r>
              <a:rPr lang="en-US" dirty="0">
                <a:latin typeface="Times New Roman"/>
                <a:cs typeface="Times New Roman"/>
              </a:rPr>
              <a:t>(1) Previous year Optimus projects </a:t>
            </a:r>
          </a:p>
          <a:p>
            <a:r>
              <a:rPr lang="en-US" dirty="0">
                <a:latin typeface="Times New Roman"/>
                <a:cs typeface="Times New Roman"/>
              </a:rPr>
              <a:t>(2) IEC-61400-4 </a:t>
            </a:r>
          </a:p>
          <a:p>
            <a:r>
              <a:rPr lang="en-US" dirty="0">
                <a:latin typeface="Times New Roman"/>
                <a:cs typeface="Times New Roman"/>
              </a:rPr>
              <a:t>(3) Lecture notes – Mechanical drive train by Prof.Peter Quell.</a:t>
            </a:r>
          </a:p>
          <a:p>
            <a:r>
              <a:rPr lang="en-US" dirty="0">
                <a:latin typeface="Times New Roman"/>
                <a:cs typeface="Times New Roman"/>
              </a:rPr>
              <a:t>(4)ZF Wind  and Winergy website 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cs typeface="Times New Roman"/>
            </a:endParaRP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2540" y="145123"/>
            <a:ext cx="10515600" cy="1325563"/>
          </a:xfrm>
        </p:spPr>
        <p:txBody>
          <a:bodyPr/>
          <a:lstStyle/>
          <a:p>
            <a:r>
              <a:rPr lang="en-US" sz="2400">
                <a:latin typeface="Times New Roman"/>
                <a:cs typeface="Times New Roman"/>
              </a:rPr>
              <a:t>Bibliography</a:t>
            </a:r>
            <a:r>
              <a:rPr lang="en-US" sz="2400"/>
              <a:t>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0345E6-CF06-28DF-4FC1-25E3760C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1751" y="6542723"/>
            <a:ext cx="560384" cy="32199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15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8" name="Rechteck 17">
            <a:extLst>
              <a:ext uri="{FF2B5EF4-FFF2-40B4-BE49-F238E27FC236}">
                <a16:creationId xmlns:a16="http://schemas.microsoft.com/office/drawing/2014/main" id="{A123406F-280E-0AE2-1CA5-076787BBFD2B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A10A1338-E7A7-5577-14B1-2D44C353F0BE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21-10-2025</a:t>
            </a:r>
          </a:p>
        </p:txBody>
      </p:sp>
    </p:spTree>
    <p:extLst>
      <p:ext uri="{BB962C8B-B14F-4D97-AF65-F5344CB8AC3E}">
        <p14:creationId xmlns:p14="http://schemas.microsoft.com/office/powerpoint/2010/main" val="153393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i-FI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2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1184418" cy="712728"/>
          </a:xfrm>
        </p:spPr>
        <p:txBody>
          <a:bodyPr>
            <a:normAutofit/>
          </a:bodyPr>
          <a:lstStyle/>
          <a:p>
            <a:pPr algn="ctr"/>
            <a:r>
              <a:rPr lang="de-DE" sz="2400">
                <a:latin typeface="Times New Roman"/>
                <a:cs typeface="Times New Roman"/>
              </a:rPr>
              <a:t>Agenda </a:t>
            </a:r>
            <a:r>
              <a:rPr lang="de-DE" sz="2400" err="1">
                <a:latin typeface="Times New Roman"/>
                <a:cs typeface="Times New Roman"/>
              </a:rPr>
              <a:t>for</a:t>
            </a:r>
            <a:r>
              <a:rPr lang="de-DE" sz="2400">
                <a:latin typeface="Times New Roman"/>
                <a:cs typeface="Times New Roman"/>
              </a:rPr>
              <a:t> 4th </a:t>
            </a:r>
            <a:r>
              <a:rPr lang="de-DE" sz="2400" err="1">
                <a:latin typeface="Times New Roman"/>
                <a:cs typeface="Times New Roman"/>
              </a:rPr>
              <a:t>week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7249" y="1176770"/>
            <a:ext cx="4908022" cy="3811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Gearbox configuration</a:t>
            </a:r>
          </a:p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Gear box Stages and Technical Inputs</a:t>
            </a:r>
            <a:endParaRPr lang="en-US" sz="2000" dirty="0">
              <a:latin typeface="Times New Roman"/>
              <a:cs typeface="Times New Roman"/>
            </a:endParaRPr>
          </a:p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Gearbox calculation</a:t>
            </a:r>
          </a:p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endParaRPr lang="en-US" sz="2000">
              <a:latin typeface="Aptos"/>
              <a:cs typeface="Times New Roman"/>
            </a:endParaRPr>
          </a:p>
        </p:txBody>
      </p:sp>
      <p:sp>
        <p:nvSpPr>
          <p:cNvPr id="8" name="Rechteck 17">
            <a:extLst>
              <a:ext uri="{FF2B5EF4-FFF2-40B4-BE49-F238E27FC236}">
                <a16:creationId xmlns:a16="http://schemas.microsoft.com/office/drawing/2014/main" id="{63B77199-F2F5-F9F9-06EC-BD0AB57A03FC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9023AAA1-8831-C3DD-47D8-1F8FC9C754DC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21-10-2025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A2C1E-B625-DCFF-E7F7-B8C0BA80E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587B84FB-0A34-7667-1731-06CFAFF79C6F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C7788862-78B7-D688-200E-9285088F3CE8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4468A163-248C-8A69-7B7E-668A952763B9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93C6FDE-571C-D052-F212-54036C1669E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i-FI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F817B3B-65B2-EDE5-9637-96DA5BF2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3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4185F3-AB41-B625-8B2B-6C3B87A8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1184418" cy="712728"/>
          </a:xfrm>
        </p:spPr>
        <p:txBody>
          <a:bodyPr>
            <a:normAutofit/>
          </a:bodyPr>
          <a:lstStyle/>
          <a:p>
            <a:pPr algn="ctr"/>
            <a:r>
              <a:rPr lang="de-DE" sz="2400" dirty="0">
                <a:latin typeface="Times New Roman"/>
                <a:cs typeface="Times New Roman"/>
              </a:rPr>
              <a:t>Gear box </a:t>
            </a:r>
            <a:r>
              <a:rPr lang="de-DE" sz="2400" dirty="0" err="1">
                <a:latin typeface="Times New Roman"/>
                <a:cs typeface="Times New Roman"/>
              </a:rPr>
              <a:t>configuration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68ADF-9DCA-4341-6D79-6144ADCA7AA4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17">
            <a:extLst>
              <a:ext uri="{FF2B5EF4-FFF2-40B4-BE49-F238E27FC236}">
                <a16:creationId xmlns:a16="http://schemas.microsoft.com/office/drawing/2014/main" id="{56A41E03-8AFC-D569-D111-3873DE828892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9F31DD3C-22E5-8B94-ECF3-B38AD8B48ABA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21-10-2025</a:t>
            </a:r>
          </a:p>
        </p:txBody>
      </p:sp>
      <p:pic>
        <p:nvPicPr>
          <p:cNvPr id="3" name="Picture 2" descr="A blue machine with red arrows pointing at the center&#10;&#10;AI-generated content may be incorrect.">
            <a:extLst>
              <a:ext uri="{FF2B5EF4-FFF2-40B4-BE49-F238E27FC236}">
                <a16:creationId xmlns:a16="http://schemas.microsoft.com/office/drawing/2014/main" id="{1DB924C4-4175-4AE6-EB05-58579A36E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83" y="1365849"/>
            <a:ext cx="6241571" cy="4126302"/>
          </a:xfrm>
          <a:prstGeom prst="rect">
            <a:avLst/>
          </a:prstGeom>
        </p:spPr>
      </p:pic>
      <p:pic>
        <p:nvPicPr>
          <p:cNvPr id="4" name="Picture 3" descr="A blue and silver machine&#10;&#10;AI-generated content may be incorrect.">
            <a:extLst>
              <a:ext uri="{FF2B5EF4-FFF2-40B4-BE49-F238E27FC236}">
                <a16:creationId xmlns:a16="http://schemas.microsoft.com/office/drawing/2014/main" id="{5E3854BA-FD01-01EA-2688-EEAC21016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363" y="1094476"/>
            <a:ext cx="4625915" cy="4582783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3A3A41DF-85B4-4A6B-B0AF-E0242C8EF5A2}"/>
              </a:ext>
            </a:extLst>
          </p:cNvPr>
          <p:cNvSpPr txBox="1"/>
          <p:nvPr/>
        </p:nvSpPr>
        <p:spPr>
          <a:xfrm>
            <a:off x="250372" y="5859154"/>
            <a:ext cx="51649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latin typeface="Times New Roman"/>
                <a:cs typeface="Times New Roman"/>
              </a:rPr>
              <a:t>Reference: Research gate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A4032707-8485-96C6-E7C6-A58BB9C5A38C}"/>
              </a:ext>
            </a:extLst>
          </p:cNvPr>
          <p:cNvSpPr txBox="1"/>
          <p:nvPr/>
        </p:nvSpPr>
        <p:spPr>
          <a:xfrm>
            <a:off x="6490145" y="5859153"/>
            <a:ext cx="516497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latin typeface="Times New Roman"/>
                <a:cs typeface="Times New Roman"/>
              </a:rPr>
              <a:t>Reference: Winergy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224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D7C08-10BE-C267-FEF7-6438A635F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4D63ABBC-61EC-22E2-599B-7A0A1BEADA6A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E4E76A3-40F3-690B-A78E-C7E53E098FB5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38591FFB-2917-83C1-FFED-49481C687F8A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88F074B-9A63-58CE-E847-291AA3858E0D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i-FI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EA2A17-BE9A-2B8B-3CA6-46413464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4</a:t>
            </a:fld>
            <a:endParaRPr lang="en-GB" sz="140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BB8F00-0DE7-C33E-DA41-ECEAAFF4C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1184418" cy="712728"/>
          </a:xfrm>
        </p:spPr>
        <p:txBody>
          <a:bodyPr>
            <a:normAutofit/>
          </a:bodyPr>
          <a:lstStyle/>
          <a:p>
            <a:pPr algn="ctr"/>
            <a:r>
              <a:rPr lang="de-DE" sz="2400" dirty="0">
                <a:latin typeface="Times New Roman"/>
                <a:cs typeface="Times New Roman"/>
              </a:rPr>
              <a:t>Sketch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0EAECA-3498-DE86-2F72-EE921438C726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hteck 17">
            <a:extLst>
              <a:ext uri="{FF2B5EF4-FFF2-40B4-BE49-F238E27FC236}">
                <a16:creationId xmlns:a16="http://schemas.microsoft.com/office/drawing/2014/main" id="{ABEC0305-8FDE-9216-F242-6B7F3B4BD2B8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83BAD6A7-B7D7-E7B6-B5F6-073901D6150C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21-10-2025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FE0742-D4FB-BD4E-8348-91DEC61AF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637" y="1250830"/>
            <a:ext cx="3569972" cy="516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0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7B298-2227-C934-41C1-5F11AA141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E0EC2E18-1B20-D0F3-723E-B5B4175CF414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94322735-02B7-7E2B-72A2-A32DD6D30A97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DEAEFAC5-C70D-D3AA-2E24-E385A7B1902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BB6A10-2B01-A654-2C92-00A665DA2BF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i-FI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73B2-1CF6-31B7-EFE3-3E86AFD3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5</a:t>
            </a:fld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142635-10E6-AA78-A80A-017ACFB03E0F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20818F3-2E31-BD59-DCB5-5E70D634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latin typeface="Times New Roman"/>
                <a:cs typeface="Times New Roman"/>
              </a:rPr>
              <a:t> </a:t>
            </a:r>
            <a:r>
              <a:rPr lang="en-IN" sz="2800" u="sng" dirty="0">
                <a:latin typeface="Times New Roman"/>
                <a:cs typeface="Times New Roman"/>
              </a:rPr>
              <a:t>Gear box Stages and Technical Inputs</a:t>
            </a:r>
            <a:br>
              <a:rPr lang="en-IN" sz="2800" u="sng" dirty="0">
                <a:latin typeface="Times New Roman"/>
                <a:cs typeface="Times New Roman"/>
              </a:rPr>
            </a:br>
            <a:endParaRPr lang="en-GB" sz="1800">
              <a:latin typeface="Times New Roman"/>
              <a:cs typeface="Times New Roman"/>
            </a:endParaRPr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6283D84C-5BBC-D3E3-28A8-FD6CA0FD495F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E64E3051-FB31-BD60-0BE3-C1B08A95D507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21-10-2025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C7D22B7-5524-4673-8C10-7316F4459491}"/>
              </a:ext>
            </a:extLst>
          </p:cNvPr>
          <p:cNvSpPr>
            <a:spLocks noGrp="1"/>
          </p:cNvSpPr>
          <p:nvPr/>
        </p:nvSpPr>
        <p:spPr>
          <a:xfrm>
            <a:off x="412295" y="1269507"/>
            <a:ext cx="11287125" cy="466151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latin typeface="Times New Roman"/>
                <a:cs typeface="Times New Roman"/>
              </a:rPr>
              <a:t>Parameter for gears</a:t>
            </a:r>
          </a:p>
          <a:p>
            <a:r>
              <a:rPr lang="en-IN" sz="1800" dirty="0">
                <a:latin typeface="Times New Roman"/>
                <a:ea typeface="+mj-ea"/>
                <a:cs typeface="Times New Roman"/>
              </a:rPr>
              <a:t>Module</a:t>
            </a:r>
          </a:p>
          <a:p>
            <a:r>
              <a:rPr lang="en-IN" sz="1800" dirty="0">
                <a:latin typeface="Times New Roman"/>
                <a:ea typeface="+mj-ea"/>
                <a:cs typeface="Times New Roman"/>
              </a:rPr>
              <a:t>Teeth</a:t>
            </a:r>
          </a:p>
          <a:p>
            <a:r>
              <a:rPr lang="en-IN" sz="1800" dirty="0">
                <a:latin typeface="Times New Roman"/>
                <a:ea typeface="+mj-ea"/>
                <a:cs typeface="Times New Roman"/>
              </a:rPr>
              <a:t>Pressure Angle</a:t>
            </a:r>
          </a:p>
          <a:p>
            <a:r>
              <a:rPr lang="en-IN" sz="1800" dirty="0">
                <a:latin typeface="Times New Roman"/>
                <a:ea typeface="+mj-ea"/>
                <a:cs typeface="Times New Roman"/>
              </a:rPr>
              <a:t>Pitch Dia.</a:t>
            </a:r>
          </a:p>
          <a:p>
            <a:r>
              <a:rPr lang="en-IN" sz="1800" dirty="0">
                <a:latin typeface="Times New Roman"/>
                <a:ea typeface="+mj-ea"/>
                <a:cs typeface="Times New Roman"/>
              </a:rPr>
              <a:t>Gear Ratios</a:t>
            </a:r>
          </a:p>
          <a:p>
            <a:r>
              <a:rPr lang="en-IN" sz="1800" dirty="0">
                <a:latin typeface="Times New Roman"/>
                <a:ea typeface="+mj-ea"/>
                <a:cs typeface="Times New Roman"/>
              </a:rPr>
              <a:t>Number of Teeth on Sun Gear</a:t>
            </a:r>
          </a:p>
          <a:p>
            <a:r>
              <a:rPr lang="en-IN" sz="1800" dirty="0">
                <a:latin typeface="Times New Roman"/>
                <a:cs typeface="Times New Roman"/>
              </a:rPr>
              <a:t>Number of Teeth on Planet Gear</a:t>
            </a:r>
          </a:p>
          <a:p>
            <a:r>
              <a:rPr lang="en-IN" sz="1800" dirty="0">
                <a:latin typeface="Times New Roman"/>
                <a:cs typeface="Times New Roman"/>
              </a:rPr>
              <a:t>Number of Teeth Ring Gear</a:t>
            </a:r>
          </a:p>
          <a:p>
            <a:r>
              <a:rPr lang="en-IN" sz="1800" dirty="0">
                <a:latin typeface="Times New Roman"/>
                <a:ea typeface="+mj-ea"/>
                <a:cs typeface="Times New Roman"/>
              </a:rPr>
              <a:t>Clearance</a:t>
            </a:r>
          </a:p>
          <a:p>
            <a:r>
              <a:rPr lang="en-IN" sz="1800" dirty="0">
                <a:latin typeface="Times New Roman"/>
                <a:ea typeface="+mj-ea"/>
                <a:cs typeface="Times New Roman"/>
              </a:rPr>
              <a:t>Backlash </a:t>
            </a:r>
            <a:endParaRPr lang="en-IN" sz="1600" b="1" u="sng" dirty="0">
              <a:solidFill>
                <a:srgbClr val="2F42A0"/>
              </a:solidFill>
              <a:latin typeface="Times New Roman"/>
              <a:cs typeface="Times New Roman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14170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2E3B5-15EB-7F7A-A010-9A1F9200E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20A3153-B6DD-465D-BC94-B1589B24868C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87DDC268-FBE5-D136-A877-4E4CEB533AEE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B9EB3172-3FEC-3D33-7E84-5EB2EE1BD10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49320BF-5CAE-42C6-EC1B-8D8F4680F4FD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fi-FI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26EA66-EE03-26CF-8B20-D780E51C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6</a:t>
            </a:fld>
            <a:endParaRPr lang="en-GB" sz="1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4D7ECE-B796-1D3D-4DBB-E44A4427659B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51EDED66-DB9A-90BB-446B-37EA0730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2800" dirty="0">
                <a:latin typeface="Times New Roman"/>
                <a:cs typeface="Times New Roman"/>
              </a:rPr>
              <a:t> </a:t>
            </a:r>
            <a:r>
              <a:rPr lang="en-IN" sz="2800" u="sng" dirty="0">
                <a:latin typeface="Times New Roman"/>
                <a:cs typeface="Times New Roman"/>
              </a:rPr>
              <a:t>Gear box Stages and Technical Inputs</a:t>
            </a:r>
            <a:br>
              <a:rPr lang="en-IN" sz="2800" u="sng" dirty="0">
                <a:latin typeface="Times New Roman"/>
                <a:cs typeface="Times New Roman"/>
              </a:rPr>
            </a:br>
            <a:endParaRPr lang="en-GB" sz="1800">
              <a:latin typeface="Times New Roman"/>
              <a:cs typeface="Times New Roman"/>
            </a:endParaRPr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90DBF6A9-B06D-2594-BDC7-081761A9F821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BBD22BB6-C526-D7F0-7433-B36628FCE5A6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21-10-2025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A177A-BCB9-4976-8F28-EBC88D907C22}"/>
              </a:ext>
            </a:extLst>
          </p:cNvPr>
          <p:cNvSpPr>
            <a:spLocks noGrp="1"/>
          </p:cNvSpPr>
          <p:nvPr/>
        </p:nvSpPr>
        <p:spPr>
          <a:xfrm>
            <a:off x="412295" y="1322774"/>
            <a:ext cx="11287125" cy="506027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dirty="0">
                <a:latin typeface="Times New Roman"/>
                <a:cs typeface="Times New Roman"/>
              </a:rPr>
              <a:t>&gt;Spur Gear Efficiency 97-99 %</a:t>
            </a:r>
          </a:p>
          <a:p>
            <a:pPr marL="0" indent="0">
              <a:buNone/>
            </a:pPr>
            <a:endParaRPr lang="en-IN" sz="1800" b="1" dirty="0">
              <a:solidFill>
                <a:srgbClr val="2F42A0"/>
              </a:solidFill>
              <a:latin typeface="Times New Roman"/>
              <a:ea typeface="+mj-ea"/>
              <a:cs typeface="Times New Roman"/>
            </a:endParaRPr>
          </a:p>
          <a:p>
            <a:pPr marL="0" indent="0">
              <a:buNone/>
            </a:pPr>
            <a:r>
              <a:rPr lang="en-IN" sz="1800" dirty="0">
                <a:latin typeface="Times New Roman"/>
                <a:cs typeface="Times New Roman"/>
              </a:rPr>
              <a:t>&gt;Planetary Gear Efficiency -97 %</a:t>
            </a:r>
          </a:p>
          <a:p>
            <a:pPr marL="0" indent="0">
              <a:buNone/>
            </a:pPr>
            <a:endParaRPr lang="en-IN" sz="1600" b="1" dirty="0">
              <a:solidFill>
                <a:srgbClr val="2F42A0"/>
              </a:solidFill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cs typeface="Times New Roman"/>
              </a:rPr>
              <a:t>Dimensioning of the gearbox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600" b="1" dirty="0">
                <a:solidFill>
                  <a:srgbClr val="2F42A0"/>
                </a:solidFill>
                <a:latin typeface="Times New Roman"/>
                <a:cs typeface="Times New Roman"/>
              </a:rPr>
              <a:t>      </a:t>
            </a:r>
            <a:r>
              <a:rPr lang="en-US" sz="1600" b="1" dirty="0">
                <a:latin typeface="Times New Roman"/>
                <a:cs typeface="Times New Roman"/>
              </a:rPr>
              <a:t>-</a:t>
            </a:r>
            <a:r>
              <a:rPr lang="en-US" sz="1800" dirty="0">
                <a:latin typeface="Times New Roman"/>
                <a:cs typeface="Times New Roman"/>
              </a:rPr>
              <a:t>IEC-61400-4 (Design requirements for WEC gearboxes)</a:t>
            </a:r>
          </a:p>
          <a:p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Dimensioning of the gearbox components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600" dirty="0">
                <a:solidFill>
                  <a:srgbClr val="2F42A0"/>
                </a:solidFill>
                <a:latin typeface="Times New Roman"/>
                <a:cs typeface="Times New Roman"/>
              </a:rPr>
              <a:t>     </a:t>
            </a:r>
            <a:r>
              <a:rPr lang="en-US" sz="1600" dirty="0">
                <a:latin typeface="Times New Roman"/>
                <a:cs typeface="Times New Roman"/>
              </a:rPr>
              <a:t> -</a:t>
            </a:r>
            <a:r>
              <a:rPr lang="en-US" sz="1800" dirty="0">
                <a:latin typeface="Times New Roman"/>
                <a:cs typeface="Times New Roman"/>
              </a:rPr>
              <a:t>ISO 281</a:t>
            </a:r>
            <a:r>
              <a:rPr lang="en-GB" sz="1800" dirty="0">
                <a:latin typeface="Times New Roman"/>
                <a:cs typeface="Times New Roman"/>
              </a:rPr>
              <a:t> (Roller bearings-dynamic load ratings and life)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      -</a:t>
            </a:r>
            <a:r>
              <a:rPr lang="en-US" sz="1800" dirty="0">
                <a:latin typeface="Times New Roman"/>
                <a:cs typeface="Times New Roman"/>
              </a:rPr>
              <a:t>ISO 76</a:t>
            </a:r>
            <a:r>
              <a:rPr lang="en-GB" sz="1800" dirty="0">
                <a:latin typeface="Times New Roman"/>
                <a:cs typeface="Times New Roman"/>
              </a:rPr>
              <a:t> (Roller bearings-Static load ratings)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600" dirty="0">
              <a:latin typeface="Times New Roman"/>
              <a:cs typeface="Times New Roman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en-US" sz="1600" dirty="0">
                <a:latin typeface="Times New Roman"/>
                <a:cs typeface="Times New Roman"/>
              </a:rPr>
              <a:t>      -</a:t>
            </a:r>
            <a:r>
              <a:rPr lang="en-US" sz="1800" dirty="0">
                <a:latin typeface="Times New Roman"/>
                <a:cs typeface="Times New Roman"/>
              </a:rPr>
              <a:t>ISO 6336-1</a:t>
            </a:r>
            <a:r>
              <a:rPr lang="en-GB" sz="1800" dirty="0">
                <a:latin typeface="Times New Roman"/>
                <a:cs typeface="Times New Roman"/>
              </a:rPr>
              <a:t> (Calculation of load capacity of spur and helical gears)</a:t>
            </a:r>
          </a:p>
          <a:p>
            <a:pPr marL="0" lvl="1" indent="0">
              <a:spcBef>
                <a:spcPts val="1000"/>
              </a:spcBef>
              <a:buNone/>
            </a:pPr>
            <a:endParaRPr lang="en-GB" sz="1800" dirty="0"/>
          </a:p>
          <a:p>
            <a:pPr marL="0" lvl="1" indent="0" algn="r">
              <a:spcBef>
                <a:spcPts val="1000"/>
              </a:spcBef>
              <a:buNone/>
            </a:pPr>
            <a:r>
              <a:rPr lang="en-IN" sz="1100" b="1" u="sng" dirty="0">
                <a:solidFill>
                  <a:srgbClr val="2F42A0"/>
                </a:solidFill>
              </a:rPr>
              <a:t>Reference</a:t>
            </a:r>
            <a:r>
              <a:rPr lang="en-IN" sz="1100" b="1" dirty="0">
                <a:solidFill>
                  <a:srgbClr val="2F42A0"/>
                </a:solidFill>
              </a:rPr>
              <a:t>: </a:t>
            </a:r>
            <a:r>
              <a:rPr lang="en-IN" sz="1100" u="sng" dirty="0"/>
              <a:t>Lecture notes </a:t>
            </a:r>
            <a:r>
              <a:rPr lang="de-DE" sz="1100" u="sng" dirty="0"/>
              <a:t>Prof. Dipl.-Ing. Peter Quell 06/10/2019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1800" dirty="0"/>
          </a:p>
          <a:p>
            <a:pPr marL="0" lvl="1" indent="0">
              <a:spcBef>
                <a:spcPts val="1000"/>
              </a:spcBef>
              <a:buNone/>
            </a:pPr>
            <a:endParaRPr lang="en-GB" sz="1800" b="1" dirty="0"/>
          </a:p>
          <a:p>
            <a:pPr marL="0" lvl="1" indent="0">
              <a:spcBef>
                <a:spcPts val="1000"/>
              </a:spcBef>
              <a:buNone/>
            </a:pPr>
            <a:endParaRPr lang="en-US" sz="1600" b="1" dirty="0"/>
          </a:p>
          <a:p>
            <a:pPr marL="0" indent="0">
              <a:buNone/>
            </a:pPr>
            <a:endParaRPr lang="en-IN" sz="1600" b="1" dirty="0">
              <a:solidFill>
                <a:srgbClr val="2F42A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471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0D531-A1A2-3B41-AE05-FA4376E72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A3DFEB93-CA93-C98A-AAA3-458D06971E30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22DD40C7-805C-53BF-AA03-9213F4866063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39F4BA23-A936-DD66-6505-BE3CE41A74E4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A3F7AC6-8702-BA4E-AD47-C45437BEBAE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9E94235-AC81-7E6D-BBCA-39766855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7</a:t>
            </a:fld>
            <a:endParaRPr lang="en-GB" sz="1400" b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8FA46A-97D2-754C-60D9-8FCD882B512E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8386078-7B6D-8DA0-CCA2-AB019E8A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/>
          <a:lstStyle/>
          <a:p>
            <a:pPr algn="ctr"/>
            <a:br>
              <a:rPr lang="en-US" sz="2900">
                <a:latin typeface="Times New Roman"/>
                <a:cs typeface="Times New Roman"/>
              </a:rPr>
            </a:br>
            <a:r>
              <a:rPr lang="en-US" sz="2900">
                <a:latin typeface="Times New Roman"/>
                <a:cs typeface="Times New Roman"/>
              </a:rPr>
              <a:t>Gearbox system</a:t>
            </a:r>
            <a:endParaRPr lang="en-US"/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FFF86F1C-CAA7-3CD5-3DD4-F905BA05FAB6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5B712523-7DE6-50CE-A420-710060A663A5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21-10-2025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FB00EE-A443-9EDA-8BED-22B25927B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442" y="1253796"/>
            <a:ext cx="7742208" cy="528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7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2E01A-DF06-CFD9-0673-644017443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2DA726A-5AC5-FF4A-B951-1056762A9845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2579D56-EC7D-EBEC-09B7-DF86F9A123C9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FB1153AD-69D4-E120-FBAD-DD9E18AEDFB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2F23F-7A1F-3C05-D0E1-E617769844E7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72E76B-7898-3C11-5AD4-EB560343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8</a:t>
            </a:fld>
            <a:endParaRPr lang="en-GB" sz="1400" b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A0717-2DB4-2447-336C-AA811B4069AC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198DC669-15C4-8AA5-6B1E-0DF6FB2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/>
          <a:lstStyle/>
          <a:p>
            <a:pPr algn="ctr"/>
            <a:br>
              <a:rPr lang="en-US" sz="2900" dirty="0">
                <a:latin typeface="Times New Roman"/>
                <a:cs typeface="Times New Roman"/>
              </a:rPr>
            </a:br>
            <a:r>
              <a:rPr lang="en-US" sz="2900" dirty="0">
                <a:latin typeface="Times New Roman"/>
                <a:cs typeface="Times New Roman"/>
              </a:rPr>
              <a:t>Gearbox system selection</a:t>
            </a:r>
            <a:endParaRPr lang="en-US" dirty="0"/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EB78335E-1588-725D-63EC-AA2BAF4CB1E8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EAC0E086-874B-243F-6C1A-6EA594E0B6FB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21-10-2025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7B93B-A1B3-B35F-5D81-AF9266BA52C0}"/>
              </a:ext>
            </a:extLst>
          </p:cNvPr>
          <p:cNvSpPr txBox="1"/>
          <p:nvPr/>
        </p:nvSpPr>
        <p:spPr>
          <a:xfrm>
            <a:off x="330679" y="1099867"/>
            <a:ext cx="5449020" cy="587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>
                <a:latin typeface="Cargan ExtraLight"/>
              </a:rPr>
            </a:br>
            <a:r>
              <a:rPr lang="en-IN" dirty="0">
                <a:latin typeface="Times New Roman"/>
                <a:cs typeface="Times New Roman"/>
              </a:rPr>
              <a:t>Two Planetary Stage</a:t>
            </a:r>
            <a:r>
              <a:rPr lang="en-US" dirty="0">
                <a:latin typeface="Times New Roman"/>
                <a:cs typeface="Times New Roman"/>
              </a:rPr>
              <a:t>​ + 1 spur gear stages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​</a:t>
            </a:r>
            <a:br>
              <a:rPr lang="en-US" dirty="0">
                <a:latin typeface="Times New Roman"/>
              </a:rPr>
            </a:br>
            <a:r>
              <a:rPr lang="en-IN" dirty="0">
                <a:latin typeface="Times New Roman"/>
                <a:cs typeface="Times New Roman"/>
              </a:rPr>
              <a:t>Material-Cast Iron(gearbox Case),Forged Steel(Gear)</a:t>
            </a:r>
            <a:r>
              <a:rPr lang="en-US" dirty="0">
                <a:latin typeface="Times New Roman"/>
                <a:cs typeface="Times New Roman"/>
              </a:rPr>
              <a:t>​</a:t>
            </a:r>
            <a:endParaRPr lang="en-US" dirty="0">
              <a:latin typeface="Aptos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Gear ratio assumed as per current   </a:t>
            </a:r>
            <a:r>
              <a:rPr lang="en-US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   130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I1 * I2 * I3 = 130 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5 * 5 * 5.2 =130</a:t>
            </a:r>
          </a:p>
          <a:p>
            <a:endParaRPr lang="en-US" dirty="0">
              <a:latin typeface="Cargan Light"/>
            </a:endParaRPr>
          </a:p>
          <a:p>
            <a:br>
              <a:rPr lang="en-US" dirty="0">
                <a:latin typeface="Cargan Light"/>
              </a:rPr>
            </a:br>
            <a:r>
              <a:rPr lang="en-US" dirty="0">
                <a:latin typeface="Cargan Light"/>
              </a:rPr>
              <a:t>​</a:t>
            </a:r>
            <a:br>
              <a:rPr lang="en-US" dirty="0">
                <a:latin typeface="Cargan Light"/>
              </a:rPr>
            </a:br>
            <a:br>
              <a:rPr lang="en-US" dirty="0">
                <a:latin typeface="Cargan Light"/>
              </a:rPr>
            </a:br>
            <a:r>
              <a:rPr lang="en-US" dirty="0">
                <a:latin typeface="Cargan Light"/>
              </a:rPr>
              <a:t>​</a:t>
            </a:r>
            <a:br>
              <a:rPr lang="en-US" dirty="0">
                <a:latin typeface="Cargan Light"/>
              </a:rPr>
            </a:br>
            <a:br>
              <a:rPr lang="en-US" dirty="0">
                <a:latin typeface="Cargan Light"/>
              </a:rPr>
            </a:br>
            <a:r>
              <a:rPr lang="en-US" dirty="0">
                <a:latin typeface="Cargan Light"/>
              </a:rPr>
              <a:t>​</a:t>
            </a:r>
            <a:br>
              <a:rPr lang="en-US" dirty="0">
                <a:latin typeface="Cargan Light"/>
              </a:rPr>
            </a:br>
            <a:br>
              <a:rPr lang="en-US" dirty="0">
                <a:latin typeface="Cargan Light"/>
              </a:rPr>
            </a:br>
            <a:r>
              <a:rPr lang="en-US" dirty="0">
                <a:latin typeface="Cargan Light"/>
              </a:rPr>
              <a:t>​</a:t>
            </a:r>
            <a:br>
              <a:rPr lang="en-US" dirty="0">
                <a:latin typeface="Cargan Light"/>
              </a:rPr>
            </a:br>
            <a:br>
              <a:rPr lang="en-US" dirty="0">
                <a:latin typeface="Cargan Light"/>
              </a:rPr>
            </a:br>
            <a:r>
              <a:rPr lang="en-US" sz="1600" dirty="0">
                <a:latin typeface="Cargan ExtraLight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20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182B4-2EF0-B107-7CAD-BE01CED5C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D0FDB31D-0B16-4DC6-2022-7F802F2B7619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6803FF65-0063-5041-05A2-9694A8537AF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03B3A95-DCB4-215E-5FFA-13CA7FA9A368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EADAD95-D397-1AE9-83A5-8F1FE339AD4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F6A689-2245-A1A8-16A2-3E7FEE96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9</a:t>
            </a:fld>
            <a:endParaRPr lang="en-GB" sz="1400" b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83FD95-8F75-D484-A5A5-91D26574B3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42ABA684-F179-FFAB-4E0E-3A0E6C62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51" y="-71887"/>
            <a:ext cx="10515600" cy="1325563"/>
          </a:xfrm>
        </p:spPr>
        <p:txBody>
          <a:bodyPr/>
          <a:lstStyle/>
          <a:p>
            <a:pPr algn="ctr"/>
            <a:br>
              <a:rPr lang="en-US" sz="2900">
                <a:latin typeface="Times New Roman"/>
                <a:cs typeface="Times New Roman"/>
              </a:rPr>
            </a:br>
            <a:r>
              <a:rPr lang="en-US" sz="2900">
                <a:latin typeface="Times New Roman"/>
                <a:cs typeface="Times New Roman"/>
              </a:rPr>
              <a:t>Gearbox system</a:t>
            </a:r>
            <a:endParaRPr lang="en-US"/>
          </a:p>
        </p:txBody>
      </p:sp>
      <p:sp>
        <p:nvSpPr>
          <p:cNvPr id="7" name="Rechteck 17">
            <a:extLst>
              <a:ext uri="{FF2B5EF4-FFF2-40B4-BE49-F238E27FC236}">
                <a16:creationId xmlns:a16="http://schemas.microsoft.com/office/drawing/2014/main" id="{B044A452-B724-C830-E81B-86EFD755C32A}"/>
              </a:ext>
            </a:extLst>
          </p:cNvPr>
          <p:cNvSpPr/>
          <p:nvPr/>
        </p:nvSpPr>
        <p:spPr>
          <a:xfrm>
            <a:off x="8057951" y="6581315"/>
            <a:ext cx="3969268" cy="233553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Gearbox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Brake</a:t>
            </a:r>
            <a:r>
              <a:rPr lang="it-IT" sz="1400">
                <a:solidFill>
                  <a:srgbClr val="000000"/>
                </a:solidFill>
                <a:latin typeface="Times New Roman"/>
                <a:cs typeface="Times New Roman"/>
              </a:rPr>
              <a:t>, </a:t>
            </a:r>
            <a:r>
              <a:rPr lang="it-IT" sz="1400" err="1">
                <a:solidFill>
                  <a:srgbClr val="000000"/>
                </a:solidFill>
                <a:latin typeface="Times New Roman"/>
                <a:cs typeface="Times New Roman"/>
              </a:rPr>
              <a:t>Coupling</a:t>
            </a:r>
            <a:endParaRPr lang="en-US" sz="1400" err="1"/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70764A60-0932-9A86-06F0-678D041C9205}"/>
              </a:ext>
            </a:extLst>
          </p:cNvPr>
          <p:cNvSpPr>
            <a:spLocks noGrp="1"/>
          </p:cNvSpPr>
          <p:nvPr/>
        </p:nvSpPr>
        <p:spPr>
          <a:xfrm>
            <a:off x="-1765360" y="6520981"/>
            <a:ext cx="55960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>
                <a:solidFill>
                  <a:schemeClr val="tx1"/>
                </a:solidFill>
                <a:latin typeface="Times New Roman"/>
                <a:cs typeface="Times New Roman"/>
              </a:rPr>
              <a:t>21-10-2025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91467E-85BF-10DB-A679-3451F3F5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7" t="7713" r="-894" b="545"/>
          <a:stretch>
            <a:fillRect/>
          </a:stretch>
        </p:blipFill>
        <p:spPr>
          <a:xfrm>
            <a:off x="1826017" y="1251858"/>
            <a:ext cx="8252204" cy="51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6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Weekly report: Team Gearbox, Brake, Coupling </vt:lpstr>
      <vt:lpstr>Agenda for 4th week</vt:lpstr>
      <vt:lpstr>Gear box configuration</vt:lpstr>
      <vt:lpstr>Sketch</vt:lpstr>
      <vt:lpstr> Gear box Stages and Technical Inputs </vt:lpstr>
      <vt:lpstr> Gear box Stages and Technical Inputs </vt:lpstr>
      <vt:lpstr> Gearbox system</vt:lpstr>
      <vt:lpstr> Gearbox system selection</vt:lpstr>
      <vt:lpstr> Gearbox system</vt:lpstr>
      <vt:lpstr>Gearbox system</vt:lpstr>
      <vt:lpstr> Gearbox system module</vt:lpstr>
      <vt:lpstr>Gearbox</vt:lpstr>
      <vt:lpstr>Gearbox formula</vt:lpstr>
      <vt:lpstr> Gearbox system</vt:lpstr>
      <vt:lpstr>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revision>497</cp:revision>
  <dcterms:created xsi:type="dcterms:W3CDTF">2025-07-21T13:11:31Z</dcterms:created>
  <dcterms:modified xsi:type="dcterms:W3CDTF">2025-10-20T09:37:26Z</dcterms:modified>
</cp:coreProperties>
</file>