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12"/>
  </p:notesMasterIdLst>
  <p:handoutMasterIdLst>
    <p:handoutMasterId r:id="rId13"/>
  </p:handoutMasterIdLst>
  <p:sldIdLst>
    <p:sldId id="270" r:id="rId3"/>
    <p:sldId id="259" r:id="rId4"/>
    <p:sldId id="264" r:id="rId5"/>
    <p:sldId id="269" r:id="rId6"/>
    <p:sldId id="271" r:id="rId7"/>
    <p:sldId id="272" r:id="rId8"/>
    <p:sldId id="274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70"/>
          </p14:sldIdLst>
        </p14:section>
        <p14:section name="List of contents" id="{65043596-36B7-4360-BB5C-7A99EFAEC5C9}">
          <p14:sldIdLst>
            <p14:sldId id="259"/>
          </p14:sldIdLst>
        </p14:section>
        <p14:section name="Title, main slides" id="{B26F6679-C236-4D3D-BC2F-CAE5ED400718}">
          <p14:sldIdLst>
            <p14:sldId id="264"/>
            <p14:sldId id="269"/>
            <p14:sldId id="271"/>
            <p14:sldId id="272"/>
            <p14:sldId id="274"/>
          </p14:sldIdLst>
        </p14:section>
        <p14:section name="bibliography" id="{2ECB0A3B-7D16-4F98-AD6A-5308DF7BF078}">
          <p14:sldIdLst>
            <p14:sldId id="273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12.10.2025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12/10/2025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F1EAC69-AAD5-6642-BC87-38032AD96E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C3177AEF-EE91-2F3B-231A-9331378532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475DD45E-1DB9-89F1-CBF9-95AE6F74FA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platzhalter 16">
            <a:extLst>
              <a:ext uri="{FF2B5EF4-FFF2-40B4-BE49-F238E27FC236}">
                <a16:creationId xmlns:a16="http://schemas.microsoft.com/office/drawing/2014/main" id="{196BD2AD-E7A1-DE6C-9A07-133446C4950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7754F249-321F-31A6-A0F1-3FCBDDE485A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0996E08A-65AD-2A73-B59F-C0AFAB18C2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570F5318-3FC1-CA32-B06D-CD0FA24B31E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C165C5F0-B1A9-D2FB-3178-F4469730C3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FA2057B9-A012-D06C-457D-BD6CAFDBEA2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Rectangle 7">
            <a:extLst>
              <a:ext uri="{FF2B5EF4-FFF2-40B4-BE49-F238E27FC236}">
                <a16:creationId xmlns:a16="http://schemas.microsoft.com/office/drawing/2014/main" id="{A08F222C-E6B4-CB18-1940-4D03D41410C5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248E6A6-5F2B-4404-D02B-D0186EA2675E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382245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44)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DF5AC43-E5EF-0524-5C72-3AC43D2D1965}"/>
              </a:ext>
            </a:extLst>
          </p:cNvPr>
          <p:cNvSpPr/>
          <p:nvPr userDrawn="1"/>
        </p:nvSpPr>
        <p:spPr>
          <a:xfrm>
            <a:off x="7392013" y="172238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the </a:t>
            </a:r>
            <a:r>
              <a:rPr lang="it-IT" dirty="0" err="1"/>
              <a:t>heading</a:t>
            </a:r>
            <a:r>
              <a:rPr lang="it-IT" dirty="0"/>
              <a:t> in the </a:t>
            </a:r>
            <a:r>
              <a:rPr lang="it-IT" dirty="0" err="1"/>
              <a:t>same</a:t>
            </a:r>
            <a:r>
              <a:rPr lang="it-IT" dirty="0"/>
              <a:t> style </a:t>
            </a:r>
            <a:endParaRPr lang="en-GB" dirty="0"/>
          </a:p>
        </p:txBody>
      </p:sp>
      <p:cxnSp>
        <p:nvCxnSpPr>
          <p:cNvPr id="5" name="Straight Arrow Connector 21">
            <a:extLst>
              <a:ext uri="{FF2B5EF4-FFF2-40B4-BE49-F238E27FC236}">
                <a16:creationId xmlns:a16="http://schemas.microsoft.com/office/drawing/2014/main" id="{E14BA36E-5CEF-0525-3ADE-5A38CD19B2C1}"/>
              </a:ext>
            </a:extLst>
          </p:cNvPr>
          <p:cNvCxnSpPr>
            <a:cxnSpLocks/>
            <a:stCxn id="3" idx="0"/>
          </p:cNvCxnSpPr>
          <p:nvPr userDrawn="1"/>
        </p:nvCxnSpPr>
        <p:spPr>
          <a:xfrm flipH="1" flipV="1">
            <a:off x="7108466" y="1095661"/>
            <a:ext cx="1585182" cy="62672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B1C1F126-0E13-CA3E-498A-E7954A2B9995}"/>
              </a:ext>
            </a:extLst>
          </p:cNvPr>
          <p:cNvSpPr txBox="1"/>
          <p:nvPr userDrawn="1"/>
        </p:nvSpPr>
        <p:spPr>
          <a:xfrm>
            <a:off x="3913526" y="4104491"/>
            <a:ext cx="4142630" cy="996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2st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Aptos (Textkörper)"/>
                <a:ea typeface="+mn-ea"/>
                <a:cs typeface="Times New Roman" panose="02020603050405020304" pitchFamily="18" charset="0"/>
              </a:rPr>
              <a:t>Date: 7th  2025</a:t>
            </a:r>
          </a:p>
          <a:p>
            <a:endParaRPr lang="en-GB" dirty="0">
              <a:latin typeface="Aptos (Textkörper)"/>
            </a:endParaRPr>
          </a:p>
        </p:txBody>
      </p:sp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platzhalter 16">
            <a:extLst>
              <a:ext uri="{FF2B5EF4-FFF2-40B4-BE49-F238E27FC236}">
                <a16:creationId xmlns:a16="http://schemas.microsoft.com/office/drawing/2014/main" id="{A0746787-A71B-3101-F4E0-165F029F829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31FE3A22-F1D6-3850-D81B-DD4F77B82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BA7DE9E2-5976-409B-74ED-F5C045CB9EE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16">
            <a:extLst>
              <a:ext uri="{FF2B5EF4-FFF2-40B4-BE49-F238E27FC236}">
                <a16:creationId xmlns:a16="http://schemas.microsoft.com/office/drawing/2014/main" id="{1BC93905-B480-E460-1D44-26A2280832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  <p:sp>
        <p:nvSpPr>
          <p:cNvPr id="5" name="Textplatzhalter 16">
            <a:extLst>
              <a:ext uri="{FF2B5EF4-FFF2-40B4-BE49-F238E27FC236}">
                <a16:creationId xmlns:a16="http://schemas.microsoft.com/office/drawing/2014/main" id="{30FA5F45-068D-BBFD-7B46-6551EBDAF34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ACB52842-737E-C895-CC6D-4485164F517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platzhalter 16">
            <a:extLst>
              <a:ext uri="{FF2B5EF4-FFF2-40B4-BE49-F238E27FC236}">
                <a16:creationId xmlns:a16="http://schemas.microsoft.com/office/drawing/2014/main" id="{CAE99AAC-B9F4-9A81-7449-F0AD86025D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b="0" u="none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 err="1"/>
              <a:t>Presented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: </a:t>
            </a:r>
            <a:r>
              <a:rPr lang="de-DE" dirty="0" err="1"/>
              <a:t>name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presenter</a:t>
            </a:r>
            <a:r>
              <a:rPr lang="de-DE" dirty="0"/>
              <a:t> /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3" r:id="rId2"/>
    <p:sldLayoutId id="2147483675" r:id="rId3"/>
    <p:sldLayoutId id="2147483676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FEA9E435-1738-7D95-8565-A990E4438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 : </a:t>
            </a:r>
            <a:r>
              <a:rPr lang="en-GB" dirty="0" err="1"/>
              <a:t>Lidar</a:t>
            </a:r>
            <a:r>
              <a:rPr lang="en-GB" dirty="0"/>
              <a:t> Assisted Controller</a:t>
            </a:r>
          </a:p>
        </p:txBody>
      </p:sp>
      <p:sp>
        <p:nvSpPr>
          <p:cNvPr id="9" name="Untertitel 8">
            <a:extLst>
              <a:ext uri="{FF2B5EF4-FFF2-40B4-BE49-F238E27FC236}">
                <a16:creationId xmlns:a16="http://schemas.microsoft.com/office/drawing/2014/main" id="{35B7C05A-5A3A-2794-54B6-815F6C48B0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Date: 14/10/25</a:t>
            </a:r>
          </a:p>
          <a:p>
            <a:r>
              <a:rPr lang="en-GB" dirty="0"/>
              <a:t>Supervisor: prof. David </a:t>
            </a:r>
            <a:r>
              <a:rPr lang="en-GB" dirty="0" err="1"/>
              <a:t>Schlipf</a:t>
            </a:r>
            <a:endParaRPr lang="en-GB" dirty="0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163E18F3-41FB-B5AE-43D3-9203434B5F0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GB" dirty="0"/>
              <a:t>Group members: </a:t>
            </a:r>
            <a:r>
              <a:rPr lang="en-GB" dirty="0" err="1"/>
              <a:t>Midhun</a:t>
            </a:r>
            <a:r>
              <a:rPr lang="en-GB" dirty="0"/>
              <a:t> </a:t>
            </a:r>
            <a:r>
              <a:rPr lang="en-GB" dirty="0" err="1"/>
              <a:t>Kanichattu</a:t>
            </a:r>
            <a:r>
              <a:rPr lang="en-GB" dirty="0"/>
              <a:t> </a:t>
            </a:r>
            <a:r>
              <a:rPr lang="en-GB" dirty="0" err="1"/>
              <a:t>Venu,Hesham</a:t>
            </a:r>
            <a:r>
              <a:rPr lang="en-GB" dirty="0"/>
              <a:t> Mahmoud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949570" y="6566803"/>
            <a:ext cx="6889630" cy="365125"/>
          </a:xfrm>
        </p:spPr>
        <p:txBody>
          <a:bodyPr/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Bladed control interface (pre-v4.4)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Swap array communication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Handshaking and synchronization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en-US" dirty="0"/>
              <a:t>Data exchange flow</a:t>
            </a:r>
            <a:endParaRPr lang="de-DE" dirty="0"/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of contents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647D9-CCE9-448B-BCAE-B6078094F07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/>
          </a:p>
        </p:txBody>
      </p:sp>
      <p:sp>
        <p:nvSpPr>
          <p:cNvPr id="2" name="Textplatzhalter 1">
            <a:extLst>
              <a:ext uri="{FF2B5EF4-FFF2-40B4-BE49-F238E27FC236}">
                <a16:creationId xmlns:a16="http://schemas.microsoft.com/office/drawing/2014/main" id="{AB50A548-9038-155C-8BC6-63C2D94B9A1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Midhun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770588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Bladed Control Interfaces </a:t>
            </a:r>
            <a:endParaRPr lang="en-GB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847DFA5-0CA0-3D6E-6A5E-98464DBBD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Who calls whom</a:t>
            </a:r>
          </a:p>
          <a:p>
            <a:r>
              <a:rPr lang="en-US" sz="1800" b="1" dirty="0"/>
              <a:t>Bladed</a:t>
            </a:r>
            <a:r>
              <a:rPr lang="en-US" sz="1800" dirty="0"/>
              <a:t> is the </a:t>
            </a:r>
            <a:r>
              <a:rPr lang="en-US" sz="1800" i="1" dirty="0"/>
              <a:t>main simulation engine</a:t>
            </a:r>
            <a:endParaRPr lang="en-US" sz="1800" dirty="0"/>
          </a:p>
          <a:p>
            <a:r>
              <a:rPr lang="en-US" sz="1800" dirty="0"/>
              <a:t>Calls the </a:t>
            </a:r>
            <a:r>
              <a:rPr lang="en-US" sz="1800" b="1" dirty="0"/>
              <a:t>User-Defined Controller</a:t>
            </a:r>
            <a:r>
              <a:rPr lang="en-US" sz="1800" dirty="0"/>
              <a:t> (DLL or EXE) each </a:t>
            </a:r>
            <a:r>
              <a:rPr lang="en-US" sz="1800" dirty="0" err="1"/>
              <a:t>timestep</a:t>
            </a:r>
            <a:r>
              <a:rPr lang="en-US" sz="1800" dirty="0"/>
              <a:t> </a:t>
            </a:r>
          </a:p>
          <a:p>
            <a:r>
              <a:rPr lang="en-US" sz="1800" dirty="0"/>
              <a:t>Controller reads inputs → computes → returns outputs</a:t>
            </a:r>
          </a:p>
          <a:p>
            <a:pPr marL="0" indent="0">
              <a:buNone/>
            </a:pPr>
            <a:r>
              <a:rPr lang="en-US" sz="1800" b="1" dirty="0"/>
              <a:t>How Signal Transfer Works</a:t>
            </a:r>
          </a:p>
          <a:p>
            <a:r>
              <a:rPr lang="en-US" sz="1800" b="1" dirty="0"/>
              <a:t>DLL Case:</a:t>
            </a:r>
            <a:r>
              <a:rPr lang="en-US" sz="1800" dirty="0"/>
              <a:t> uses array </a:t>
            </a:r>
            <a:r>
              <a:rPr lang="en-US" sz="1800" dirty="0" err="1"/>
              <a:t>avrSWAP</a:t>
            </a:r>
            <a:r>
              <a:rPr lang="en-US" sz="1800" dirty="0"/>
              <a:t> in memory (faster, direct)</a:t>
            </a:r>
          </a:p>
          <a:p>
            <a:pPr>
              <a:buFont typeface="Arial"/>
              <a:buChar char="•"/>
            </a:pPr>
            <a:r>
              <a:rPr lang="en-US" sz="1800" b="1" dirty="0"/>
              <a:t>EXE Case:</a:t>
            </a:r>
            <a:r>
              <a:rPr lang="en-US" sz="1800" dirty="0"/>
              <a:t> uses shared binary file </a:t>
            </a:r>
            <a:r>
              <a:rPr lang="en-US" sz="1800" dirty="0" err="1"/>
              <a:t>discon.swp</a:t>
            </a:r>
            <a:endParaRPr lang="en-US" sz="1800" dirty="0"/>
          </a:p>
          <a:p>
            <a:pPr>
              <a:buFont typeface="Arial"/>
              <a:buChar char="•"/>
            </a:pPr>
            <a:r>
              <a:rPr lang="en-US" sz="1800" dirty="0"/>
              <a:t>Each record = one signal (4 bytes)</a:t>
            </a:r>
          </a:p>
          <a:p>
            <a:pPr>
              <a:buFont typeface="Arial"/>
              <a:buChar char="•"/>
            </a:pPr>
            <a:r>
              <a:rPr lang="en-US" sz="1800" dirty="0"/>
              <a:t>Record 1 used for </a:t>
            </a:r>
            <a:r>
              <a:rPr lang="en-US" sz="1800" b="1" dirty="0"/>
              <a:t>handshaking</a:t>
            </a:r>
            <a:r>
              <a:rPr lang="en-US" sz="1800" dirty="0"/>
              <a:t> (0 = wait, 1 = ready, -1 = end)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74941C66-F67D-47E9-8D08-622A52F2EA14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Midhun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000" dirty="0" err="1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sz="2000" dirty="0">
                <a:latin typeface="Times New Roman" pitchFamily="18" charset="0"/>
                <a:cs typeface="Times New Roman" pitchFamily="18" charset="0"/>
              </a:rPr>
              <a:t> 770588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D1EE79A-E6D4-4691-9116-935A2AA336A9}" type="datetime1">
              <a:rPr lang="en-GB" smtClean="0"/>
              <a:t>12/10/2025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711AAC40-D4A5-6AC8-BE73-CD4035EA05F5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71550" indent="-5143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551" y="1825626"/>
            <a:ext cx="2523146" cy="26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ECE811F-FAA9-50ED-A66C-72D4DF6EB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Handshake Process (Record 1)</a:t>
            </a:r>
            <a:br>
              <a:rPr lang="en-US" b="1" dirty="0"/>
            </a:br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0385B4C5-770B-4772-3AF8-CABA5056B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Flow: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Controller writes 0 → ready</a:t>
            </a:r>
          </a:p>
          <a:p>
            <a:pPr>
              <a:buFont typeface="+mj-lt"/>
              <a:buAutoNum type="arabicPeriod"/>
            </a:pPr>
            <a:r>
              <a:rPr lang="en-US" dirty="0"/>
              <a:t>Bladed sets 1 → data ready</a:t>
            </a:r>
          </a:p>
          <a:p>
            <a:pPr>
              <a:buFont typeface="+mj-lt"/>
              <a:buAutoNum type="arabicPeriod"/>
            </a:pPr>
            <a:r>
              <a:rPr lang="en-US" dirty="0"/>
              <a:t>Controller reads, writes outputs, sets 0 again</a:t>
            </a:r>
          </a:p>
          <a:p>
            <a:pPr>
              <a:buFont typeface="+mj-lt"/>
              <a:buAutoNum type="arabicPeriod"/>
            </a:pPr>
            <a:r>
              <a:rPr lang="en-US" dirty="0"/>
              <a:t>Simulation continues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</a:t>
            </a:r>
            <a:r>
              <a:rPr lang="en-US" dirty="0" err="1"/>
              <a:t>Csharp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GB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90975-892A-460D-9B99-2E14471E45A4}" type="datetime1">
              <a:rPr lang="en-GB" smtClean="0"/>
              <a:t>12/10/2025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Team Name / Optimus Syria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t>4</a:t>
            </a:fld>
            <a:endParaRPr lang="de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30A68B-2C23-8431-D6FA-45577979927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807486" y="6552240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4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7744326" y="1604210"/>
            <a:ext cx="2807368" cy="6176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Bladed Simulation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22695" y="2454442"/>
            <a:ext cx="4050631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AvrSwap</a:t>
            </a:r>
            <a:r>
              <a:rPr lang="en-US" dirty="0"/>
              <a:t> Array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03168" y="3248526"/>
            <a:ext cx="3681663" cy="5133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Controller </a:t>
            </a:r>
            <a:r>
              <a:rPr lang="en-US" dirty="0" err="1"/>
              <a:t>Dll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7311189" y="3994485"/>
            <a:ext cx="3673642" cy="376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33510" y="4660231"/>
            <a:ext cx="3428999" cy="4010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Bladed</a:t>
            </a:r>
          </a:p>
        </p:txBody>
      </p:sp>
      <p:cxnSp>
        <p:nvCxnSpPr>
          <p:cNvPr id="15" name="Straight Arrow Connector 14"/>
          <p:cNvCxnSpPr>
            <a:stCxn id="8" idx="2"/>
            <a:endCxn id="10" idx="0"/>
          </p:cNvCxnSpPr>
          <p:nvPr/>
        </p:nvCxnSpPr>
        <p:spPr>
          <a:xfrm>
            <a:off x="9148010" y="2221831"/>
            <a:ext cx="1" cy="232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11" idx="0"/>
          </p:cNvCxnSpPr>
          <p:nvPr/>
        </p:nvCxnSpPr>
        <p:spPr>
          <a:xfrm>
            <a:off x="9143999" y="2967789"/>
            <a:ext cx="1" cy="2807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1" idx="2"/>
            <a:endCxn id="12" idx="0"/>
          </p:cNvCxnSpPr>
          <p:nvPr/>
        </p:nvCxnSpPr>
        <p:spPr>
          <a:xfrm>
            <a:off x="9144000" y="3761873"/>
            <a:ext cx="4010" cy="2326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13" idx="0"/>
          </p:cNvCxnSpPr>
          <p:nvPr/>
        </p:nvCxnSpPr>
        <p:spPr>
          <a:xfrm>
            <a:off x="9148010" y="4371475"/>
            <a:ext cx="0" cy="2887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Data Exchange</a:t>
            </a: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2721027"/>
              </p:ext>
            </p:extLst>
          </p:nvPr>
        </p:nvGraphicFramePr>
        <p:xfrm>
          <a:off x="757990" y="1780943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Record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Direction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Units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Blade 1 pitch 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Generator speed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rad/s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Commanded pitch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Commanded torque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GB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1100" dirty="0">
                <a:latin typeface="Times New Roman" pitchFamily="18" charset="0"/>
                <a:cs typeface="Times New Roman" pitchFamily="18" charset="0"/>
              </a:rPr>
              <a:t>Venu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770588</a:t>
            </a:r>
          </a:p>
          <a:p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8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8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838200" y="2878223"/>
            <a:ext cx="184731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2563" y="4307305"/>
            <a:ext cx="4956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Execution Timing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18" y="4880111"/>
            <a:ext cx="2791215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6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 to </a:t>
            </a:r>
            <a:r>
              <a:rPr lang="en-US" dirty="0" err="1"/>
              <a:t>OpenFAST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OpenFAST’s</a:t>
            </a:r>
            <a:r>
              <a:rPr lang="en-US" dirty="0"/>
              <a:t> </a:t>
            </a:r>
            <a:r>
              <a:rPr lang="en-US" b="1" dirty="0" err="1"/>
              <a:t>ServoDyn</a:t>
            </a:r>
            <a:r>
              <a:rPr lang="en-US" b="1" dirty="0"/>
              <a:t> → ROSCO.dll</a:t>
            </a:r>
            <a:r>
              <a:rPr lang="en-US" dirty="0"/>
              <a:t> uses </a:t>
            </a:r>
            <a:r>
              <a:rPr lang="en-US" i="1" dirty="0"/>
              <a:t>same interface</a:t>
            </a:r>
            <a:endParaRPr lang="en-US" dirty="0"/>
          </a:p>
          <a:p>
            <a:r>
              <a:rPr lang="en-US" dirty="0" err="1"/>
              <a:t>avrSWAP</a:t>
            </a:r>
            <a:r>
              <a:rPr lang="en-US" dirty="0"/>
              <a:t> = same memory layout</a:t>
            </a:r>
          </a:p>
          <a:p>
            <a:r>
              <a:rPr lang="en-US" dirty="0"/>
              <a:t>DISCON.IN = replaced by ROSCO.IN</a:t>
            </a:r>
          </a:p>
          <a:p>
            <a:r>
              <a:rPr lang="en-US" dirty="0"/>
              <a:t>Signals (speed, pitch, torque) are </a:t>
            </a:r>
            <a:r>
              <a:rPr lang="en-US" dirty="0" err="1"/>
              <a:t>identica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90187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060" y="2382252"/>
            <a:ext cx="2686425" cy="2959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0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645" y="1825625"/>
            <a:ext cx="7190710" cy="4351338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7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108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Bladed calls controller each </a:t>
            </a:r>
            <a:r>
              <a:rPr lang="en-US" dirty="0" err="1"/>
              <a:t>timestep</a:t>
            </a:r>
            <a:endParaRPr lang="en-US" dirty="0"/>
          </a:p>
          <a:p>
            <a:r>
              <a:rPr lang="en-US" dirty="0"/>
              <a:t> Signals exchanged via </a:t>
            </a:r>
            <a:r>
              <a:rPr lang="en-US" dirty="0" err="1"/>
              <a:t>avrSWAP</a:t>
            </a:r>
            <a:r>
              <a:rPr lang="en-US" dirty="0"/>
              <a:t> (float array)</a:t>
            </a:r>
          </a:p>
          <a:p>
            <a:r>
              <a:rPr lang="en-US" dirty="0"/>
              <a:t>Handshake ensures sync</a:t>
            </a:r>
          </a:p>
          <a:p>
            <a:r>
              <a:rPr lang="en-US" dirty="0"/>
              <a:t>ROSCO in </a:t>
            </a:r>
            <a:r>
              <a:rPr lang="en-US" dirty="0" err="1"/>
              <a:t>OpenFAST</a:t>
            </a:r>
            <a:r>
              <a:rPr lang="en-US" dirty="0"/>
              <a:t> uses same interface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2878528" y="6675437"/>
            <a:ext cx="5596085" cy="365125"/>
          </a:xfrm>
        </p:spPr>
        <p:txBody>
          <a:bodyPr>
            <a:normAutofit lnSpcReduction="10000"/>
          </a:bodyPr>
          <a:lstStyle/>
          <a:p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0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30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Bibliography – Lidar  Assisted controller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5C19340-9D16-A981-A772-1E4CF9E86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Hansen, M. </a:t>
            </a:r>
            <a:r>
              <a:rPr lang="en-US" i="1" dirty="0"/>
              <a:t>Aerodynamics of Wind Turbines</a:t>
            </a:r>
            <a:r>
              <a:rPr lang="en-US" dirty="0"/>
              <a:t>, 3rd Ed., </a:t>
            </a:r>
            <a:r>
              <a:rPr lang="en-US" dirty="0" err="1"/>
              <a:t>Routledge</a:t>
            </a:r>
            <a:r>
              <a:rPr lang="en-US" dirty="0"/>
              <a:t>, 2015.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Ingram, G. </a:t>
            </a:r>
            <a:r>
              <a:rPr lang="en-US" i="1" dirty="0"/>
              <a:t>Wind Turbine Blade Element Momentum Theory</a:t>
            </a:r>
            <a:r>
              <a:rPr lang="en-US" dirty="0"/>
              <a:t>, 2011.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Bossanyi</a:t>
            </a:r>
            <a:r>
              <a:rPr lang="en-US" dirty="0"/>
              <a:t>, E. </a:t>
            </a:r>
            <a:r>
              <a:rPr lang="en-US" i="1" dirty="0"/>
              <a:t>Controller Design for Variable-Speed Wind Turbines</a:t>
            </a:r>
            <a:r>
              <a:rPr lang="en-US" dirty="0"/>
              <a:t>, Wind Engineering, 2000</a:t>
            </a:r>
          </a:p>
          <a:p>
            <a:pPr lvl="0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83DB4-11DF-4DC9-9AFB-FDB45DBDB9C4}" type="datetime1">
              <a:rPr lang="en-GB" smtClean="0"/>
              <a:t>12/10/2025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89852-0382-5806-3356-FA1C77F6D28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878527" y="6564113"/>
            <a:ext cx="5596085" cy="365125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Midhun </a:t>
            </a:r>
            <a:r>
              <a:rPr lang="en-GB" sz="2200" dirty="0" err="1">
                <a:latin typeface="Times New Roman" pitchFamily="18" charset="0"/>
                <a:cs typeface="Times New Roman" pitchFamily="18" charset="0"/>
              </a:rPr>
              <a:t>Kanichattu</a:t>
            </a:r>
            <a:r>
              <a:rPr lang="en-GB" sz="2200" dirty="0">
                <a:latin typeface="Times New Roman" pitchFamily="18" charset="0"/>
                <a:cs typeface="Times New Roman" pitchFamily="18" charset="0"/>
              </a:rPr>
              <a:t> Venu 770588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 template_final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FAF026A4-FAA2-4B3F-9818-6FE8267138C8}" vid="{40D391B5-CD9D-4991-B15A-0D3091F9983C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FAF026A4-FAA2-4B3F-9818-6FE8267138C8}" vid="{90728898-6A8E-4A9D-99E4-96286F346DC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Presentation template_final</Template>
  <TotalTime>0</TotalTime>
  <Words>417</Words>
  <Application>Microsoft Office PowerPoint</Application>
  <PresentationFormat>Widescreen</PresentationFormat>
  <Paragraphs>113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Times New Roman</vt:lpstr>
      <vt:lpstr>Presentation template_final</vt:lpstr>
      <vt:lpstr>Benutzerdefiniertes Design</vt:lpstr>
      <vt:lpstr>Report : Lidar Assisted Controller</vt:lpstr>
      <vt:lpstr>List of contents</vt:lpstr>
      <vt:lpstr>Bladed Control Interfaces </vt:lpstr>
      <vt:lpstr>Handshake Process (Record 1) </vt:lpstr>
      <vt:lpstr>Array Data Exchange</vt:lpstr>
      <vt:lpstr>Link to OpenFAST</vt:lpstr>
      <vt:lpstr>Result</vt:lpstr>
      <vt:lpstr>summary</vt:lpstr>
      <vt:lpstr>Bibliography – Lidar  Assisted controller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 : Lidar Assisted Controller</dc:title>
  <dc:creator>lenovo</dc:creator>
  <cp:lastModifiedBy>Hesham Mahmoud</cp:lastModifiedBy>
  <cp:revision>8</cp:revision>
  <dcterms:created xsi:type="dcterms:W3CDTF">2025-10-11T14:07:43Z</dcterms:created>
  <dcterms:modified xsi:type="dcterms:W3CDTF">2025-10-12T19:12:28Z</dcterms:modified>
</cp:coreProperties>
</file>