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ngesInfos/changesInfo1.xml" ContentType="application/vnd.ms-powerpoint.changesinfo+xml"/>
  <Override PartName="/ppt/revisionInfo.xml" ContentType="application/vnd.ms-powerpoint.revisioninfo+xml"/>
  <Override PartName="/ppt/webextensions/webextension2.xml" ContentType="application/vnd.ms-office.webextension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5"/>
  </p:notesMasterIdLst>
  <p:handoutMasterIdLst>
    <p:handoutMasterId r:id="rId16"/>
  </p:handoutMasterIdLst>
  <p:sldIdLst>
    <p:sldId id="270" r:id="rId3"/>
    <p:sldId id="259" r:id="rId4"/>
    <p:sldId id="264" r:id="rId5"/>
    <p:sldId id="269" r:id="rId6"/>
    <p:sldId id="271" r:id="rId7"/>
    <p:sldId id="272" r:id="rId8"/>
    <p:sldId id="275" r:id="rId9"/>
    <p:sldId id="277" r:id="rId10"/>
    <p:sldId id="278" r:id="rId11"/>
    <p:sldId id="279" r:id="rId12"/>
    <p:sldId id="280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  <p14:sldId id="271"/>
            <p14:sldId id="272"/>
            <p14:sldId id="275"/>
            <p14:sldId id="277"/>
            <p14:sldId id="278"/>
            <p14:sldId id="279"/>
            <p14:sldId id="280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C6B443-3B97-4E4C-98BA-A94CB5CA14A8}" v="440" dt="2025-10-13T08:11:39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5" d="100"/>
          <a:sy n="95" d="100"/>
        </p:scale>
        <p:origin x="-115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Schlipf" userId="S::david.schlipf@hs-flensburg.de::42e3ab0d-bd86-46c8-a131-9fd9c29bdce4" providerId="AD" clId="Web-{46C6B443-3B97-4E4C-98BA-A94CB5CA14A8}"/>
    <pc:docChg chg="addSld modSld modSection">
      <pc:chgData name="David Schlipf" userId="S::david.schlipf@hs-flensburg.de::42e3ab0d-bd86-46c8-a131-9fd9c29bdce4" providerId="AD" clId="Web-{46C6B443-3B97-4E4C-98BA-A94CB5CA14A8}" dt="2025-10-13T08:11:28.948" v="343" actId="14100"/>
      <pc:docMkLst>
        <pc:docMk/>
      </pc:docMkLst>
      <pc:sldChg chg="modSp">
        <pc:chgData name="David Schlipf" userId="S::david.schlipf@hs-flensburg.de::42e3ab0d-bd86-46c8-a131-9fd9c29bdce4" providerId="AD" clId="Web-{46C6B443-3B97-4E4C-98BA-A94CB5CA14A8}" dt="2025-10-13T08:04:08.014" v="91" actId="20577"/>
        <pc:sldMkLst>
          <pc:docMk/>
          <pc:sldMk cId="3968310652" sldId="272"/>
        </pc:sldMkLst>
        <pc:spChg chg="mod">
          <ac:chgData name="David Schlipf" userId="S::david.schlipf@hs-flensburg.de::42e3ab0d-bd86-46c8-a131-9fd9c29bdce4" providerId="AD" clId="Web-{46C6B443-3B97-4E4C-98BA-A94CB5CA14A8}" dt="2025-10-13T08:04:08.014" v="91" actId="20577"/>
          <ac:spMkLst>
            <pc:docMk/>
            <pc:sldMk cId="3968310652" sldId="272"/>
            <ac:spMk id="3" creationId="{00000000-0000-0000-0000-000000000000}"/>
          </ac:spMkLst>
        </pc:spChg>
        <pc:picChg chg="mod">
          <ac:chgData name="David Schlipf" userId="S::david.schlipf@hs-flensburg.de::42e3ab0d-bd86-46c8-a131-9fd9c29bdce4" providerId="AD" clId="Web-{46C6B443-3B97-4E4C-98BA-A94CB5CA14A8}" dt="2025-10-13T08:02:36.278" v="42" actId="1076"/>
          <ac:picMkLst>
            <pc:docMk/>
            <pc:sldMk cId="3968310652" sldId="272"/>
            <ac:picMk id="9" creationId="{00000000-0000-0000-0000-000000000000}"/>
          </ac:picMkLst>
        </pc:picChg>
      </pc:sldChg>
      <pc:sldChg chg="mod modShow">
        <pc:chgData name="David Schlipf" userId="S::david.schlipf@hs-flensburg.de::42e3ab0d-bd86-46c8-a131-9fd9c29bdce4" providerId="AD" clId="Web-{46C6B443-3B97-4E4C-98BA-A94CB5CA14A8}" dt="2025-10-13T08:05:25.937" v="92"/>
        <pc:sldMkLst>
          <pc:docMk/>
          <pc:sldMk cId="1251080588" sldId="274"/>
        </pc:sldMkLst>
      </pc:sldChg>
      <pc:sldChg chg="addSp delSp modSp add replId">
        <pc:chgData name="David Schlipf" userId="S::david.schlipf@hs-flensburg.de::42e3ab0d-bd86-46c8-a131-9fd9c29bdce4" providerId="AD" clId="Web-{46C6B443-3B97-4E4C-98BA-A94CB5CA14A8}" dt="2025-10-13T08:09:44.658" v="245" actId="20577"/>
        <pc:sldMkLst>
          <pc:docMk/>
          <pc:sldMk cId="574960124" sldId="275"/>
        </pc:sldMkLst>
        <pc:spChg chg="mod">
          <ac:chgData name="David Schlipf" userId="S::david.schlipf@hs-flensburg.de::42e3ab0d-bd86-46c8-a131-9fd9c29bdce4" providerId="AD" clId="Web-{46C6B443-3B97-4E4C-98BA-A94CB5CA14A8}" dt="2025-10-13T08:05:41.999" v="99" actId="20577"/>
          <ac:spMkLst>
            <pc:docMk/>
            <pc:sldMk cId="574960124" sldId="275"/>
            <ac:spMk id="2" creationId="{F89FFFAA-EF61-DCA4-CEA1-966851297C2F}"/>
          </ac:spMkLst>
        </pc:spChg>
        <pc:spChg chg="mod">
          <ac:chgData name="David Schlipf" userId="S::david.schlipf@hs-flensburg.de::42e3ab0d-bd86-46c8-a131-9fd9c29bdce4" providerId="AD" clId="Web-{46C6B443-3B97-4E4C-98BA-A94CB5CA14A8}" dt="2025-10-13T08:09:44.658" v="245" actId="20577"/>
          <ac:spMkLst>
            <pc:docMk/>
            <pc:sldMk cId="574960124" sldId="275"/>
            <ac:spMk id="3" creationId="{FC795899-FFFF-328F-F6D0-7AA76659C642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11.595" v="210" actId="14100"/>
          <ac:spMkLst>
            <pc:docMk/>
            <pc:sldMk cId="574960124" sldId="275"/>
            <ac:spMk id="7" creationId="{3F055D93-1E22-7836-86CC-4C6B9926FD9A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23.251" v="215" actId="20577"/>
          <ac:spMkLst>
            <pc:docMk/>
            <pc:sldMk cId="574960124" sldId="275"/>
            <ac:spMk id="10" creationId="{7F2B6275-877D-4B52-CD07-FE5FCE48ADF2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37.580" v="219" actId="20577"/>
          <ac:spMkLst>
            <pc:docMk/>
            <pc:sldMk cId="574960124" sldId="275"/>
            <ac:spMk id="11" creationId="{6D399ACF-F3FD-D345-B42E-F61E1F63847F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08:51.236" v="225" actId="1076"/>
          <ac:spMkLst>
            <pc:docMk/>
            <pc:sldMk cId="574960124" sldId="275"/>
            <ac:spMk id="12" creationId="{D126459F-7B49-FC7A-CCD8-65B077AE62A5}"/>
          </ac:spMkLst>
        </pc:spChg>
        <pc:picChg chg="del">
          <ac:chgData name="David Schlipf" userId="S::david.schlipf@hs-flensburg.de::42e3ab0d-bd86-46c8-a131-9fd9c29bdce4" providerId="AD" clId="Web-{46C6B443-3B97-4E4C-98BA-A94CB5CA14A8}" dt="2025-10-13T08:06:06.343" v="131"/>
          <ac:picMkLst>
            <pc:docMk/>
            <pc:sldMk cId="574960124" sldId="275"/>
            <ac:picMk id="9" creationId="{29E51257-7DA7-27FF-2936-5EB0EC79B75E}"/>
          </ac:picMkLst>
        </pc:picChg>
      </pc:sldChg>
      <pc:sldChg chg="addSp delSp modSp add replId">
        <pc:chgData name="David Schlipf" userId="S::david.schlipf@hs-flensburg.de::42e3ab0d-bd86-46c8-a131-9fd9c29bdce4" providerId="AD" clId="Web-{46C6B443-3B97-4E4C-98BA-A94CB5CA14A8}" dt="2025-10-13T08:11:28.948" v="343" actId="14100"/>
        <pc:sldMkLst>
          <pc:docMk/>
          <pc:sldMk cId="769390630" sldId="276"/>
        </pc:sldMkLst>
        <pc:spChg chg="mod">
          <ac:chgData name="David Schlipf" userId="S::david.schlipf@hs-flensburg.de::42e3ab0d-bd86-46c8-a131-9fd9c29bdce4" providerId="AD" clId="Web-{46C6B443-3B97-4E4C-98BA-A94CB5CA14A8}" dt="2025-10-13T08:09:48.299" v="247" actId="20577"/>
          <ac:spMkLst>
            <pc:docMk/>
            <pc:sldMk cId="769390630" sldId="276"/>
            <ac:spMk id="2" creationId="{4E55633D-B083-02F8-4C40-5972C2CF3F91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19.033" v="229"/>
          <ac:spMkLst>
            <pc:docMk/>
            <pc:sldMk cId="769390630" sldId="276"/>
            <ac:spMk id="3" creationId="{DEC113AC-D004-FC26-0003-3176C561711F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4"/>
          <ac:spMkLst>
            <pc:docMk/>
            <pc:sldMk cId="769390630" sldId="276"/>
            <ac:spMk id="7" creationId="{E24978BF-F9AB-8625-E3DE-FDE34932A425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3"/>
          <ac:spMkLst>
            <pc:docMk/>
            <pc:sldMk cId="769390630" sldId="276"/>
            <ac:spMk id="10" creationId="{5995C4F6-A9EF-7AFD-BCE6-15636C5E9E44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2"/>
          <ac:spMkLst>
            <pc:docMk/>
            <pc:sldMk cId="769390630" sldId="276"/>
            <ac:spMk id="11" creationId="{374FBA1C-8320-0927-B4A0-E604B82D865A}"/>
          </ac:spMkLst>
        </pc:spChg>
        <pc:spChg chg="del">
          <ac:chgData name="David Schlipf" userId="S::david.schlipf@hs-flensburg.de::42e3ab0d-bd86-46c8-a131-9fd9c29bdce4" providerId="AD" clId="Web-{46C6B443-3B97-4E4C-98BA-A94CB5CA14A8}" dt="2025-10-13T08:09:21.471" v="231"/>
          <ac:spMkLst>
            <pc:docMk/>
            <pc:sldMk cId="769390630" sldId="276"/>
            <ac:spMk id="12" creationId="{190D6453-5994-A0B2-EBE5-9FD943660D94}"/>
          </ac:spMkLst>
        </pc:spChg>
        <pc:spChg chg="add del mod">
          <ac:chgData name="David Schlipf" userId="S::david.schlipf@hs-flensburg.de::42e3ab0d-bd86-46c8-a131-9fd9c29bdce4" providerId="AD" clId="Web-{46C6B443-3B97-4E4C-98BA-A94CB5CA14A8}" dt="2025-10-13T08:09:21.471" v="230"/>
          <ac:spMkLst>
            <pc:docMk/>
            <pc:sldMk cId="769390630" sldId="276"/>
            <ac:spMk id="13" creationId="{64B8E5D1-B8C4-83FB-AC39-D62A11B5154D}"/>
          </ac:spMkLst>
        </pc:spChg>
        <pc:spChg chg="add mod">
          <ac:chgData name="David Schlipf" userId="S::david.schlipf@hs-flensburg.de::42e3ab0d-bd86-46c8-a131-9fd9c29bdce4" providerId="AD" clId="Web-{46C6B443-3B97-4E4C-98BA-A94CB5CA14A8}" dt="2025-10-13T08:11:28.948" v="343" actId="14100"/>
          <ac:spMkLst>
            <pc:docMk/>
            <pc:sldMk cId="769390630" sldId="276"/>
            <ac:spMk id="14" creationId="{E5FB4D1F-DCA6-16C8-92E9-0BA47C977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=""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=""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=""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=""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=""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=""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=""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=""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=""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=""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=""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=""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=""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=""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=""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=""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=""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="" xmlns:a16="http://schemas.microsoft.com/office/drawing/2014/main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="" xmlns:a16="http://schemas.microsoft.com/office/drawing/2014/main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="" xmlns:a16="http://schemas.microsoft.com/office/drawing/2014/main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=""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=""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=""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="" xmlns:a16="http://schemas.microsoft.com/office/drawing/2014/main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=""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=""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=""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=""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=""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=""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=""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=""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=""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=""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=""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=""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=""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=""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=""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=""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=""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=""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=""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=""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=""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=""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=""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=""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=""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=""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="" xmlns:a16="http://schemas.microsoft.com/office/drawing/2014/main" id="{B1C1F126-0E13-CA3E-498A-E7954A2B9995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=""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=""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=""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=""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=""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=""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=""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=""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=""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=""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=""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=""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=""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=""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=""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=""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=""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=""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=""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=""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=""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=""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=""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=""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=""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=""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=""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="" xmlns:a16="http://schemas.microsoft.com/office/drawing/2014/main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=""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=""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=""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=""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=""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=""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=""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=""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="" xmlns:a16="http://schemas.microsoft.com/office/drawing/2014/main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=""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=""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="" xmlns:a16="http://schemas.microsoft.com/office/drawing/2014/main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=""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=""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=""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=""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=""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=""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="" xmlns:a16="http://schemas.microsoft.com/office/drawing/2014/main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=""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=""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=""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=""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="" xmlns:a16="http://schemas.microsoft.com/office/drawing/2014/main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=""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=""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=""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=""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=""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=""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=""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="" xmlns:a16="http://schemas.microsoft.com/office/drawing/2014/main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=""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=""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=""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=""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=""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=""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="" xmlns:a16="http://schemas.microsoft.com/office/drawing/2014/main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=""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=""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=""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=""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=""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=""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=""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=""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=""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 : </a:t>
            </a:r>
            <a:r>
              <a:rPr lang="en-GB" dirty="0" err="1"/>
              <a:t>Lidar</a:t>
            </a:r>
            <a:r>
              <a:rPr lang="en-GB" dirty="0"/>
              <a:t> Assisted Controller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=""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Date: 14/10/25</a:t>
            </a:r>
          </a:p>
          <a:p>
            <a:r>
              <a:rPr lang="en-GB" dirty="0"/>
              <a:t>Supervisor: prof. David </a:t>
            </a:r>
            <a:r>
              <a:rPr lang="en-GB" dirty="0" err="1"/>
              <a:t>Schlipf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=""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Group members: </a:t>
            </a:r>
            <a:r>
              <a:rPr lang="en-GB" dirty="0" err="1"/>
              <a:t>Midhun</a:t>
            </a:r>
            <a:r>
              <a:rPr lang="en-GB" dirty="0"/>
              <a:t> </a:t>
            </a:r>
            <a:r>
              <a:rPr lang="en-GB" dirty="0" err="1"/>
              <a:t>Kanichattu</a:t>
            </a:r>
            <a:r>
              <a:rPr lang="en-GB" dirty="0"/>
              <a:t> </a:t>
            </a:r>
            <a:r>
              <a:rPr lang="en-GB" dirty="0" err="1"/>
              <a:t>Venu,Hesham</a:t>
            </a:r>
            <a:r>
              <a:rPr lang="en-GB" dirty="0"/>
              <a:t> Mahmoud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=""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=""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949570" y="6566803"/>
            <a:ext cx="6889630" cy="365125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Sharing Your Code: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1. </a:t>
            </a:r>
            <a:r>
              <a:rPr lang="en-US" dirty="0" err="1"/>
              <a:t>git</a:t>
            </a:r>
            <a:r>
              <a:rPr lang="en-US" dirty="0"/>
              <a:t> add .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git</a:t>
            </a:r>
            <a:r>
              <a:rPr lang="en-US" dirty="0"/>
              <a:t> commit -m "Message"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git</a:t>
            </a:r>
            <a:r>
              <a:rPr lang="en-US" dirty="0"/>
              <a:t> push origin main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Team Collaboration:</a:t>
            </a:r>
          </a:p>
          <a:p>
            <a:pPr marL="0" indent="0">
              <a:buNone/>
            </a:pPr>
            <a:r>
              <a:rPr lang="en-US" dirty="0"/>
              <a:t>   1</a:t>
            </a:r>
            <a:r>
              <a:rPr lang="en-US" dirty="0" smtClean="0"/>
              <a:t>Create </a:t>
            </a:r>
            <a:r>
              <a:rPr lang="en-US" dirty="0"/>
              <a:t>a branch → </a:t>
            </a:r>
            <a:r>
              <a:rPr lang="en-US" dirty="0" err="1"/>
              <a:t>git</a:t>
            </a:r>
            <a:r>
              <a:rPr lang="en-US" dirty="0"/>
              <a:t> checkout -b new-feature</a:t>
            </a:r>
          </a:p>
          <a:p>
            <a:pPr marL="0" indent="0">
              <a:buNone/>
            </a:pPr>
            <a:r>
              <a:rPr lang="en-US" dirty="0" smtClean="0"/>
              <a:t>   2 </a:t>
            </a:r>
            <a:r>
              <a:rPr lang="en-US" dirty="0"/>
              <a:t>Fork repos to contribute to others’ projects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3 </a:t>
            </a:r>
            <a:r>
              <a:rPr lang="en-US" dirty="0"/>
              <a:t>Submit Pull Requests for code review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1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520" y="1882512"/>
            <a:ext cx="8097380" cy="3162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1918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=""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Lidar  Assisted controller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Hansen, M. </a:t>
            </a:r>
            <a:r>
              <a:rPr lang="en-US" i="1" dirty="0"/>
              <a:t>Aerodynamics of Wind Turbines</a:t>
            </a:r>
            <a:r>
              <a:rPr lang="en-US" dirty="0"/>
              <a:t>, 3rd Ed., </a:t>
            </a:r>
            <a:r>
              <a:rPr lang="en-US" dirty="0" err="1"/>
              <a:t>Routledge</a:t>
            </a:r>
            <a:r>
              <a:rPr lang="en-US" dirty="0"/>
              <a:t>,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Ingram, G. </a:t>
            </a:r>
            <a:r>
              <a:rPr lang="en-US" i="1" dirty="0"/>
              <a:t>Wind Turbine Blade Element Momentum Theory</a:t>
            </a:r>
            <a:r>
              <a:rPr lang="en-US" dirty="0"/>
              <a:t>, 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Bossanyi</a:t>
            </a:r>
            <a:r>
              <a:rPr lang="en-US" dirty="0"/>
              <a:t>, E. </a:t>
            </a:r>
            <a:r>
              <a:rPr lang="en-US" i="1" dirty="0"/>
              <a:t>Controller Design for Variable-Speed Wind Turbines</a:t>
            </a:r>
            <a:r>
              <a:rPr lang="en-US" dirty="0"/>
              <a:t>, Wind Engineering, 2000</a:t>
            </a:r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=""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=""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Bladed control interface (pre-v4.4)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Swap array communication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Handshaking and synchronization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Data exchange flow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=""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=""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=""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=""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=""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=""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Bladed Control Interfaces </a:t>
            </a:r>
            <a:endParaRPr lang="en-GB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="" xmlns:a16="http://schemas.microsoft.com/office/drawing/2014/main" id="{D847DFA5-0CA0-3D6E-6A5E-98464DBB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Who calls whom</a:t>
            </a:r>
          </a:p>
          <a:p>
            <a:r>
              <a:rPr lang="en-US" sz="1800" b="1" dirty="0"/>
              <a:t>Bladed</a:t>
            </a:r>
            <a:r>
              <a:rPr lang="en-US" sz="1800" dirty="0"/>
              <a:t> is the </a:t>
            </a:r>
            <a:r>
              <a:rPr lang="en-US" sz="1800" i="1" dirty="0"/>
              <a:t>main simulation engine</a:t>
            </a:r>
            <a:endParaRPr lang="en-US" sz="1800" dirty="0"/>
          </a:p>
          <a:p>
            <a:r>
              <a:rPr lang="en-US" sz="1800" dirty="0"/>
              <a:t>Calls the </a:t>
            </a:r>
            <a:r>
              <a:rPr lang="en-US" sz="1800" b="1" dirty="0"/>
              <a:t>User-Defined Controller</a:t>
            </a:r>
            <a:r>
              <a:rPr lang="en-US" sz="1800" dirty="0"/>
              <a:t> (DLL or EXE) each </a:t>
            </a:r>
            <a:r>
              <a:rPr lang="en-US" sz="1800" dirty="0" err="1"/>
              <a:t>timestep</a:t>
            </a:r>
            <a:r>
              <a:rPr lang="en-US" sz="1800" dirty="0"/>
              <a:t> </a:t>
            </a:r>
          </a:p>
          <a:p>
            <a:r>
              <a:rPr lang="en-US" sz="1800" dirty="0"/>
              <a:t>Controller reads inputs → computes → returns outputs</a:t>
            </a:r>
          </a:p>
          <a:p>
            <a:pPr marL="0" indent="0">
              <a:buNone/>
            </a:pPr>
            <a:r>
              <a:rPr lang="en-US" sz="1800" b="1" dirty="0"/>
              <a:t>How Signal Transfer Works</a:t>
            </a:r>
          </a:p>
          <a:p>
            <a:r>
              <a:rPr lang="en-US" sz="1800" b="1" dirty="0"/>
              <a:t>DLL Case:</a:t>
            </a:r>
            <a:r>
              <a:rPr lang="en-US" sz="1800" dirty="0"/>
              <a:t> uses array </a:t>
            </a:r>
            <a:r>
              <a:rPr lang="en-US" sz="1800" dirty="0" err="1"/>
              <a:t>avrSWAP</a:t>
            </a:r>
            <a:r>
              <a:rPr lang="en-US" sz="1800" dirty="0"/>
              <a:t> in memory (faster, direct)</a:t>
            </a:r>
          </a:p>
          <a:p>
            <a:pPr>
              <a:buFont typeface="Arial"/>
              <a:buChar char="•"/>
            </a:pPr>
            <a:r>
              <a:rPr lang="en-US" sz="1800" b="1" dirty="0"/>
              <a:t>EXE Case:</a:t>
            </a:r>
            <a:r>
              <a:rPr lang="en-US" sz="1800" dirty="0"/>
              <a:t> uses shared binary file </a:t>
            </a:r>
            <a:r>
              <a:rPr lang="en-US" sz="1800" dirty="0" err="1"/>
              <a:t>discon.swp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Each record = one signal (4 bytes)</a:t>
            </a:r>
          </a:p>
          <a:p>
            <a:pPr>
              <a:buFont typeface="Arial"/>
              <a:buChar char="•"/>
            </a:pPr>
            <a:r>
              <a:rPr lang="en-US" sz="1800" dirty="0"/>
              <a:t>Record 1 used for </a:t>
            </a:r>
            <a:r>
              <a:rPr lang="en-US" sz="1800" b="1" dirty="0"/>
              <a:t>handshaking</a:t>
            </a:r>
            <a:r>
              <a:rPr lang="en-US" sz="1800" dirty="0"/>
              <a:t> (0 = wait, 1 = ready, -1 = end)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=""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=""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13/10/2025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=""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=""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=""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51" y="1825626"/>
            <a:ext cx="2523146" cy="26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=""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Handshake Process (Record 1)</a:t>
            </a:r>
            <a:br>
              <a:rPr lang="en-US" b="1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="" xmlns:a16="http://schemas.microsoft.com/office/drawing/2014/main" id="{0385B4C5-770B-4772-3AF8-CABA505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Controller writes 0 →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Bladed sets 1 → data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Controller reads, writes outputs, sets 0 again</a:t>
            </a:r>
          </a:p>
          <a:p>
            <a:pPr>
              <a:buFont typeface="+mj-lt"/>
              <a:buAutoNum type="arabicPeriod"/>
            </a:pPr>
            <a:r>
              <a:rPr lang="en-US" dirty="0"/>
              <a:t>Simulation continues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</a:t>
            </a:r>
            <a:r>
              <a:rPr lang="en-US" dirty="0" err="1"/>
              <a:t>Csharp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=""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0975-892A-460D-9B99-2E14471E45A4}" type="datetime1">
              <a:rPr lang="en-GB" smtClean="0"/>
              <a:t>13/10/2025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=""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Name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=""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=""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7486" y="6552240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744326" y="1604210"/>
            <a:ext cx="2807368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2695" y="2454442"/>
            <a:ext cx="4050631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AvrSwap</a:t>
            </a:r>
            <a:r>
              <a:rPr lang="en-US" dirty="0"/>
              <a:t> 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3168" y="3248526"/>
            <a:ext cx="36816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Controller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1189" y="3994485"/>
            <a:ext cx="3673642" cy="37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3510" y="4660231"/>
            <a:ext cx="3428999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9148010" y="2221831"/>
            <a:ext cx="1" cy="23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9143999" y="2967789"/>
            <a:ext cx="1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9144000" y="3761873"/>
            <a:ext cx="4010" cy="232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9148010" y="4371475"/>
            <a:ext cx="0" cy="288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Exchange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21027"/>
              </p:ext>
            </p:extLst>
          </p:nvPr>
        </p:nvGraphicFramePr>
        <p:xfrm>
          <a:off x="757990" y="1780943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Blade 1 pitch 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pitch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torque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100" dirty="0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770588</a:t>
            </a:r>
          </a:p>
          <a:p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287822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563" y="4307305"/>
            <a:ext cx="495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Execution Timing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8" y="4880111"/>
            <a:ext cx="2791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OpenFAST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OpenFAST</a:t>
            </a:r>
            <a:r>
              <a:rPr lang="en-US" dirty="0"/>
              <a:t> runs the full turbine simulation.</a:t>
            </a:r>
          </a:p>
          <a:p>
            <a:r>
              <a:rPr lang="en-US" dirty="0"/>
              <a:t>Calls </a:t>
            </a:r>
            <a:r>
              <a:rPr lang="en-US" b="1" dirty="0" err="1"/>
              <a:t>ServoDyn</a:t>
            </a:r>
            <a:r>
              <a:rPr lang="en-US" dirty="0"/>
              <a:t>, which manages control interfaces.</a:t>
            </a:r>
          </a:p>
          <a:p>
            <a:r>
              <a:rPr lang="en-US" b="1" dirty="0" err="1"/>
              <a:t>ServoDyn</a:t>
            </a:r>
            <a:r>
              <a:rPr lang="en-US" dirty="0"/>
              <a:t> uses the </a:t>
            </a:r>
            <a:r>
              <a:rPr lang="en-US" b="1" dirty="0"/>
              <a:t>Bladed Legacy Interface (BLI)</a:t>
            </a:r>
            <a:r>
              <a:rPr lang="en-US" dirty="0"/>
              <a:t> to link with control DLLs.</a:t>
            </a:r>
          </a:p>
          <a:p>
            <a:r>
              <a:rPr lang="en-US" b="1" dirty="0"/>
              <a:t>Case 1:</a:t>
            </a:r>
            <a:r>
              <a:rPr lang="en-US" dirty="0"/>
              <a:t> </a:t>
            </a:r>
            <a:r>
              <a:rPr lang="en-US" dirty="0" err="1"/>
              <a:t>ServoDyn</a:t>
            </a:r>
            <a:r>
              <a:rPr lang="en-US" dirty="0"/>
              <a:t> → </a:t>
            </a:r>
            <a:r>
              <a:rPr lang="en-US" b="1" dirty="0"/>
              <a:t>ROSCO.dll</a:t>
            </a:r>
            <a:r>
              <a:rPr lang="en-US" dirty="0"/>
              <a:t> (standard feedback control).</a:t>
            </a:r>
          </a:p>
          <a:p>
            <a:r>
              <a:rPr lang="en-US" b="1" dirty="0"/>
              <a:t>Case 2:</a:t>
            </a:r>
            <a:r>
              <a:rPr lang="en-US" dirty="0"/>
              <a:t> </a:t>
            </a:r>
            <a:r>
              <a:rPr lang="en-US" dirty="0" err="1"/>
              <a:t>ServoDyn</a:t>
            </a:r>
            <a:r>
              <a:rPr lang="en-US" dirty="0"/>
              <a:t> → </a:t>
            </a:r>
            <a:r>
              <a:rPr lang="en-US" b="1" dirty="0"/>
              <a:t>Wrapper.dll</a:t>
            </a:r>
            <a:r>
              <a:rPr lang="en-US" dirty="0"/>
              <a:t> → calls </a:t>
            </a:r>
            <a:r>
              <a:rPr lang="en-US" b="1" dirty="0"/>
              <a:t>LDP.dll</a:t>
            </a:r>
            <a:r>
              <a:rPr lang="en-US" dirty="0"/>
              <a:t>, </a:t>
            </a:r>
            <a:r>
              <a:rPr lang="en-US" b="1" dirty="0"/>
              <a:t>FFP.dll</a:t>
            </a:r>
            <a:r>
              <a:rPr lang="en-US" dirty="0"/>
              <a:t>, and </a:t>
            </a:r>
            <a:r>
              <a:rPr lang="en-US" b="1" dirty="0"/>
              <a:t>ROSCO.dll</a:t>
            </a:r>
            <a:r>
              <a:rPr lang="en-US" dirty="0"/>
              <a:t>.</a:t>
            </a:r>
          </a:p>
          <a:p>
            <a:r>
              <a:rPr lang="en-US" dirty="0"/>
              <a:t>Enables combined </a:t>
            </a:r>
            <a:r>
              <a:rPr lang="en-US" b="1" dirty="0" err="1"/>
              <a:t>feedforward</a:t>
            </a:r>
            <a:r>
              <a:rPr lang="en-US" b="1" dirty="0"/>
              <a:t>, feedback, and </a:t>
            </a:r>
            <a:r>
              <a:rPr lang="en-US" b="1" dirty="0" err="1"/>
              <a:t>lidar</a:t>
            </a:r>
            <a:r>
              <a:rPr lang="en-US" b="1" dirty="0"/>
              <a:t>-based</a:t>
            </a:r>
            <a:r>
              <a:rPr lang="en-US" dirty="0"/>
              <a:t> control.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90187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44E00E-98AE-025F-9E7C-5702FD379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9FFFAA-EF61-DCA4-CEA1-96685129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</a:t>
            </a:r>
            <a:r>
              <a:rPr lang="en-US" dirty="0" err="1"/>
              <a:t>Comunication</a:t>
            </a:r>
            <a:endParaRPr lang="de-DE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795899-FFFF-328F-F6D0-7AA76659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Lidar Simulator provides the following signals to the LDP.DLL in the 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</a:p>
          <a:p>
            <a:pPr>
              <a:buFont typeface="Arial"/>
              <a:buChar char="•"/>
            </a:pPr>
            <a:r>
              <a:rPr lang="en-US" i="1" dirty="0">
                <a:solidFill>
                  <a:srgbClr val="FF0000"/>
                </a:solidFill>
              </a:rPr>
              <a:t>LDP.DLL provides  the following signals to the FFP.DLL in the 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</a:p>
          <a:p>
            <a:pPr>
              <a:buFont typeface="Arial,Sans-Serif"/>
              <a:buChar char="•"/>
            </a:pPr>
            <a:r>
              <a:rPr lang="en-US" i="1" dirty="0">
                <a:solidFill>
                  <a:srgbClr val="FF0000"/>
                </a:solidFill>
              </a:rPr>
              <a:t>FFP.DLL provides  the following signals to the Rosco.DLL in the </a:t>
            </a:r>
            <a:r>
              <a:rPr lang="en-US" i="1" dirty="0" err="1">
                <a:solidFill>
                  <a:srgbClr val="FF0000"/>
                </a:solidFill>
              </a:rPr>
              <a:t>swayArray</a:t>
            </a:r>
            <a:r>
              <a:rPr lang="en-US" i="1" dirty="0">
                <a:solidFill>
                  <a:srgbClr val="FF0000"/>
                </a:solidFill>
              </a:rPr>
              <a:t> 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Table with record and description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i="1" dirty="0"/>
          </a:p>
          <a:p>
            <a:pPr marL="457200" lvl="1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Graph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FD2A86-C5D5-5D04-46C4-A630D113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98CDBD-3BB8-9196-33EE-12100E12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D96F320-0132-6E79-5E71-5A527719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1BEBFE1F-15DC-CCD4-9461-B4A5D1015C6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90187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  <p:sp>
        <p:nvSpPr>
          <p:cNvPr id="7" name="Rechteck: abgerundete Ecken 6">
            <a:extLst>
              <a:ext uri="{FF2B5EF4-FFF2-40B4-BE49-F238E27FC236}">
                <a16:creationId xmlns="" xmlns:a16="http://schemas.microsoft.com/office/drawing/2014/main" id="{3F055D93-1E22-7836-86CC-4C6B9926FD9A}"/>
              </a:ext>
            </a:extLst>
          </p:cNvPr>
          <p:cNvSpPr/>
          <p:nvPr/>
        </p:nvSpPr>
        <p:spPr>
          <a:xfrm>
            <a:off x="2702560" y="5171440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OpenFAST</a:t>
            </a:r>
            <a:r>
              <a:rPr lang="de-DE" dirty="0"/>
              <a:t> Lidar </a:t>
            </a:r>
            <a:r>
              <a:rPr lang="de-DE" dirty="0" err="1"/>
              <a:t>Simuator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="" xmlns:a16="http://schemas.microsoft.com/office/drawing/2014/main" id="{7F2B6275-877D-4B52-CD07-FE5FCE48ADF2}"/>
              </a:ext>
            </a:extLst>
          </p:cNvPr>
          <p:cNvSpPr/>
          <p:nvPr/>
        </p:nvSpPr>
        <p:spPr>
          <a:xfrm>
            <a:off x="5081487" y="5171440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LDP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="" xmlns:a16="http://schemas.microsoft.com/office/drawing/2014/main" id="{6D399ACF-F3FD-D345-B42E-F61E1F63847F}"/>
              </a:ext>
            </a:extLst>
          </p:cNvPr>
          <p:cNvSpPr/>
          <p:nvPr/>
        </p:nvSpPr>
        <p:spPr>
          <a:xfrm>
            <a:off x="7460413" y="5171439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/>
              <a:t>FFP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="" xmlns:a16="http://schemas.microsoft.com/office/drawing/2014/main" id="{D126459F-7B49-FC7A-CCD8-65B077AE62A5}"/>
              </a:ext>
            </a:extLst>
          </p:cNvPr>
          <p:cNvSpPr/>
          <p:nvPr/>
        </p:nvSpPr>
        <p:spPr>
          <a:xfrm>
            <a:off x="9997315" y="5171439"/>
            <a:ext cx="203881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dirty="0" err="1"/>
              <a:t>Rosco</a:t>
            </a:r>
          </a:p>
        </p:txBody>
      </p:sp>
    </p:spTree>
    <p:extLst>
      <p:ext uri="{BB962C8B-B14F-4D97-AF65-F5344CB8AC3E}">
        <p14:creationId xmlns:p14="http://schemas.microsoft.com/office/powerpoint/2010/main" val="57496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</a:t>
            </a:r>
            <a:r>
              <a:rPr lang="en-US" b="1" dirty="0" err="1"/>
              <a:t>Git</a:t>
            </a:r>
            <a:r>
              <a:rPr lang="en-US" b="1" dirty="0"/>
              <a:t> &amp;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b="1" dirty="0" err="1"/>
              <a:t>Git</a:t>
            </a:r>
            <a:r>
              <a:rPr lang="en-US" dirty="0"/>
              <a:t>: A version control system to track changes in code/projects</a:t>
            </a:r>
          </a:p>
          <a:p>
            <a:r>
              <a:rPr lang="en-US" b="1" dirty="0" err="1"/>
              <a:t>GitHub</a:t>
            </a:r>
            <a:r>
              <a:rPr lang="en-US" dirty="0"/>
              <a:t>: A cloud platform to store, share, and collaborate on </a:t>
            </a:r>
            <a:r>
              <a:rPr lang="en-US" dirty="0" err="1"/>
              <a:t>Git</a:t>
            </a:r>
            <a:r>
              <a:rPr lang="en-US" dirty="0"/>
              <a:t> repositories</a:t>
            </a:r>
          </a:p>
          <a:p>
            <a:r>
              <a:rPr lang="en-US" dirty="0"/>
              <a:t>Helps manage versions, collaborate with teams, and keep history of all </a:t>
            </a:r>
            <a:r>
              <a:rPr lang="en-US" dirty="0" smtClean="0"/>
              <a:t>changes</a:t>
            </a:r>
          </a:p>
          <a:p>
            <a:r>
              <a:rPr lang="en-US" dirty="0" smtClean="0"/>
              <a:t>Common </a:t>
            </a:r>
            <a:r>
              <a:rPr lang="en-US" dirty="0"/>
              <a:t>Operations: Clone, Commit, Push, </a:t>
            </a:r>
            <a:r>
              <a:rPr lang="en-US" dirty="0" smtClean="0"/>
              <a:t>Pull</a:t>
            </a:r>
          </a:p>
          <a:p>
            <a:r>
              <a:rPr lang="en-US" u="sng" dirty="0"/>
              <a:t>Clone</a:t>
            </a:r>
            <a:r>
              <a:rPr lang="en-US" dirty="0"/>
              <a:t> → Copy repository from </a:t>
            </a:r>
            <a:r>
              <a:rPr lang="en-US" dirty="0" err="1"/>
              <a:t>GitHub</a:t>
            </a:r>
            <a:r>
              <a:rPr lang="en-US" dirty="0"/>
              <a:t> to local machine</a:t>
            </a:r>
          </a:p>
          <a:p>
            <a:pPr marL="0" indent="0">
              <a:buNone/>
            </a:pPr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clone &lt;</a:t>
            </a:r>
            <a:r>
              <a:rPr lang="en-US" dirty="0" err="1"/>
              <a:t>repository_URL</a:t>
            </a:r>
            <a:r>
              <a:rPr lang="en-US" dirty="0" smtClean="0"/>
              <a:t>&gt;</a:t>
            </a:r>
            <a:endParaRPr lang="en-US" dirty="0"/>
          </a:p>
          <a:p>
            <a:r>
              <a:rPr lang="en-US" u="sng" dirty="0" smtClean="0"/>
              <a:t>Commit</a:t>
            </a:r>
            <a:r>
              <a:rPr lang="en-US" dirty="0" smtClean="0"/>
              <a:t> </a:t>
            </a:r>
            <a:r>
              <a:rPr lang="en-US" dirty="0"/>
              <a:t>→ Save changes locally as a snapshot</a:t>
            </a:r>
          </a:p>
          <a:p>
            <a:pPr marL="0" indent="0">
              <a:buNone/>
            </a:pPr>
            <a:r>
              <a:rPr lang="en-US" dirty="0"/>
              <a:t>   → </a:t>
            </a:r>
            <a:r>
              <a:rPr lang="en-US" dirty="0" smtClean="0"/>
              <a:t>Commands: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 </a:t>
            </a:r>
            <a:r>
              <a:rPr lang="en-US" dirty="0" smtClean="0"/>
              <a:t>    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"Describe your change"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9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u="sng" dirty="0"/>
              <a:t>Push</a:t>
            </a:r>
            <a:r>
              <a:rPr lang="en-US" dirty="0"/>
              <a:t> → Upload local commits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push origin </a:t>
            </a:r>
            <a:r>
              <a:rPr lang="en-US" dirty="0" smtClean="0"/>
              <a:t>main</a:t>
            </a:r>
            <a:endParaRPr lang="en-US" dirty="0"/>
          </a:p>
          <a:p>
            <a:r>
              <a:rPr lang="en-US" u="sng" dirty="0" smtClean="0"/>
              <a:t>Pull</a:t>
            </a:r>
            <a:r>
              <a:rPr lang="en-US" dirty="0" smtClean="0"/>
              <a:t> </a:t>
            </a:r>
            <a:r>
              <a:rPr lang="en-US" dirty="0"/>
              <a:t>→ Fetch and merge latest updates from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   → Command: </a:t>
            </a:r>
            <a:r>
              <a:rPr lang="en-US" dirty="0" err="1"/>
              <a:t>git</a:t>
            </a:r>
            <a:r>
              <a:rPr lang="en-US" dirty="0"/>
              <a:t> pull origin </a:t>
            </a:r>
            <a:r>
              <a:rPr lang="en-US" dirty="0" smtClean="0"/>
              <a:t>main</a:t>
            </a:r>
          </a:p>
          <a:p>
            <a:endParaRPr lang="en-US" dirty="0"/>
          </a:p>
          <a:p>
            <a:r>
              <a:rPr lang="en-US" dirty="0"/>
              <a:t>Getting Latest Files from </a:t>
            </a:r>
            <a:r>
              <a:rPr lang="en-US" dirty="0" err="1"/>
              <a:t>GitHub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/>
              <a:t>1. </a:t>
            </a:r>
            <a:r>
              <a:rPr lang="en-US" dirty="0" err="1"/>
              <a:t>git</a:t>
            </a:r>
            <a:r>
              <a:rPr lang="en-US" dirty="0"/>
              <a:t> clone &lt;repo&gt;   → First-time download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 err="1"/>
              <a:t>git</a:t>
            </a:r>
            <a:r>
              <a:rPr lang="en-US" dirty="0"/>
              <a:t> fetch          → Check for updates</a:t>
            </a:r>
          </a:p>
          <a:p>
            <a:pPr marL="0" indent="0">
              <a:buNone/>
            </a:pPr>
            <a:r>
              <a:rPr lang="en-US" dirty="0"/>
              <a:t>   3. </a:t>
            </a:r>
            <a:r>
              <a:rPr lang="en-US" dirty="0" err="1"/>
              <a:t>git</a:t>
            </a:r>
            <a:r>
              <a:rPr lang="en-US" dirty="0"/>
              <a:t> pull           → Download &amp; merge </a:t>
            </a:r>
            <a:r>
              <a:rPr lang="en-US" dirty="0" smtClean="0"/>
              <a:t>changes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75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räsentation1" id="{FAF026A4-FAA2-4B3F-9818-6FE8267138C8}" vid="{40D391B5-CD9D-4991-B15A-0D3091F9983C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äsentation1" id="{FAF026A4-FAA2-4B3F-9818-6FE8267138C8}" vid="{90728898-6A8E-4A9D-99E4-96286F346D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29</TotalTime>
  <Words>691</Words>
  <Application>Microsoft Office PowerPoint</Application>
  <PresentationFormat>Custom</PresentationFormat>
  <Paragraphs>166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Presentation template_final</vt:lpstr>
      <vt:lpstr>Benutzerdefiniertes Design</vt:lpstr>
      <vt:lpstr>Report : Lidar Assisted Controller</vt:lpstr>
      <vt:lpstr>List of contents</vt:lpstr>
      <vt:lpstr>Bladed Control Interfaces </vt:lpstr>
      <vt:lpstr>Handshake Process (Record 1) </vt:lpstr>
      <vt:lpstr>Array Data Exchange</vt:lpstr>
      <vt:lpstr>Link to OpenFAST</vt:lpstr>
      <vt:lpstr>DLL Comunication</vt:lpstr>
      <vt:lpstr>Git and Github</vt:lpstr>
      <vt:lpstr>Git and Github</vt:lpstr>
      <vt:lpstr>Git  And Github</vt:lpstr>
      <vt:lpstr>Git And Github</vt:lpstr>
      <vt:lpstr>Bibliography – Lidar  Assisted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: Lidar Assisted Controller</dc:title>
  <dc:creator>lenovo</dc:creator>
  <cp:lastModifiedBy>lenovo</cp:lastModifiedBy>
  <cp:revision>81</cp:revision>
  <dcterms:created xsi:type="dcterms:W3CDTF">2025-10-11T14:07:43Z</dcterms:created>
  <dcterms:modified xsi:type="dcterms:W3CDTF">2025-10-13T08:58:07Z</dcterms:modified>
</cp:coreProperties>
</file>