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4" r:id="rId4"/>
    <p:sldId id="282" r:id="rId5"/>
    <p:sldId id="285" r:id="rId6"/>
    <p:sldId id="300" r:id="rId7"/>
    <p:sldId id="301" r:id="rId8"/>
    <p:sldId id="304" r:id="rId9"/>
    <p:sldId id="303" r:id="rId10"/>
    <p:sldId id="283" r:id="rId11"/>
    <p:sldId id="306" r:id="rId12"/>
    <p:sldId id="302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74"/>
          </p14:sldIdLst>
        </p14:section>
        <p14:section name="Title, main slides" id="{B26F6679-C236-4D3D-BC2F-CAE5ED400718}">
          <p14:sldIdLst>
            <p14:sldId id="282"/>
            <p14:sldId id="285"/>
            <p14:sldId id="300"/>
            <p14:sldId id="301"/>
            <p14:sldId id="304"/>
            <p14:sldId id="303"/>
            <p14:sldId id="283"/>
            <p14:sldId id="306"/>
            <p14:sldId id="302"/>
          </p14:sldIdLst>
        </p14:section>
        <p14:section name="bibliography" id="{2ECB0A3B-7D16-4F98-AD6A-5308DF7BF07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21/10/2025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f.com/ch/de/products/rolling-bearings/roller-bearings/spherical-roller-bearings/productid-240%2F710%20ECA%2FW33" TargetMode="Externa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13" Type="http://schemas.openxmlformats.org/officeDocument/2006/relationships/image" Target="../media/image25.png" /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12" Type="http://schemas.openxmlformats.org/officeDocument/2006/relationships/image" Target="../media/image24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8.png" /><Relationship Id="rId11" Type="http://schemas.openxmlformats.org/officeDocument/2006/relationships/image" Target="../media/image23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Relationship Id="rId14" Type="http://schemas.openxmlformats.org/officeDocument/2006/relationships/image" Target="../media/image26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 /><Relationship Id="rId3" Type="http://schemas.openxmlformats.org/officeDocument/2006/relationships/image" Target="../media/image28.png" /><Relationship Id="rId7" Type="http://schemas.openxmlformats.org/officeDocument/2006/relationships/image" Target="../media/image32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31.png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DC3F29-E719-B9FD-EA30-E0916060E53A}"/>
              </a:ext>
            </a:extLst>
          </p:cNvPr>
          <p:cNvSpPr txBox="1">
            <a:spLocks/>
          </p:cNvSpPr>
          <p:nvPr/>
        </p:nvSpPr>
        <p:spPr>
          <a:xfrm>
            <a:off x="1412841" y="360019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04</a:t>
            </a:r>
          </a:p>
          <a:p>
            <a:r>
              <a:rPr lang="it-IT" sz="2000" dirty="0"/>
              <a:t>Date: 21/10/2025</a:t>
            </a:r>
          </a:p>
          <a:p>
            <a:r>
              <a:rPr lang="it-IT" sz="2000" dirty="0"/>
              <a:t>Supervisor: Prof. Quell </a:t>
            </a:r>
          </a:p>
          <a:p>
            <a:endParaRPr lang="it-IT" sz="2000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2B546F3B-9AB7-6142-8B64-EBD7B0E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2" y="2231986"/>
            <a:ext cx="11420668" cy="912813"/>
          </a:xfrm>
        </p:spPr>
        <p:txBody>
          <a:bodyPr/>
          <a:lstStyle/>
          <a:p>
            <a:r>
              <a:rPr lang="it-IT" dirty="0"/>
              <a:t>Weekly Presentation: Rotor Bearing System</a:t>
            </a:r>
            <a:endParaRPr lang="en-GB" dirty="0"/>
          </a:p>
        </p:txBody>
      </p:sp>
      <p:sp>
        <p:nvSpPr>
          <p:cNvPr id="4" name="Textfeld 12">
            <a:extLst>
              <a:ext uri="{FF2B5EF4-FFF2-40B4-BE49-F238E27FC236}">
                <a16:creationId xmlns:a16="http://schemas.microsoft.com/office/drawing/2014/main" id="{DDDF17AA-B6EB-A4E6-322E-05F5DD9B92AC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19673" y="4685049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Divyesh Mistry,  Venkata Sreekanth .K , Sreehari Padachery, Jill Sadariya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E0EAFC0-8FB8-8A10-4FF0-103300D7967A}"/>
              </a:ext>
            </a:extLst>
          </p:cNvPr>
          <p:cNvSpPr txBox="1">
            <a:spLocks/>
          </p:cNvSpPr>
          <p:nvPr/>
        </p:nvSpPr>
        <p:spPr>
          <a:xfrm>
            <a:off x="4771390" y="5016030"/>
            <a:ext cx="2649219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Jill Sadariya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ußzeilenplatzhalter 23">
            <a:extLst>
              <a:ext uri="{FF2B5EF4-FFF2-40B4-BE49-F238E27FC236}">
                <a16:creationId xmlns:a16="http://schemas.microsoft.com/office/drawing/2014/main" id="{D38F1819-8DEB-0DFB-257B-22A31F60EDC9}"/>
              </a:ext>
            </a:extLst>
          </p:cNvPr>
          <p:cNvSpPr txBox="1">
            <a:spLocks/>
          </p:cNvSpPr>
          <p:nvPr/>
        </p:nvSpPr>
        <p:spPr>
          <a:xfrm>
            <a:off x="9117247" y="6566802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1C0DA-7C3A-2703-7D6F-D1FF02C1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153710-CAF0-AFEC-EC43-6D1E8C9A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799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Reference bearings from previous Optimus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2264-3AAC-2E18-A99E-A55EFD0F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BF92-DEFE-C8E5-A3C0-3992B5BD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E9F88-95C2-375E-8347-2133A79F09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45D6A1-B60A-A9B6-4F92-FA09971A828D}"/>
              </a:ext>
            </a:extLst>
          </p:cNvPr>
          <p:cNvGraphicFramePr>
            <a:graphicFrameLocks noGrp="1"/>
          </p:cNvGraphicFramePr>
          <p:nvPr/>
        </p:nvGraphicFramePr>
        <p:xfrm>
          <a:off x="539619" y="1384385"/>
          <a:ext cx="11353800" cy="28436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784600">
                  <a:extLst>
                    <a:ext uri="{9D8B030D-6E8A-4147-A177-3AD203B41FA5}">
                      <a16:colId xmlns:a16="http://schemas.microsoft.com/office/drawing/2014/main" val="6302723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203785564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870983557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SKF bearing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24088 ECA/W33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240/710 ECA/W33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1894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Bore 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710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553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Outer 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1030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128738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35480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load rating (approx.)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~2,800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~5,500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0427"/>
                  </a:ext>
                </a:extLst>
              </a:tr>
              <a:tr h="5836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Medium-to-large rotating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large, heavy-duty (e.g., turbines, large gearboxes)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952181"/>
                  </a:ext>
                </a:extLst>
              </a:tr>
              <a:tr h="5836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 60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 92 L E</a:t>
                      </a:r>
                    </a:p>
                    <a:p>
                      <a:pPr algn="ctr"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75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B3D20-FCC4-0A3F-3F23-422891F2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A123C2-0B0F-C3A0-12B9-34A90399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99480-0C71-7407-21B4-0E85F30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SKF -Spherical roller bearing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FE43-F765-2EF7-7959-90EDDB45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288B-21F7-2618-242C-169C3AA5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D2E358-C8B8-DEA0-7A21-3E7A38656B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3DE9E-9802-5D7F-00B3-5B4D0093F8DB}"/>
              </a:ext>
            </a:extLst>
          </p:cNvPr>
          <p:cNvSpPr txBox="1"/>
          <p:nvPr/>
        </p:nvSpPr>
        <p:spPr>
          <a:xfrm>
            <a:off x="1198976" y="5246927"/>
            <a:ext cx="3938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24088 ECA/W33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0CB86-DE94-F9C3-EE65-780C9EF41A8E}"/>
              </a:ext>
            </a:extLst>
          </p:cNvPr>
          <p:cNvSpPr txBox="1"/>
          <p:nvPr/>
        </p:nvSpPr>
        <p:spPr>
          <a:xfrm>
            <a:off x="690176" y="5696749"/>
            <a:ext cx="614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Spherical roller bearing with relubrication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65B1A8-F17E-4C24-0090-00C55EC5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61" y="1295204"/>
            <a:ext cx="3528366" cy="3756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9E2D02-1642-9181-918D-7395B293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" y="1515225"/>
            <a:ext cx="2857748" cy="3566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990A3C-B092-A0ED-330D-8B5FCCDB27EA}"/>
              </a:ext>
            </a:extLst>
          </p:cNvPr>
          <p:cNvSpPr txBox="1"/>
          <p:nvPr/>
        </p:nvSpPr>
        <p:spPr>
          <a:xfrm>
            <a:off x="10865207" y="6309261"/>
            <a:ext cx="4649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:SKF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48A555-444F-2ED6-705E-1A63F2FCF5DB}"/>
              </a:ext>
            </a:extLst>
          </p:cNvPr>
          <p:cNvSpPr txBox="1"/>
          <p:nvPr/>
        </p:nvSpPr>
        <p:spPr>
          <a:xfrm>
            <a:off x="5734009" y="5248700"/>
            <a:ext cx="5393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240/710 ECA/W33</a:t>
            </a:r>
          </a:p>
        </p:txBody>
      </p:sp>
    </p:spTree>
    <p:extLst>
      <p:ext uri="{BB962C8B-B14F-4D97-AF65-F5344CB8AC3E}">
        <p14:creationId xmlns:p14="http://schemas.microsoft.com/office/powerpoint/2010/main" val="37278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5A6B-D1C9-F61F-B3C4-AA4459F8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9D8B3-B568-2F72-1AC0-B443723A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01" y="150783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SKF. (n.d.).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roller bearing 240/710 ECA/W33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SKF. Retrieved October 18, 2025,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https://www.skf.com/ch/de/products/rolling-bearings/roller-bearings/spherical-roller-bearings/productid-240%2F710%20ECA%2FW33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C2C20E-A1B3-5C0B-50A1-C4A289F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Bibiliography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85C2-DEDD-AD8A-AF1D-A1E933C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0128-E705-7A5C-38A0-79B263C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E250C-BD70-B772-0EA5-9BF1B870F2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8FBE6-B509-B909-AA6B-8098AB1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equilibrium of 3-point suspension system.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Shaft calculation based on Shakti.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Journal bearing and Roller bearing.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Reference bearings from previous Optimus.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94AC-84DB-F90B-41C1-242B83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E7A6-AD10-9026-3762-52BDB15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DC0B-218A-3B2C-6E05-F0F2252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C1089-678C-A5E6-D474-1D4DADF6B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680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sp>
        <p:nvSpPr>
          <p:cNvPr id="8" name="Fußzeilenplatzhalter 23">
            <a:extLst>
              <a:ext uri="{FF2B5EF4-FFF2-40B4-BE49-F238E27FC236}">
                <a16:creationId xmlns:a16="http://schemas.microsoft.com/office/drawing/2014/main" id="{188466AC-996C-CA15-44D2-7CB89DEF793B}"/>
              </a:ext>
            </a:extLst>
          </p:cNvPr>
          <p:cNvSpPr txBox="1">
            <a:spLocks/>
          </p:cNvSpPr>
          <p:nvPr/>
        </p:nvSpPr>
        <p:spPr>
          <a:xfrm>
            <a:off x="8802836" y="656680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ABFA4-5D20-BC14-3448-82BB1D69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A1589-8A58-26C3-4305-E3B1BFC9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Force-Momentum diagram of current rotor bearing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Rotor Shaft calculation and Solution from previous year projects.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E2028-E99E-7FC2-0F50-6B6D18FD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E47D-A17D-C672-3A56-F91AC18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64A2-35F9-B636-0AF3-E7F8CBE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A02EE4-5F87-7198-EA4B-0F25A4059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7407-B1ED-C2D6-8C48-8A526BDB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0F845-26F6-D20F-5B01-1E067F5B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516"/>
            <a:ext cx="1110498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BA4D-02FC-B430-AD3F-C65261F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015A-7D5F-86E2-CC01-0296C7A2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273F23-CA34-C51D-F258-E207007980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5B34E2F0-D780-4657-95B3-F7394D10D3C7}"/>
              </a:ext>
            </a:extLst>
          </p:cNvPr>
          <p:cNvSpPr/>
          <p:nvPr/>
        </p:nvSpPr>
        <p:spPr>
          <a:xfrm>
            <a:off x="2332071" y="2561124"/>
            <a:ext cx="254065" cy="53184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rrow: Curved Left 52">
            <a:extLst>
              <a:ext uri="{FF2B5EF4-FFF2-40B4-BE49-F238E27FC236}">
                <a16:creationId xmlns:a16="http://schemas.microsoft.com/office/drawing/2014/main" id="{6BD1F19E-A4B0-F24F-B131-0561E2187E36}"/>
              </a:ext>
            </a:extLst>
          </p:cNvPr>
          <p:cNvSpPr/>
          <p:nvPr/>
        </p:nvSpPr>
        <p:spPr>
          <a:xfrm>
            <a:off x="1844526" y="2210710"/>
            <a:ext cx="354964" cy="27027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D57F9-D964-EFBB-76A8-B837B30A0E32}"/>
              </a:ext>
            </a:extLst>
          </p:cNvPr>
          <p:cNvCxnSpPr>
            <a:cxnSpLocks/>
          </p:cNvCxnSpPr>
          <p:nvPr/>
        </p:nvCxnSpPr>
        <p:spPr>
          <a:xfrm>
            <a:off x="1614196" y="2841171"/>
            <a:ext cx="10418477" cy="14818"/>
          </a:xfrm>
          <a:prstGeom prst="line">
            <a:avLst/>
          </a:prstGeom>
          <a:ln w="1143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2F81D-7078-EA2B-13D4-E1E3B410E66B}"/>
              </a:ext>
            </a:extLst>
          </p:cNvPr>
          <p:cNvSpPr/>
          <p:nvPr/>
        </p:nvSpPr>
        <p:spPr>
          <a:xfrm>
            <a:off x="318706" y="2575247"/>
            <a:ext cx="1038987" cy="531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4E45007-CC36-6A7C-954D-906B0737898D}"/>
              </a:ext>
            </a:extLst>
          </p:cNvPr>
          <p:cNvSpPr/>
          <p:nvPr/>
        </p:nvSpPr>
        <p:spPr>
          <a:xfrm>
            <a:off x="4478694" y="2922772"/>
            <a:ext cx="1038987" cy="928392"/>
          </a:xfrm>
          <a:prstGeom prst="triangle">
            <a:avLst>
              <a:gd name="adj" fmla="val 51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CDF34E-096A-33F5-22BD-89F2040126B9}"/>
              </a:ext>
            </a:extLst>
          </p:cNvPr>
          <p:cNvCxnSpPr>
            <a:cxnSpLocks/>
          </p:cNvCxnSpPr>
          <p:nvPr/>
        </p:nvCxnSpPr>
        <p:spPr>
          <a:xfrm flipV="1">
            <a:off x="1614193" y="1810754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A22874-08FE-EBED-5A49-8E6CE0F2A052}"/>
              </a:ext>
            </a:extLst>
          </p:cNvPr>
          <p:cNvSpPr/>
          <p:nvPr/>
        </p:nvSpPr>
        <p:spPr>
          <a:xfrm>
            <a:off x="9782357" y="3077684"/>
            <a:ext cx="1452465" cy="408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 Box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CACC2-2331-1FEA-78FD-F7816782400F}"/>
              </a:ext>
            </a:extLst>
          </p:cNvPr>
          <p:cNvSpPr/>
          <p:nvPr/>
        </p:nvSpPr>
        <p:spPr>
          <a:xfrm>
            <a:off x="4296755" y="3950471"/>
            <a:ext cx="1452465" cy="36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2B0C4-B1A0-3A47-4F69-7ED27E7AE969}"/>
              </a:ext>
            </a:extLst>
          </p:cNvPr>
          <p:cNvCxnSpPr>
            <a:cxnSpLocks/>
          </p:cNvCxnSpPr>
          <p:nvPr/>
        </p:nvCxnSpPr>
        <p:spPr>
          <a:xfrm flipV="1">
            <a:off x="1614196" y="2043714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BFC76-5E66-2F66-DF25-31CA9BA83709}"/>
              </a:ext>
            </a:extLst>
          </p:cNvPr>
          <p:cNvCxnSpPr>
            <a:cxnSpLocks/>
          </p:cNvCxnSpPr>
          <p:nvPr/>
        </p:nvCxnSpPr>
        <p:spPr>
          <a:xfrm flipV="1">
            <a:off x="5004326" y="1872648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9C93B4-9DAE-92AF-060A-68359364F26F}"/>
              </a:ext>
            </a:extLst>
          </p:cNvPr>
          <p:cNvCxnSpPr>
            <a:cxnSpLocks/>
          </p:cNvCxnSpPr>
          <p:nvPr/>
        </p:nvCxnSpPr>
        <p:spPr>
          <a:xfrm flipV="1">
            <a:off x="5004326" y="2074811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A722A3-FD6C-CCE5-6909-C4BE7305C30C}"/>
              </a:ext>
            </a:extLst>
          </p:cNvPr>
          <p:cNvCxnSpPr>
            <a:cxnSpLocks/>
          </p:cNvCxnSpPr>
          <p:nvPr/>
        </p:nvCxnSpPr>
        <p:spPr>
          <a:xfrm>
            <a:off x="6590545" y="1894111"/>
            <a:ext cx="0" cy="892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F6A586-CB1E-0353-F1E9-10ECEF0B62A8}"/>
              </a:ext>
            </a:extLst>
          </p:cNvPr>
          <p:cNvCxnSpPr>
            <a:cxnSpLocks/>
          </p:cNvCxnSpPr>
          <p:nvPr/>
        </p:nvCxnSpPr>
        <p:spPr>
          <a:xfrm>
            <a:off x="10605222" y="1883547"/>
            <a:ext cx="0" cy="892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CBB9C7-E418-4B90-7B7B-75F5B6E2C87A}"/>
              </a:ext>
            </a:extLst>
          </p:cNvPr>
          <p:cNvCxnSpPr>
            <a:cxnSpLocks/>
          </p:cNvCxnSpPr>
          <p:nvPr/>
        </p:nvCxnSpPr>
        <p:spPr>
          <a:xfrm>
            <a:off x="1614195" y="2834014"/>
            <a:ext cx="112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AE7690C-FC1A-2E0B-F182-D71E1FBD96D4}"/>
              </a:ext>
            </a:extLst>
          </p:cNvPr>
          <p:cNvSpPr/>
          <p:nvPr/>
        </p:nvSpPr>
        <p:spPr>
          <a:xfrm>
            <a:off x="1548980" y="2746090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E45EA1-524A-47B3-BA04-6FBB2F1D5A01}"/>
              </a:ext>
            </a:extLst>
          </p:cNvPr>
          <p:cNvSpPr/>
          <p:nvPr/>
        </p:nvSpPr>
        <p:spPr>
          <a:xfrm>
            <a:off x="4941150" y="2739123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C4F7F6-D616-CD34-106D-6B3AAEDD5FC6}"/>
              </a:ext>
            </a:extLst>
          </p:cNvPr>
          <p:cNvSpPr/>
          <p:nvPr/>
        </p:nvSpPr>
        <p:spPr>
          <a:xfrm>
            <a:off x="6502476" y="2739123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4AD3AA-F86F-3592-90BB-B1185E70A1C0}"/>
              </a:ext>
            </a:extLst>
          </p:cNvPr>
          <p:cNvSpPr/>
          <p:nvPr/>
        </p:nvSpPr>
        <p:spPr>
          <a:xfrm>
            <a:off x="10541134" y="2737962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782638F3-AA07-3CB0-E433-A5FFC66B34D9}"/>
              </a:ext>
            </a:extLst>
          </p:cNvPr>
          <p:cNvSpPr/>
          <p:nvPr/>
        </p:nvSpPr>
        <p:spPr>
          <a:xfrm>
            <a:off x="1357693" y="2043714"/>
            <a:ext cx="354964" cy="27027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C6015B6-E8C3-1C95-03C2-6B29331D05F7}"/>
              </a:ext>
            </a:extLst>
          </p:cNvPr>
          <p:cNvSpPr/>
          <p:nvPr/>
        </p:nvSpPr>
        <p:spPr>
          <a:xfrm>
            <a:off x="1362771" y="1464920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8E5850-4B36-47E7-00DC-08F1377E2C80}"/>
              </a:ext>
            </a:extLst>
          </p:cNvPr>
          <p:cNvSpPr/>
          <p:nvPr/>
        </p:nvSpPr>
        <p:spPr>
          <a:xfrm>
            <a:off x="2199490" y="1733719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F1277AD-FE6D-4609-34B1-63C689D0495C}"/>
              </a:ext>
            </a:extLst>
          </p:cNvPr>
          <p:cNvSpPr/>
          <p:nvPr/>
        </p:nvSpPr>
        <p:spPr>
          <a:xfrm>
            <a:off x="2782679" y="2918763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BEAAD6-BE6D-65BC-9921-7ECF59B3F084}"/>
              </a:ext>
            </a:extLst>
          </p:cNvPr>
          <p:cNvSpPr/>
          <p:nvPr/>
        </p:nvSpPr>
        <p:spPr>
          <a:xfrm>
            <a:off x="621180" y="2001989"/>
            <a:ext cx="648369" cy="32508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935A117-3223-FAFC-483A-B955AD3E1DA3}"/>
              </a:ext>
            </a:extLst>
          </p:cNvPr>
          <p:cNvSpPr/>
          <p:nvPr/>
        </p:nvSpPr>
        <p:spPr>
          <a:xfrm>
            <a:off x="2268854" y="2185013"/>
            <a:ext cx="648369" cy="27027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DD54F2-C89B-7621-3104-8FFEFB0EB974}"/>
              </a:ext>
            </a:extLst>
          </p:cNvPr>
          <p:cNvSpPr/>
          <p:nvPr/>
        </p:nvSpPr>
        <p:spPr>
          <a:xfrm>
            <a:off x="4622269" y="1542672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D9B36-A260-FA70-BD41-5C0264C28358}"/>
              </a:ext>
            </a:extLst>
          </p:cNvPr>
          <p:cNvSpPr/>
          <p:nvPr/>
        </p:nvSpPr>
        <p:spPr>
          <a:xfrm>
            <a:off x="5430995" y="1774147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1DC030-24A7-8CAF-78CB-3F4EB2430AD0}"/>
              </a:ext>
            </a:extLst>
          </p:cNvPr>
          <p:cNvSpPr/>
          <p:nvPr/>
        </p:nvSpPr>
        <p:spPr>
          <a:xfrm>
            <a:off x="5957774" y="3063875"/>
            <a:ext cx="1452465" cy="236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Shaft C.G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F60EC63-B42A-3531-892D-29A0349FC941}"/>
              </a:ext>
            </a:extLst>
          </p:cNvPr>
          <p:cNvSpPr/>
          <p:nvPr/>
        </p:nvSpPr>
        <p:spPr>
          <a:xfrm>
            <a:off x="6323552" y="1560198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359CFC7-9356-D614-B76D-DB5C3D21A7E7}"/>
              </a:ext>
            </a:extLst>
          </p:cNvPr>
          <p:cNvSpPr/>
          <p:nvPr/>
        </p:nvSpPr>
        <p:spPr>
          <a:xfrm>
            <a:off x="10369847" y="1484576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790231-C936-E9CE-CB69-4BFF8C41583B}"/>
              </a:ext>
            </a:extLst>
          </p:cNvPr>
          <p:cNvCxnSpPr>
            <a:stCxn id="45" idx="4"/>
          </p:cNvCxnSpPr>
          <p:nvPr/>
        </p:nvCxnSpPr>
        <p:spPr>
          <a:xfrm flipH="1">
            <a:off x="1630818" y="2921938"/>
            <a:ext cx="1" cy="346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811D77-73F0-300B-9671-FA90187F0843}"/>
              </a:ext>
            </a:extLst>
          </p:cNvPr>
          <p:cNvCxnSpPr>
            <a:cxnSpLocks/>
          </p:cNvCxnSpPr>
          <p:nvPr/>
        </p:nvCxnSpPr>
        <p:spPr>
          <a:xfrm>
            <a:off x="1630818" y="4718318"/>
            <a:ext cx="33921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81E54C4-E913-7DFC-5276-BDE08DFE0E82}"/>
              </a:ext>
            </a:extLst>
          </p:cNvPr>
          <p:cNvSpPr txBox="1"/>
          <p:nvPr/>
        </p:nvSpPr>
        <p:spPr>
          <a:xfrm>
            <a:off x="5964684" y="4737547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669083-73AA-E856-4919-3A63048069D9}"/>
              </a:ext>
            </a:extLst>
          </p:cNvPr>
          <p:cNvCxnSpPr>
            <a:cxnSpLocks/>
          </p:cNvCxnSpPr>
          <p:nvPr/>
        </p:nvCxnSpPr>
        <p:spPr>
          <a:xfrm>
            <a:off x="1656170" y="5622369"/>
            <a:ext cx="4928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012BF6D-D916-4109-7B8D-E02235E8E1D9}"/>
              </a:ext>
            </a:extLst>
          </p:cNvPr>
          <p:cNvSpPr txBox="1"/>
          <p:nvPr/>
        </p:nvSpPr>
        <p:spPr>
          <a:xfrm>
            <a:off x="5795819" y="5290633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FB860E8-C6F5-E644-1C78-BBABD17B4A90}"/>
              </a:ext>
            </a:extLst>
          </p:cNvPr>
          <p:cNvCxnSpPr>
            <a:cxnSpLocks/>
          </p:cNvCxnSpPr>
          <p:nvPr/>
        </p:nvCxnSpPr>
        <p:spPr>
          <a:xfrm>
            <a:off x="1614193" y="6000928"/>
            <a:ext cx="9090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6B366C-231D-419D-7766-BAA6362618F2}"/>
              </a:ext>
            </a:extLst>
          </p:cNvPr>
          <p:cNvSpPr txBox="1"/>
          <p:nvPr/>
        </p:nvSpPr>
        <p:spPr>
          <a:xfrm>
            <a:off x="8440713" y="5662374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E7DA0BE-B8BF-2161-2B10-44EB0F22F8C8}"/>
              </a:ext>
            </a:extLst>
          </p:cNvPr>
          <p:cNvSpPr/>
          <p:nvPr/>
        </p:nvSpPr>
        <p:spPr>
          <a:xfrm>
            <a:off x="1903887" y="3207192"/>
            <a:ext cx="648369" cy="27027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BF0B66-9B13-A691-5271-EBC421C84932}"/>
              </a:ext>
            </a:extLst>
          </p:cNvPr>
          <p:cNvSpPr/>
          <p:nvPr/>
        </p:nvSpPr>
        <p:spPr>
          <a:xfrm>
            <a:off x="8791475" y="2924629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30C0D64-CEBD-C277-63E5-C31F8AEEECAD}"/>
              </a:ext>
            </a:extLst>
          </p:cNvPr>
          <p:cNvSpPr/>
          <p:nvPr/>
        </p:nvSpPr>
        <p:spPr>
          <a:xfrm>
            <a:off x="7761387" y="2871022"/>
            <a:ext cx="1038987" cy="928392"/>
          </a:xfrm>
          <a:prstGeom prst="triangle">
            <a:avLst>
              <a:gd name="adj" fmla="val 51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CE98C-4341-2F10-A6C5-1F14DAF0C56E}"/>
              </a:ext>
            </a:extLst>
          </p:cNvPr>
          <p:cNvCxnSpPr>
            <a:cxnSpLocks/>
          </p:cNvCxnSpPr>
          <p:nvPr/>
        </p:nvCxnSpPr>
        <p:spPr>
          <a:xfrm flipV="1">
            <a:off x="8308722" y="1816047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3DD898-B914-B575-FCCE-48EED3C7BADA}"/>
              </a:ext>
            </a:extLst>
          </p:cNvPr>
          <p:cNvCxnSpPr>
            <a:cxnSpLocks/>
          </p:cNvCxnSpPr>
          <p:nvPr/>
        </p:nvCxnSpPr>
        <p:spPr>
          <a:xfrm flipV="1">
            <a:off x="8308722" y="2018210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65F480-8A83-DA18-B013-141CF96F5940}"/>
              </a:ext>
            </a:extLst>
          </p:cNvPr>
          <p:cNvSpPr/>
          <p:nvPr/>
        </p:nvSpPr>
        <p:spPr>
          <a:xfrm>
            <a:off x="8235152" y="2724086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428B0-7026-D9BA-65E6-F1B286E929CD}"/>
              </a:ext>
            </a:extLst>
          </p:cNvPr>
          <p:cNvCxnSpPr>
            <a:cxnSpLocks/>
          </p:cNvCxnSpPr>
          <p:nvPr/>
        </p:nvCxnSpPr>
        <p:spPr>
          <a:xfrm>
            <a:off x="8344123" y="2818221"/>
            <a:ext cx="112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5B3E8-9CC7-75C7-6431-06CAAB84B7B6}"/>
              </a:ext>
            </a:extLst>
          </p:cNvPr>
          <p:cNvSpPr/>
          <p:nvPr/>
        </p:nvSpPr>
        <p:spPr>
          <a:xfrm>
            <a:off x="7902334" y="1466470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CBE5F2-752D-BAB6-F069-036399FC0BBE}"/>
              </a:ext>
            </a:extLst>
          </p:cNvPr>
          <p:cNvSpPr/>
          <p:nvPr/>
        </p:nvSpPr>
        <p:spPr>
          <a:xfrm>
            <a:off x="8711060" y="1697945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366B3-5D56-D282-C682-DFBD18F5D38C}"/>
              </a:ext>
            </a:extLst>
          </p:cNvPr>
          <p:cNvSpPr/>
          <p:nvPr/>
        </p:nvSpPr>
        <p:spPr>
          <a:xfrm>
            <a:off x="7688923" y="3940894"/>
            <a:ext cx="1452465" cy="36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469D3-E719-9619-1BD6-B35FFB0CEF65}"/>
              </a:ext>
            </a:extLst>
          </p:cNvPr>
          <p:cNvSpPr txBox="1"/>
          <p:nvPr/>
        </p:nvSpPr>
        <p:spPr>
          <a:xfrm>
            <a:off x="3077890" y="4315597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B73F6B-0D95-1039-2E1B-93804617EBA7}"/>
              </a:ext>
            </a:extLst>
          </p:cNvPr>
          <p:cNvCxnSpPr>
            <a:cxnSpLocks/>
          </p:cNvCxnSpPr>
          <p:nvPr/>
        </p:nvCxnSpPr>
        <p:spPr>
          <a:xfrm flipV="1">
            <a:off x="1624069" y="5123427"/>
            <a:ext cx="6720054" cy="4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1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9C8C-86A4-E654-5E5D-7AFCDF79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F91B7-656C-6638-2509-D07FC7BB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39308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1DD4-CBB1-47F2-D44C-E19452EE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6341"/>
            <a:ext cx="1111370" cy="365125"/>
          </a:xfrm>
        </p:spPr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1D90-3100-93C6-DE12-791BAAC6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22F704-8B1E-6E8E-B96C-D8937F8E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5304AF6-D016-FE2E-50EB-D562F21FE4D2}"/>
              </a:ext>
            </a:extLst>
          </p:cNvPr>
          <p:cNvSpPr txBox="1">
            <a:spLocks/>
          </p:cNvSpPr>
          <p:nvPr/>
        </p:nvSpPr>
        <p:spPr>
          <a:xfrm>
            <a:off x="7120813" y="1921631"/>
            <a:ext cx="59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:Shaft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Gearbox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Radial Forces in (Y, Z) direction for Bearing 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: Force in X-direction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Y-direction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Z-direction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X-direction at hub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Y-direction at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Z-direction at 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12D1D-959D-A9DE-05D3-483F9AAF1DCF}"/>
              </a:ext>
            </a:extLst>
          </p:cNvPr>
          <p:cNvSpPr txBox="1"/>
          <p:nvPr/>
        </p:nvSpPr>
        <p:spPr>
          <a:xfrm>
            <a:off x="551295" y="2318374"/>
            <a:ext cx="656705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Forces at Bearing (B):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 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𝑭𝑩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(𝐵) = 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𝑩𝒀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𝑩𝒁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FE25E5-BD2C-19A5-8814-32804C8E8731}"/>
              </a:ext>
            </a:extLst>
          </p:cNvPr>
          <p:cNvSpPr txBox="1"/>
          <p:nvPr/>
        </p:nvSpPr>
        <p:spPr>
          <a:xfrm>
            <a:off x="551295" y="1543663"/>
            <a:ext cx="752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Bearing Reaction Forces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4A650-3693-02AC-23FD-B0C6CD04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2E2F-8464-9A0F-D9E3-095A44A0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C025-BFB1-2958-04A3-37525D1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F1C937-B841-1B38-ED4F-1DD7016C47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48A86-231D-0FB0-CA03-7160C84A8A56}"/>
              </a:ext>
            </a:extLst>
          </p:cNvPr>
          <p:cNvSpPr txBox="1"/>
          <p:nvPr/>
        </p:nvSpPr>
        <p:spPr>
          <a:xfrm>
            <a:off x="626865" y="1564154"/>
            <a:ext cx="5517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Moments at Bearing (B):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∑𝐌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3B2F07-2260-6FED-35FA-C01262192FA9}"/>
                  </a:ext>
                </a:extLst>
              </p:cNvPr>
              <p:cNvSpPr txBox="1"/>
              <p:nvPr/>
            </p:nvSpPr>
            <p:spPr>
              <a:xfrm>
                <a:off x="5616286" y="2873086"/>
                <a:ext cx="1343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3B2F07-2260-6FED-35FA-C0126219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86" y="2873086"/>
                <a:ext cx="1343316" cy="184666"/>
              </a:xfrm>
              <a:prstGeom prst="rect">
                <a:avLst/>
              </a:prstGeom>
              <a:blipFill>
                <a:blip r:embed="rId2"/>
                <a:stretch>
                  <a:fillRect l="-3167" r="-2262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C7C9-0571-F481-C8F1-03061DB7D524}"/>
                  </a:ext>
                </a:extLst>
              </p:cNvPr>
              <p:cNvSpPr txBox="1"/>
              <p:nvPr/>
            </p:nvSpPr>
            <p:spPr>
              <a:xfrm>
                <a:off x="727257" y="4222295"/>
                <a:ext cx="8264236" cy="871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𝑀𝑌𝑅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𝐹𝑍𝑅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𝐹𝑔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/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C7C9-0571-F481-C8F1-03061DB7D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7" y="4222295"/>
                <a:ext cx="8264236" cy="871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D522B0-7949-70DA-E5C9-F9F4E94E718C}"/>
                  </a:ext>
                </a:extLst>
              </p:cNvPr>
              <p:cNvSpPr txBox="1"/>
              <p:nvPr/>
            </p:nvSpPr>
            <p:spPr>
              <a:xfrm>
                <a:off x="727257" y="2782452"/>
                <a:ext cx="4461621" cy="550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𝑨𝒀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FYR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D522B0-7949-70DA-E5C9-F9F4E94E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7" y="2782452"/>
                <a:ext cx="4461621" cy="55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0C48636-D058-93C3-3EB2-D8AF2667A5AA}"/>
              </a:ext>
            </a:extLst>
          </p:cNvPr>
          <p:cNvSpPr txBox="1"/>
          <p:nvPr/>
        </p:nvSpPr>
        <p:spPr>
          <a:xfrm>
            <a:off x="626865" y="3514708"/>
            <a:ext cx="8375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∑𝐌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∗l2+𝐹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EF9DA7-AAD2-C4A3-C2C9-BBC06CE78E1D}"/>
                  </a:ext>
                </a:extLst>
              </p:cNvPr>
              <p:cNvSpPr txBox="1"/>
              <p:nvPr/>
            </p:nvSpPr>
            <p:spPr>
              <a:xfrm>
                <a:off x="1709074" y="5235553"/>
                <a:ext cx="2034073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𝐴𝑍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𝐴𝑌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EF9DA7-AAD2-C4A3-C2C9-BBC06CE7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74" y="5235553"/>
                <a:ext cx="2034073" cy="626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05B14A2-99FC-BE4D-DF38-B046500181A2}"/>
              </a:ext>
            </a:extLst>
          </p:cNvPr>
          <p:cNvSpPr txBox="1"/>
          <p:nvPr/>
        </p:nvSpPr>
        <p:spPr>
          <a:xfrm>
            <a:off x="986414" y="5385868"/>
            <a:ext cx="92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D39B24A-2F36-439D-BEC6-F0938E260878}"/>
              </a:ext>
            </a:extLst>
          </p:cNvPr>
          <p:cNvSpPr/>
          <p:nvPr/>
        </p:nvSpPr>
        <p:spPr>
          <a:xfrm>
            <a:off x="838200" y="5171040"/>
            <a:ext cx="3187446" cy="8962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7E0960-A72A-9841-6976-D740C1067A7C}"/>
                  </a:ext>
                </a:extLst>
              </p:cNvPr>
              <p:cNvSpPr txBox="1"/>
              <p:nvPr/>
            </p:nvSpPr>
            <p:spPr>
              <a:xfrm>
                <a:off x="6236753" y="5230419"/>
                <a:ext cx="2034073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𝐵𝑌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7E0960-A72A-9841-6976-D740C106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753" y="5230419"/>
                <a:ext cx="2034073" cy="62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50BA0FC-228C-4173-0A69-72D89388A3F6}"/>
              </a:ext>
            </a:extLst>
          </p:cNvPr>
          <p:cNvSpPr txBox="1"/>
          <p:nvPr/>
        </p:nvSpPr>
        <p:spPr>
          <a:xfrm>
            <a:off x="5514093" y="5380734"/>
            <a:ext cx="92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8BA0441-04C2-71FC-01E2-62280A215C5E}"/>
              </a:ext>
            </a:extLst>
          </p:cNvPr>
          <p:cNvSpPr/>
          <p:nvPr/>
        </p:nvSpPr>
        <p:spPr>
          <a:xfrm>
            <a:off x="5365879" y="5119618"/>
            <a:ext cx="3187446" cy="8962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2F2BA-3832-3844-4B13-6814CFFD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CC347-A5C4-D1B4-0C39-693882EB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Shaft calculation based on Shakti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A0AD-F9A2-6B1F-5430-D49916DB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8AB7-8020-2056-4071-2953F0FB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E3EB-67C4-A792-4A35-00DD82B5A1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492875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BFA37C-EE2E-9AE4-C5A6-432994AEAC7E}"/>
                  </a:ext>
                </a:extLst>
              </p:cNvPr>
              <p:cNvSpPr txBox="1"/>
              <p:nvPr/>
            </p:nvSpPr>
            <p:spPr>
              <a:xfrm>
                <a:off x="838200" y="1963931"/>
                <a:ext cx="1323109" cy="629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Shakti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𝐌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Syri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𝐼𝐼𝐼𝐴</m:t>
                        </m:r>
                      </m:den>
                    </m:f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BFA37C-EE2E-9AE4-C5A6-432994AE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3931"/>
                <a:ext cx="1323109" cy="629660"/>
              </a:xfrm>
              <a:prstGeom prst="rect">
                <a:avLst/>
              </a:prstGeom>
              <a:blipFill>
                <a:blip r:embed="rId2"/>
                <a:stretch>
                  <a:fillRect l="-461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9A3C02-1511-C853-1E18-E45729A4D4CF}"/>
                  </a:ext>
                </a:extLst>
              </p:cNvPr>
              <p:cNvSpPr txBox="1"/>
              <p:nvPr/>
            </p:nvSpPr>
            <p:spPr>
              <a:xfrm>
                <a:off x="1921755" y="1975450"/>
                <a:ext cx="1427475" cy="701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𝑠h𝑎𝑘𝑡h𝑖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𝑠𝑦𝑟𝑖𝑎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9A3C02-1511-C853-1E18-E45729A4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55" y="1975450"/>
                <a:ext cx="1427475" cy="70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86191D-F515-3622-0200-732FB4BFEA17}"/>
                  </a:ext>
                </a:extLst>
              </p:cNvPr>
              <p:cNvSpPr txBox="1"/>
              <p:nvPr/>
            </p:nvSpPr>
            <p:spPr>
              <a:xfrm>
                <a:off x="1921755" y="3273937"/>
                <a:ext cx="1211099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Shakti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𝐌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Syria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86191D-F515-3622-0200-732FB4BF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55" y="3273937"/>
                <a:ext cx="1211099" cy="689035"/>
              </a:xfrm>
              <a:prstGeom prst="rect">
                <a:avLst/>
              </a:prstGeom>
              <a:blipFill>
                <a:blip r:embed="rId4"/>
                <a:stretch>
                  <a:fillRect r="-3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050C5E-4B91-D75A-9BA6-6DE4E22787FC}"/>
              </a:ext>
            </a:extLst>
          </p:cNvPr>
          <p:cNvSpPr txBox="1"/>
          <p:nvPr/>
        </p:nvSpPr>
        <p:spPr>
          <a:xfrm>
            <a:off x="681433" y="3352692"/>
            <a:ext cx="7793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𝐌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Syria,II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F4034-392F-A93B-EBB5-8C764C043BD9}"/>
                  </a:ext>
                </a:extLst>
              </p:cNvPr>
              <p:cNvSpPr txBox="1"/>
              <p:nvPr/>
            </p:nvSpPr>
            <p:spPr>
              <a:xfrm>
                <a:off x="539620" y="4233462"/>
                <a:ext cx="61462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𝐌</m:t>
                    </m:r>
                    <m:r>
                      <m:rPr>
                        <m:nor/>
                      </m:rPr>
                      <a:rPr lang="en-US" sz="18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Bending</m:t>
                    </m:r>
                    <m:r>
                      <m:rPr>
                        <m:nor/>
                      </m:rPr>
                      <a:rPr lang="en-US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Shakti</m:t>
                    </m:r>
                    <m:r>
                      <m:rPr>
                        <m:nor/>
                      </m:rPr>
                      <a:rPr lang="en-US" sz="18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30098 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KNm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F4034-392F-A93B-EBB5-8C764C043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0" y="4233462"/>
                <a:ext cx="61462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A26B7E-7F5C-FDAC-9680-6E465B246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86149"/>
              </p:ext>
            </p:extLst>
          </p:nvPr>
        </p:nvGraphicFramePr>
        <p:xfrm>
          <a:off x="4017111" y="1418442"/>
          <a:ext cx="7876309" cy="147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262">
                  <a:extLst>
                    <a:ext uri="{9D8B030D-6E8A-4147-A177-3AD203B41FA5}">
                      <a16:colId xmlns:a16="http://schemas.microsoft.com/office/drawing/2014/main" val="2042576806"/>
                    </a:ext>
                  </a:extLst>
                </a:gridCol>
                <a:gridCol w="1838987">
                  <a:extLst>
                    <a:ext uri="{9D8B030D-6E8A-4147-A177-3AD203B41FA5}">
                      <a16:colId xmlns:a16="http://schemas.microsoft.com/office/drawing/2014/main" val="2314519697"/>
                    </a:ext>
                  </a:extLst>
                </a:gridCol>
                <a:gridCol w="1311536">
                  <a:extLst>
                    <a:ext uri="{9D8B030D-6E8A-4147-A177-3AD203B41FA5}">
                      <a16:colId xmlns:a16="http://schemas.microsoft.com/office/drawing/2014/main" val="2058107128"/>
                    </a:ext>
                  </a:extLst>
                </a:gridCol>
                <a:gridCol w="1575262">
                  <a:extLst>
                    <a:ext uri="{9D8B030D-6E8A-4147-A177-3AD203B41FA5}">
                      <a16:colId xmlns:a16="http://schemas.microsoft.com/office/drawing/2014/main" val="599412109"/>
                    </a:ext>
                  </a:extLst>
                </a:gridCol>
                <a:gridCol w="1575262">
                  <a:extLst>
                    <a:ext uri="{9D8B030D-6E8A-4147-A177-3AD203B41FA5}">
                      <a16:colId xmlns:a16="http://schemas.microsoft.com/office/drawing/2014/main" val="4116305160"/>
                    </a:ext>
                  </a:extLst>
                </a:gridCol>
              </a:tblGrid>
              <a:tr h="4634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0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(= M</a:t>
                      </a:r>
                      <a:r>
                        <a:rPr lang="en-US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Bending Moment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Torsional Moment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833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2C1AD-A0DE-E3A5-9A7E-B496FB2D6BF6}"/>
                  </a:ext>
                </a:extLst>
              </p:cNvPr>
              <p:cNvSpPr txBox="1"/>
              <p:nvPr/>
            </p:nvSpPr>
            <p:spPr>
              <a:xfrm>
                <a:off x="8687981" y="3108528"/>
                <a:ext cx="26401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𝑠h𝑎𝑘𝑡𝑖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=180 m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𝑠𝑦𝑟𝑖𝑎</m:t>
                    </m:r>
                  </m:oMath>
                </a14:m>
                <a:r>
                  <a:rPr lang="en-US" sz="2000" dirty="0"/>
                  <a:t>    =160 m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2C1AD-A0DE-E3A5-9A7E-B496FB2D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81" y="3108528"/>
                <a:ext cx="2640157" cy="1323439"/>
              </a:xfrm>
              <a:prstGeom prst="rect">
                <a:avLst/>
              </a:prstGeom>
              <a:blipFill>
                <a:blip r:embed="rId6"/>
                <a:stretch>
                  <a:fillRect l="-2079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D2A2A-BFDC-7E7B-321D-A98DD16BBBDB}"/>
                  </a:ext>
                </a:extLst>
              </p:cNvPr>
              <p:cNvSpPr txBox="1"/>
              <p:nvPr/>
            </p:nvSpPr>
            <p:spPr>
              <a:xfrm>
                <a:off x="2419116" y="4784316"/>
                <a:ext cx="1427475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30098∗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D2A2A-BFDC-7E7B-321D-A98DD16B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6" y="4784316"/>
                <a:ext cx="1427475" cy="677045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D5319B-2AA5-294F-1099-5ED102FA8045}"/>
                  </a:ext>
                </a:extLst>
              </p:cNvPr>
              <p:cNvSpPr txBox="1"/>
              <p:nvPr/>
            </p:nvSpPr>
            <p:spPr>
              <a:xfrm>
                <a:off x="432247" y="4933554"/>
                <a:ext cx="77931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𝐌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Syria,III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Bending</m:t>
                    </m:r>
                  </m:oMath>
                </a14:m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D5319B-2AA5-294F-1099-5ED102FA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7" y="4933554"/>
                <a:ext cx="7793180" cy="400110"/>
              </a:xfrm>
              <a:prstGeom prst="rect">
                <a:avLst/>
              </a:prstGeom>
              <a:blipFill>
                <a:blip r:embed="rId8"/>
                <a:stretch>
                  <a:fillRect l="-861"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638E4B-A45B-88EA-3962-FDAF1D0B3842}"/>
                  </a:ext>
                </a:extLst>
              </p:cNvPr>
              <p:cNvSpPr txBox="1"/>
              <p:nvPr/>
            </p:nvSpPr>
            <p:spPr>
              <a:xfrm>
                <a:off x="432247" y="5519022"/>
                <a:ext cx="77931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𝐌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Syria,III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Torsional</m:t>
                    </m:r>
                  </m:oMath>
                </a14:m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638E4B-A45B-88EA-3962-FDAF1D0B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7" y="5519022"/>
                <a:ext cx="7793180" cy="400110"/>
              </a:xfrm>
              <a:prstGeom prst="rect">
                <a:avLst/>
              </a:prstGeom>
              <a:blipFill>
                <a:blip r:embed="rId9"/>
                <a:stretch>
                  <a:fillRect l="-861"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E04BA7-7F03-2B81-FF44-B376032BB2C6}"/>
                  </a:ext>
                </a:extLst>
              </p:cNvPr>
              <p:cNvSpPr txBox="1"/>
              <p:nvPr/>
            </p:nvSpPr>
            <p:spPr>
              <a:xfrm>
                <a:off x="2527304" y="5407592"/>
                <a:ext cx="1427475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15242∗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E04BA7-7F03-2B81-FF44-B376032B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4" y="5407592"/>
                <a:ext cx="1427475" cy="677045"/>
              </a:xfrm>
              <a:prstGeom prst="rect">
                <a:avLst/>
              </a:prstGeom>
              <a:blipFill>
                <a:blip r:embed="rId10"/>
                <a:stretch>
                  <a:fillRect r="-10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73515EE-E0B6-4FA4-C77D-D4659E5C09EA}"/>
              </a:ext>
            </a:extLst>
          </p:cNvPr>
          <p:cNvSpPr txBox="1"/>
          <p:nvPr/>
        </p:nvSpPr>
        <p:spPr>
          <a:xfrm>
            <a:off x="3954779" y="4933553"/>
            <a:ext cx="21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21218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C9C22-F6E8-E093-CE02-FB4A8512748E}"/>
              </a:ext>
            </a:extLst>
          </p:cNvPr>
          <p:cNvSpPr txBox="1"/>
          <p:nvPr/>
        </p:nvSpPr>
        <p:spPr>
          <a:xfrm>
            <a:off x="4092602" y="5587035"/>
            <a:ext cx="21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10745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72D93E-E20C-A350-E238-EB1BBD5AD498}"/>
              </a:ext>
            </a:extLst>
          </p:cNvPr>
          <p:cNvSpPr/>
          <p:nvPr/>
        </p:nvSpPr>
        <p:spPr>
          <a:xfrm>
            <a:off x="432247" y="1713111"/>
            <a:ext cx="3128371" cy="1286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52AAB8-A9B2-FB9A-B4C6-519EE2022696}"/>
                  </a:ext>
                </a:extLst>
              </p:cNvPr>
              <p:cNvSpPr txBox="1"/>
              <p:nvPr/>
            </p:nvSpPr>
            <p:spPr>
              <a:xfrm>
                <a:off x="5967515" y="4848975"/>
                <a:ext cx="77931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𝐌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Syria,II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Bending</m:t>
                    </m:r>
                  </m:oMath>
                </a14:m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52AAB8-A9B2-FB9A-B4C6-519EE202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15" y="4848975"/>
                <a:ext cx="7793180" cy="400110"/>
              </a:xfrm>
              <a:prstGeom prst="rect">
                <a:avLst/>
              </a:prstGeom>
              <a:blipFill>
                <a:blip r:embed="rId11"/>
                <a:stretch>
                  <a:fillRect l="-861"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B0394-AE72-6D0A-F0B7-7BD252537BB4}"/>
              </a:ext>
            </a:extLst>
          </p:cNvPr>
          <p:cNvCxnSpPr/>
          <p:nvPr/>
        </p:nvCxnSpPr>
        <p:spPr>
          <a:xfrm>
            <a:off x="5676570" y="4602794"/>
            <a:ext cx="0" cy="1756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422C2A-0F63-38D1-5216-88C7412472F9}"/>
                  </a:ext>
                </a:extLst>
              </p:cNvPr>
              <p:cNvSpPr txBox="1"/>
              <p:nvPr/>
            </p:nvSpPr>
            <p:spPr>
              <a:xfrm>
                <a:off x="7955265" y="4787160"/>
                <a:ext cx="1211099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21218+30098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422C2A-0F63-38D1-5216-88C741247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65" y="4787160"/>
                <a:ext cx="1211099" cy="689035"/>
              </a:xfrm>
              <a:prstGeom prst="rect">
                <a:avLst/>
              </a:prstGeom>
              <a:blipFill>
                <a:blip r:embed="rId12"/>
                <a:stretch>
                  <a:fillRect l="-503" r="-57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0F41701-A109-4F6B-CB75-F9A6A7B72406}"/>
              </a:ext>
            </a:extLst>
          </p:cNvPr>
          <p:cNvSpPr txBox="1"/>
          <p:nvPr/>
        </p:nvSpPr>
        <p:spPr>
          <a:xfrm>
            <a:off x="9947218" y="4993308"/>
            <a:ext cx="21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25658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09BC78-2059-661D-7505-603B02E3C430}"/>
                  </a:ext>
                </a:extLst>
              </p:cNvPr>
              <p:cNvSpPr txBox="1"/>
              <p:nvPr/>
            </p:nvSpPr>
            <p:spPr>
              <a:xfrm>
                <a:off x="5967515" y="5592078"/>
                <a:ext cx="77931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𝐌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Syria,II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Torsional</m:t>
                    </m:r>
                  </m:oMath>
                </a14:m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09BC78-2059-661D-7505-603B02E3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15" y="5592078"/>
                <a:ext cx="7793180" cy="400110"/>
              </a:xfrm>
              <a:prstGeom prst="rect">
                <a:avLst/>
              </a:prstGeom>
              <a:blipFill>
                <a:blip r:embed="rId13"/>
                <a:stretch>
                  <a:fillRect l="-861"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F312C8-AE5C-36AB-329F-ED816E820144}"/>
                  </a:ext>
                </a:extLst>
              </p:cNvPr>
              <p:cNvSpPr txBox="1"/>
              <p:nvPr/>
            </p:nvSpPr>
            <p:spPr>
              <a:xfrm>
                <a:off x="8082431" y="5605186"/>
                <a:ext cx="1211099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10745+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15242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F312C8-AE5C-36AB-329F-ED816E82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31" y="5605186"/>
                <a:ext cx="1211099" cy="698974"/>
              </a:xfrm>
              <a:prstGeom prst="rect">
                <a:avLst/>
              </a:prstGeom>
              <a:blipFill>
                <a:blip r:embed="rId14"/>
                <a:stretch>
                  <a:fillRect l="-503" r="-57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041DB03-7672-0810-E4CE-C4D821042131}"/>
              </a:ext>
            </a:extLst>
          </p:cNvPr>
          <p:cNvSpPr txBox="1"/>
          <p:nvPr/>
        </p:nvSpPr>
        <p:spPr>
          <a:xfrm>
            <a:off x="10068082" y="5778842"/>
            <a:ext cx="21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12993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B2AEAC-3D45-D703-0256-57EF7A3DF495}"/>
              </a:ext>
            </a:extLst>
          </p:cNvPr>
          <p:cNvSpPr/>
          <p:nvPr/>
        </p:nvSpPr>
        <p:spPr>
          <a:xfrm>
            <a:off x="5831348" y="4565216"/>
            <a:ext cx="5928405" cy="19076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6B9BF-0DF1-9E26-13BE-926A02A7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6F920-2CB0-A5E2-5DDC-638E59EC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799" cy="13255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Shaft calculation based on Shakti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E30B-3DA7-C061-1CB5-1CAAD045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B290-7D5B-7D49-64A6-F835765C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3AC70-84F1-99D0-4FFA-A465B92C6E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CCE4A5-2980-0B26-2647-4EDE90FC1EE2}"/>
                  </a:ext>
                </a:extLst>
              </p:cNvPr>
              <p:cNvSpPr txBox="1"/>
              <p:nvPr/>
            </p:nvSpPr>
            <p:spPr>
              <a:xfrm>
                <a:off x="838200" y="1963931"/>
                <a:ext cx="1323109" cy="6283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Shakti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Syri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𝐼𝐼𝐼𝐴</m:t>
                        </m:r>
                      </m:den>
                    </m:f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CCE4A5-2980-0B26-2647-4EDE90FC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3931"/>
                <a:ext cx="1323109" cy="628314"/>
              </a:xfrm>
              <a:prstGeom prst="rect">
                <a:avLst/>
              </a:prstGeom>
              <a:blipFill>
                <a:blip r:embed="rId2"/>
                <a:stretch>
                  <a:fillRect l="-461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54A54-771D-7B6B-5260-43443B54782D}"/>
                  </a:ext>
                </a:extLst>
              </p:cNvPr>
              <p:cNvSpPr txBox="1"/>
              <p:nvPr/>
            </p:nvSpPr>
            <p:spPr>
              <a:xfrm>
                <a:off x="1921755" y="1975450"/>
                <a:ext cx="1427475" cy="641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𝑠h𝑎𝑘𝑡h𝑖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𝑠𝑦𝑟𝑖𝑎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54A54-771D-7B6B-5260-43443B54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55" y="1975450"/>
                <a:ext cx="1427475" cy="641138"/>
              </a:xfrm>
              <a:prstGeom prst="rect">
                <a:avLst/>
              </a:prstGeo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29D3C7-752D-B6F3-B4FC-3437E7EC83AC}"/>
              </a:ext>
            </a:extLst>
          </p:cNvPr>
          <p:cNvSpPr/>
          <p:nvPr/>
        </p:nvSpPr>
        <p:spPr>
          <a:xfrm>
            <a:off x="432247" y="1713111"/>
            <a:ext cx="3128371" cy="1286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98542-BB71-C08A-048D-58D6A36F23D1}"/>
              </a:ext>
            </a:extLst>
          </p:cNvPr>
          <p:cNvSpPr txBox="1"/>
          <p:nvPr/>
        </p:nvSpPr>
        <p:spPr>
          <a:xfrm>
            <a:off x="768821" y="4764318"/>
            <a:ext cx="7793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Syria,II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0F0D5-D58E-11AA-EFFC-1FE502EF6907}"/>
                  </a:ext>
                </a:extLst>
              </p:cNvPr>
              <p:cNvSpPr txBox="1"/>
              <p:nvPr/>
            </p:nvSpPr>
            <p:spPr>
              <a:xfrm>
                <a:off x="1620420" y="4652633"/>
                <a:ext cx="2182654" cy="687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Shakti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Syria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0F0D5-D58E-11AA-EFFC-1FE502EF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20" y="4652633"/>
                <a:ext cx="2182654" cy="687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7B6A91-3D47-38B4-6AF5-F2D6F2252C84}"/>
              </a:ext>
            </a:extLst>
          </p:cNvPr>
          <p:cNvSpPr txBox="1"/>
          <p:nvPr/>
        </p:nvSpPr>
        <p:spPr>
          <a:xfrm>
            <a:off x="754860" y="4023360"/>
            <a:ext cx="7793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Syria,III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2.844m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0E477B-C3D9-AF01-AA42-703DCA594222}"/>
                  </a:ext>
                </a:extLst>
              </p:cNvPr>
              <p:cNvSpPr txBox="1"/>
              <p:nvPr/>
            </p:nvSpPr>
            <p:spPr>
              <a:xfrm>
                <a:off x="768821" y="3123028"/>
                <a:ext cx="1323109" cy="567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3.2 </m:t>
                        </m:r>
                        <m:r>
                          <m:rPr>
                            <m:nor/>
                          </m:rPr>
                          <a:rPr lang="en-US" sz="24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Syri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𝐼𝐼𝐼𝐴</m:t>
                        </m:r>
                      </m:den>
                    </m:f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0E477B-C3D9-AF01-AA42-703DCA5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21" y="3123028"/>
                <a:ext cx="1323109" cy="567015"/>
              </a:xfrm>
              <a:prstGeom prst="rect">
                <a:avLst/>
              </a:prstGeom>
              <a:blipFill>
                <a:blip r:embed="rId5"/>
                <a:stretch>
                  <a:fillRect b="-24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5E530-80B3-47A9-F34A-93B6414EC4E0}"/>
                  </a:ext>
                </a:extLst>
              </p:cNvPr>
              <p:cNvSpPr txBox="1"/>
              <p:nvPr/>
            </p:nvSpPr>
            <p:spPr>
              <a:xfrm>
                <a:off x="1700311" y="3190991"/>
                <a:ext cx="1427475" cy="641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1.8 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5E530-80B3-47A9-F34A-93B6414EC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311" y="3190991"/>
                <a:ext cx="1427475" cy="6411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D20E36-71C5-21AE-BC3A-221A0D4F482F}"/>
                  </a:ext>
                </a:extLst>
              </p:cNvPr>
              <p:cNvSpPr txBox="1"/>
              <p:nvPr/>
            </p:nvSpPr>
            <p:spPr>
              <a:xfrm>
                <a:off x="1921755" y="5332636"/>
                <a:ext cx="2182653" cy="588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3.20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2.844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D20E36-71C5-21AE-BC3A-221A0D4F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55" y="5332636"/>
                <a:ext cx="2182653" cy="588238"/>
              </a:xfrm>
              <a:prstGeom prst="rect">
                <a:avLst/>
              </a:prstGeom>
              <a:blipFill>
                <a:blip r:embed="rId7"/>
                <a:stretch>
                  <a:fillRect l="-838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801A81-A283-C107-E137-ADE2C27D399A}"/>
              </a:ext>
            </a:extLst>
          </p:cNvPr>
          <p:cNvSpPr txBox="1"/>
          <p:nvPr/>
        </p:nvSpPr>
        <p:spPr>
          <a:xfrm>
            <a:off x="993852" y="5974928"/>
            <a:ext cx="7793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Syria,II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3.02 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FA3A78-EC81-C434-428F-BE9ABB1445F3}"/>
              </a:ext>
            </a:extLst>
          </p:cNvPr>
          <p:cNvSpPr/>
          <p:nvPr/>
        </p:nvSpPr>
        <p:spPr>
          <a:xfrm>
            <a:off x="768821" y="5962369"/>
            <a:ext cx="2594370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9DB67-659B-5B6C-DA6E-F0B743DBA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t="19545" r="30505" b="18031"/>
          <a:stretch>
            <a:fillRect/>
          </a:stretch>
        </p:blipFill>
        <p:spPr>
          <a:xfrm>
            <a:off x="4838738" y="1714891"/>
            <a:ext cx="6921015" cy="4554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7C7739-AD37-2570-B420-D05A7C150BEF}"/>
              </a:ext>
            </a:extLst>
          </p:cNvPr>
          <p:cNvSpPr txBox="1"/>
          <p:nvPr/>
        </p:nvSpPr>
        <p:spPr>
          <a:xfrm>
            <a:off x="6307426" y="2172297"/>
            <a:ext cx="959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4F4EA9-BB6F-F8F0-7927-6570B871A32A}"/>
              </a:ext>
            </a:extLst>
          </p:cNvPr>
          <p:cNvSpPr txBox="1"/>
          <p:nvPr/>
        </p:nvSpPr>
        <p:spPr>
          <a:xfrm>
            <a:off x="7880216" y="5979135"/>
            <a:ext cx="226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Thickness: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 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A15E1-43D5-CDF0-A32A-A1BEE913DD1A}"/>
              </a:ext>
            </a:extLst>
          </p:cNvPr>
          <p:cNvSpPr txBox="1"/>
          <p:nvPr/>
        </p:nvSpPr>
        <p:spPr>
          <a:xfrm>
            <a:off x="6407728" y="2880695"/>
            <a:ext cx="959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29A1034-31F0-18D0-8090-8FCE9D2A4DBF}"/>
              </a:ext>
            </a:extLst>
          </p:cNvPr>
          <p:cNvCxnSpPr/>
          <p:nvPr/>
        </p:nvCxnSpPr>
        <p:spPr>
          <a:xfrm>
            <a:off x="7460673" y="5920874"/>
            <a:ext cx="415636" cy="2723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2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D5CC-02D0-4625-374B-A4554BEB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E1821-985A-10AF-4649-34E9C4E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Journal bearing and Roller bearing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932-0A94-D471-4735-DF7CFBA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7522-75DB-E735-A228-60639506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32E620-36CC-3B03-0A88-B98D3B508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Jill Sadariya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AD07BE-7AC4-4532-518F-B03D4F3FF8D5}"/>
              </a:ext>
            </a:extLst>
          </p:cNvPr>
          <p:cNvGraphicFramePr>
            <a:graphicFrameLocks noGrp="1"/>
          </p:cNvGraphicFramePr>
          <p:nvPr/>
        </p:nvGraphicFramePr>
        <p:xfrm>
          <a:off x="188768" y="1368371"/>
          <a:ext cx="11814463" cy="50307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58491">
                  <a:extLst>
                    <a:ext uri="{9D8B030D-6E8A-4147-A177-3AD203B41FA5}">
                      <a16:colId xmlns:a16="http://schemas.microsoft.com/office/drawing/2014/main" val="2099558247"/>
                    </a:ext>
                  </a:extLst>
                </a:gridCol>
                <a:gridCol w="5623898">
                  <a:extLst>
                    <a:ext uri="{9D8B030D-6E8A-4147-A177-3AD203B41FA5}">
                      <a16:colId xmlns:a16="http://schemas.microsoft.com/office/drawing/2014/main" val="964732970"/>
                    </a:ext>
                  </a:extLst>
                </a:gridCol>
                <a:gridCol w="3432074">
                  <a:extLst>
                    <a:ext uri="{9D8B030D-6E8A-4147-A177-3AD203B41FA5}">
                      <a16:colId xmlns:a16="http://schemas.microsoft.com/office/drawing/2014/main" val="3333953648"/>
                    </a:ext>
                  </a:extLst>
                </a:gridCol>
              </a:tblGrid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Hydrodynamic Journal Bearing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Spherical Roller Bearing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3709294219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Primary Strength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Extreme durability and potential for up-tower repair.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Proven technology with excellent misalignment handling.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2877275243"/>
                  </a:ext>
                </a:extLst>
              </a:tr>
              <a:tr h="60094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Primary Weakness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System complexity and reliance on auxiliary systems.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High premature failure rate and catastrophic replacement cost.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3518724049"/>
                  </a:ext>
                </a:extLst>
              </a:tr>
              <a:tr h="30379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Load Handling</a:t>
                      </a:r>
                      <a:endParaRPr lang="en-US" sz="180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3552961687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Low-Speed Operation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Poor (Requires mandatory hydrostatic lift system)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1052885560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Misalignment Tolerance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Excellent (with spherical-pivot tilting pads)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Excellent (inherent to design)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1891049085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Projected Lifespan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25+ years (theoretically infinite with proper maintenance)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Often fails in &lt;10 years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1056971216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Maintenance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Monitoring of oil system; potential for up-tower pad replacement.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Grease replenishment; failure requires full drivetrain removal.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3509096361"/>
                  </a:ext>
                </a:extLst>
              </a:tr>
              <a:tr h="537348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b="1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System Complexity</a:t>
                      </a:r>
                      <a:endParaRPr lang="en-US" sz="1800" dirty="0">
                        <a:solidFill>
                          <a:srgbClr val="1B1C1D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High (bearing, pump, filters, controls, robust sealing)</a:t>
                      </a:r>
                    </a:p>
                  </a:txBody>
                  <a:tcPr marL="61867" marR="61867" marT="41245" marB="41245" anchor="ctr"/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800" dirty="0">
                          <a:solidFill>
                            <a:srgbClr val="1B1C1D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Moderate (bearing, housing, seals, grease lines)</a:t>
                      </a:r>
                    </a:p>
                  </a:txBody>
                  <a:tcPr marL="61867" marR="61867" marT="41245" marB="41245" anchor="ctr"/>
                </a:tc>
                <a:extLst>
                  <a:ext uri="{0D108BD9-81ED-4DB2-BD59-A6C34878D82A}">
                    <a16:rowId xmlns:a16="http://schemas.microsoft.com/office/drawing/2014/main" val="306040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4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850</Words>
  <Application>Microsoft Office PowerPoint</Application>
  <PresentationFormat>Widescreen</PresentationFormat>
  <Paragraphs>220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</vt:lpstr>
      <vt:lpstr>Benutzerdefiniertes Design</vt:lpstr>
      <vt:lpstr>Weekly Presentation: Rotor Bearing System</vt:lpstr>
      <vt:lpstr>Agenda</vt:lpstr>
      <vt:lpstr>Task of the week</vt:lpstr>
      <vt:lpstr>Loads equilibrium of 3-point suspension system</vt:lpstr>
      <vt:lpstr>Loads equilibrium of 3-point suspension system</vt:lpstr>
      <vt:lpstr>PowerPoint Presentation</vt:lpstr>
      <vt:lpstr>Shaft calculation based on Shakti </vt:lpstr>
      <vt:lpstr>Shaft calculation based on Shakti </vt:lpstr>
      <vt:lpstr>comparison between Journal bearing and Roller bearing</vt:lpstr>
      <vt:lpstr>Comparing the Reference bearings from previous Optimus</vt:lpstr>
      <vt:lpstr>SKF -Spherical roller bearing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52</cp:revision>
  <dcterms:created xsi:type="dcterms:W3CDTF">2025-09-27T21:56:31Z</dcterms:created>
  <dcterms:modified xsi:type="dcterms:W3CDTF">2025-10-19T23:32:39Z</dcterms:modified>
</cp:coreProperties>
</file>