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5"/>
  </p:notesMasterIdLst>
  <p:handoutMasterIdLst>
    <p:handoutMasterId r:id="rId16"/>
  </p:handoutMasterIdLst>
  <p:sldIdLst>
    <p:sldId id="270" r:id="rId3"/>
    <p:sldId id="259" r:id="rId4"/>
    <p:sldId id="264" r:id="rId5"/>
    <p:sldId id="269" r:id="rId6"/>
    <p:sldId id="271" r:id="rId7"/>
    <p:sldId id="272" r:id="rId8"/>
    <p:sldId id="275" r:id="rId9"/>
    <p:sldId id="277" r:id="rId10"/>
    <p:sldId id="278" r:id="rId11"/>
    <p:sldId id="279" r:id="rId12"/>
    <p:sldId id="280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70"/>
          </p14:sldIdLst>
        </p14:section>
        <p14:section name="List of contents" id="{65043596-36B7-4360-BB5C-7A99EFAEC5C9}">
          <p14:sldIdLst>
            <p14:sldId id="259"/>
          </p14:sldIdLst>
        </p14:section>
        <p14:section name="Title, main slides" id="{B26F6679-C236-4D3D-BC2F-CAE5ED400718}">
          <p14:sldIdLst>
            <p14:sldId id="264"/>
            <p14:sldId id="269"/>
            <p14:sldId id="271"/>
            <p14:sldId id="272"/>
            <p14:sldId id="275"/>
            <p14:sldId id="277"/>
            <p14:sldId id="278"/>
            <p14:sldId id="279"/>
            <p14:sldId id="280"/>
          </p14:sldIdLst>
        </p14:section>
        <p14:section name="bibliography" id="{2ECB0A3B-7D16-4F98-AD6A-5308DF7BF078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C6B443-3B97-4E4C-98BA-A94CB5CA14A8}" v="440" dt="2025-10-13T08:11:39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5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chlipf" userId="S::david.schlipf@hs-flensburg.de::42e3ab0d-bd86-46c8-a131-9fd9c29bdce4" providerId="AD" clId="Web-{46C6B443-3B97-4E4C-98BA-A94CB5CA14A8}"/>
    <pc:docChg chg="addSld modSld modSection">
      <pc:chgData name="David Schlipf" userId="S::david.schlipf@hs-flensburg.de::42e3ab0d-bd86-46c8-a131-9fd9c29bdce4" providerId="AD" clId="Web-{46C6B443-3B97-4E4C-98BA-A94CB5CA14A8}" dt="2025-10-13T08:11:28.948" v="343" actId="14100"/>
      <pc:docMkLst>
        <pc:docMk/>
      </pc:docMkLst>
      <pc:sldChg chg="modSp">
        <pc:chgData name="David Schlipf" userId="S::david.schlipf@hs-flensburg.de::42e3ab0d-bd86-46c8-a131-9fd9c29bdce4" providerId="AD" clId="Web-{46C6B443-3B97-4E4C-98BA-A94CB5CA14A8}" dt="2025-10-13T08:04:08.014" v="91" actId="20577"/>
        <pc:sldMkLst>
          <pc:docMk/>
          <pc:sldMk cId="3968310652" sldId="272"/>
        </pc:sldMkLst>
        <pc:spChg chg="mod">
          <ac:chgData name="David Schlipf" userId="S::david.schlipf@hs-flensburg.de::42e3ab0d-bd86-46c8-a131-9fd9c29bdce4" providerId="AD" clId="Web-{46C6B443-3B97-4E4C-98BA-A94CB5CA14A8}" dt="2025-10-13T08:04:08.014" v="91" actId="20577"/>
          <ac:spMkLst>
            <pc:docMk/>
            <pc:sldMk cId="3968310652" sldId="272"/>
            <ac:spMk id="3" creationId="{00000000-0000-0000-0000-000000000000}"/>
          </ac:spMkLst>
        </pc:spChg>
        <pc:picChg chg="mod">
          <ac:chgData name="David Schlipf" userId="S::david.schlipf@hs-flensburg.de::42e3ab0d-bd86-46c8-a131-9fd9c29bdce4" providerId="AD" clId="Web-{46C6B443-3B97-4E4C-98BA-A94CB5CA14A8}" dt="2025-10-13T08:02:36.278" v="42" actId="1076"/>
          <ac:picMkLst>
            <pc:docMk/>
            <pc:sldMk cId="3968310652" sldId="272"/>
            <ac:picMk id="9" creationId="{00000000-0000-0000-0000-000000000000}"/>
          </ac:picMkLst>
        </pc:picChg>
      </pc:sldChg>
      <pc:sldChg chg="mod modShow">
        <pc:chgData name="David Schlipf" userId="S::david.schlipf@hs-flensburg.de::42e3ab0d-bd86-46c8-a131-9fd9c29bdce4" providerId="AD" clId="Web-{46C6B443-3B97-4E4C-98BA-A94CB5CA14A8}" dt="2025-10-13T08:05:25.937" v="92"/>
        <pc:sldMkLst>
          <pc:docMk/>
          <pc:sldMk cId="1251080588" sldId="274"/>
        </pc:sldMkLst>
      </pc:sldChg>
      <pc:sldChg chg="addSp delSp modSp add replId">
        <pc:chgData name="David Schlipf" userId="S::david.schlipf@hs-flensburg.de::42e3ab0d-bd86-46c8-a131-9fd9c29bdce4" providerId="AD" clId="Web-{46C6B443-3B97-4E4C-98BA-A94CB5CA14A8}" dt="2025-10-13T08:09:44.658" v="245" actId="20577"/>
        <pc:sldMkLst>
          <pc:docMk/>
          <pc:sldMk cId="574960124" sldId="275"/>
        </pc:sldMkLst>
        <pc:spChg chg="mod">
          <ac:chgData name="David Schlipf" userId="S::david.schlipf@hs-flensburg.de::42e3ab0d-bd86-46c8-a131-9fd9c29bdce4" providerId="AD" clId="Web-{46C6B443-3B97-4E4C-98BA-A94CB5CA14A8}" dt="2025-10-13T08:05:41.999" v="99" actId="20577"/>
          <ac:spMkLst>
            <pc:docMk/>
            <pc:sldMk cId="574960124" sldId="275"/>
            <ac:spMk id="2" creationId="{F89FFFAA-EF61-DCA4-CEA1-966851297C2F}"/>
          </ac:spMkLst>
        </pc:spChg>
        <pc:spChg chg="mod">
          <ac:chgData name="David Schlipf" userId="S::david.schlipf@hs-flensburg.de::42e3ab0d-bd86-46c8-a131-9fd9c29bdce4" providerId="AD" clId="Web-{46C6B443-3B97-4E4C-98BA-A94CB5CA14A8}" dt="2025-10-13T08:09:44.658" v="245" actId="20577"/>
          <ac:spMkLst>
            <pc:docMk/>
            <pc:sldMk cId="574960124" sldId="275"/>
            <ac:spMk id="3" creationId="{FC795899-FFFF-328F-F6D0-7AA76659C642}"/>
          </ac:spMkLst>
        </pc:spChg>
        <pc:spChg chg="add mod">
          <ac:chgData name="David Schlipf" userId="S::david.schlipf@hs-flensburg.de::42e3ab0d-bd86-46c8-a131-9fd9c29bdce4" providerId="AD" clId="Web-{46C6B443-3B97-4E4C-98BA-A94CB5CA14A8}" dt="2025-10-13T08:08:11.595" v="210" actId="14100"/>
          <ac:spMkLst>
            <pc:docMk/>
            <pc:sldMk cId="574960124" sldId="275"/>
            <ac:spMk id="7" creationId="{3F055D93-1E22-7836-86CC-4C6B9926FD9A}"/>
          </ac:spMkLst>
        </pc:spChg>
        <pc:spChg chg="add mod">
          <ac:chgData name="David Schlipf" userId="S::david.schlipf@hs-flensburg.de::42e3ab0d-bd86-46c8-a131-9fd9c29bdce4" providerId="AD" clId="Web-{46C6B443-3B97-4E4C-98BA-A94CB5CA14A8}" dt="2025-10-13T08:08:23.251" v="215" actId="20577"/>
          <ac:spMkLst>
            <pc:docMk/>
            <pc:sldMk cId="574960124" sldId="275"/>
            <ac:spMk id="10" creationId="{7F2B6275-877D-4B52-CD07-FE5FCE48ADF2}"/>
          </ac:spMkLst>
        </pc:spChg>
        <pc:spChg chg="add mod">
          <ac:chgData name="David Schlipf" userId="S::david.schlipf@hs-flensburg.de::42e3ab0d-bd86-46c8-a131-9fd9c29bdce4" providerId="AD" clId="Web-{46C6B443-3B97-4E4C-98BA-A94CB5CA14A8}" dt="2025-10-13T08:08:37.580" v="219" actId="20577"/>
          <ac:spMkLst>
            <pc:docMk/>
            <pc:sldMk cId="574960124" sldId="275"/>
            <ac:spMk id="11" creationId="{6D399ACF-F3FD-D345-B42E-F61E1F63847F}"/>
          </ac:spMkLst>
        </pc:spChg>
        <pc:spChg chg="add mod">
          <ac:chgData name="David Schlipf" userId="S::david.schlipf@hs-flensburg.de::42e3ab0d-bd86-46c8-a131-9fd9c29bdce4" providerId="AD" clId="Web-{46C6B443-3B97-4E4C-98BA-A94CB5CA14A8}" dt="2025-10-13T08:08:51.236" v="225" actId="1076"/>
          <ac:spMkLst>
            <pc:docMk/>
            <pc:sldMk cId="574960124" sldId="275"/>
            <ac:spMk id="12" creationId="{D126459F-7B49-FC7A-CCD8-65B077AE62A5}"/>
          </ac:spMkLst>
        </pc:spChg>
        <pc:picChg chg="del">
          <ac:chgData name="David Schlipf" userId="S::david.schlipf@hs-flensburg.de::42e3ab0d-bd86-46c8-a131-9fd9c29bdce4" providerId="AD" clId="Web-{46C6B443-3B97-4E4C-98BA-A94CB5CA14A8}" dt="2025-10-13T08:06:06.343" v="131"/>
          <ac:picMkLst>
            <pc:docMk/>
            <pc:sldMk cId="574960124" sldId="275"/>
            <ac:picMk id="9" creationId="{29E51257-7DA7-27FF-2936-5EB0EC79B75E}"/>
          </ac:picMkLst>
        </pc:picChg>
      </pc:sldChg>
      <pc:sldChg chg="addSp delSp modSp add replId">
        <pc:chgData name="David Schlipf" userId="S::david.schlipf@hs-flensburg.de::42e3ab0d-bd86-46c8-a131-9fd9c29bdce4" providerId="AD" clId="Web-{46C6B443-3B97-4E4C-98BA-A94CB5CA14A8}" dt="2025-10-13T08:11:28.948" v="343" actId="14100"/>
        <pc:sldMkLst>
          <pc:docMk/>
          <pc:sldMk cId="769390630" sldId="276"/>
        </pc:sldMkLst>
        <pc:spChg chg="mod">
          <ac:chgData name="David Schlipf" userId="S::david.schlipf@hs-flensburg.de::42e3ab0d-bd86-46c8-a131-9fd9c29bdce4" providerId="AD" clId="Web-{46C6B443-3B97-4E4C-98BA-A94CB5CA14A8}" dt="2025-10-13T08:09:48.299" v="247" actId="20577"/>
          <ac:spMkLst>
            <pc:docMk/>
            <pc:sldMk cId="769390630" sldId="276"/>
            <ac:spMk id="2" creationId="{4E55633D-B083-02F8-4C40-5972C2CF3F91}"/>
          </ac:spMkLst>
        </pc:spChg>
        <pc:spChg chg="del">
          <ac:chgData name="David Schlipf" userId="S::david.schlipf@hs-flensburg.de::42e3ab0d-bd86-46c8-a131-9fd9c29bdce4" providerId="AD" clId="Web-{46C6B443-3B97-4E4C-98BA-A94CB5CA14A8}" dt="2025-10-13T08:09:19.033" v="229"/>
          <ac:spMkLst>
            <pc:docMk/>
            <pc:sldMk cId="769390630" sldId="276"/>
            <ac:spMk id="3" creationId="{DEC113AC-D004-FC26-0003-3176C561711F}"/>
          </ac:spMkLst>
        </pc:spChg>
        <pc:spChg chg="del">
          <ac:chgData name="David Schlipf" userId="S::david.schlipf@hs-flensburg.de::42e3ab0d-bd86-46c8-a131-9fd9c29bdce4" providerId="AD" clId="Web-{46C6B443-3B97-4E4C-98BA-A94CB5CA14A8}" dt="2025-10-13T08:09:21.471" v="234"/>
          <ac:spMkLst>
            <pc:docMk/>
            <pc:sldMk cId="769390630" sldId="276"/>
            <ac:spMk id="7" creationId="{E24978BF-F9AB-8625-E3DE-FDE34932A425}"/>
          </ac:spMkLst>
        </pc:spChg>
        <pc:spChg chg="del">
          <ac:chgData name="David Schlipf" userId="S::david.schlipf@hs-flensburg.de::42e3ab0d-bd86-46c8-a131-9fd9c29bdce4" providerId="AD" clId="Web-{46C6B443-3B97-4E4C-98BA-A94CB5CA14A8}" dt="2025-10-13T08:09:21.471" v="233"/>
          <ac:spMkLst>
            <pc:docMk/>
            <pc:sldMk cId="769390630" sldId="276"/>
            <ac:spMk id="10" creationId="{5995C4F6-A9EF-7AFD-BCE6-15636C5E9E44}"/>
          </ac:spMkLst>
        </pc:spChg>
        <pc:spChg chg="del">
          <ac:chgData name="David Schlipf" userId="S::david.schlipf@hs-flensburg.de::42e3ab0d-bd86-46c8-a131-9fd9c29bdce4" providerId="AD" clId="Web-{46C6B443-3B97-4E4C-98BA-A94CB5CA14A8}" dt="2025-10-13T08:09:21.471" v="232"/>
          <ac:spMkLst>
            <pc:docMk/>
            <pc:sldMk cId="769390630" sldId="276"/>
            <ac:spMk id="11" creationId="{374FBA1C-8320-0927-B4A0-E604B82D865A}"/>
          </ac:spMkLst>
        </pc:spChg>
        <pc:spChg chg="del">
          <ac:chgData name="David Schlipf" userId="S::david.schlipf@hs-flensburg.de::42e3ab0d-bd86-46c8-a131-9fd9c29bdce4" providerId="AD" clId="Web-{46C6B443-3B97-4E4C-98BA-A94CB5CA14A8}" dt="2025-10-13T08:09:21.471" v="231"/>
          <ac:spMkLst>
            <pc:docMk/>
            <pc:sldMk cId="769390630" sldId="276"/>
            <ac:spMk id="12" creationId="{190D6453-5994-A0B2-EBE5-9FD943660D94}"/>
          </ac:spMkLst>
        </pc:spChg>
        <pc:spChg chg="add del mod">
          <ac:chgData name="David Schlipf" userId="S::david.schlipf@hs-flensburg.de::42e3ab0d-bd86-46c8-a131-9fd9c29bdce4" providerId="AD" clId="Web-{46C6B443-3B97-4E4C-98BA-A94CB5CA14A8}" dt="2025-10-13T08:09:21.471" v="230"/>
          <ac:spMkLst>
            <pc:docMk/>
            <pc:sldMk cId="769390630" sldId="276"/>
            <ac:spMk id="13" creationId="{64B8E5D1-B8C4-83FB-AC39-D62A11B5154D}"/>
          </ac:spMkLst>
        </pc:spChg>
        <pc:spChg chg="add mod">
          <ac:chgData name="David Schlipf" userId="S::david.schlipf@hs-flensburg.de::42e3ab0d-bd86-46c8-a131-9fd9c29bdce4" providerId="AD" clId="Web-{46C6B443-3B97-4E4C-98BA-A94CB5CA14A8}" dt="2025-10-13T08:11:28.948" v="343" actId="14100"/>
          <ac:spMkLst>
            <pc:docMk/>
            <pc:sldMk cId="769390630" sldId="276"/>
            <ac:spMk id="14" creationId="{E5FB4D1F-DCA6-16C8-92E9-0BA47C9779A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13.10.2025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31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The style </a:t>
            </a:r>
            <a:r>
              <a:rPr lang="it-IT" dirty="0" err="1"/>
              <a:t>chosen</a:t>
            </a:r>
            <a:r>
              <a:rPr lang="it-IT" dirty="0"/>
              <a:t> for </a:t>
            </a:r>
            <a:r>
              <a:rPr lang="it-IT" dirty="0" err="1"/>
              <a:t>citation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IEEE, so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citation</a:t>
            </a:r>
            <a:r>
              <a:rPr lang="it-IT" dirty="0"/>
              <a:t> follow </a:t>
            </a:r>
            <a:r>
              <a:rPr lang="it-IT" dirty="0" err="1"/>
              <a:t>that</a:t>
            </a:r>
            <a:r>
              <a:rPr lang="it-IT" dirty="0"/>
              <a:t> style.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an IEEE </a:t>
            </a:r>
            <a:r>
              <a:rPr lang="it-IT" dirty="0" err="1"/>
              <a:t>citation</a:t>
            </a:r>
            <a:r>
              <a:rPr lang="it-IT" dirty="0"/>
              <a:t> from a website, </a:t>
            </a:r>
            <a:r>
              <a:rPr lang="it-IT" dirty="0" err="1"/>
              <a:t>you</a:t>
            </a:r>
            <a:r>
              <a:rPr lang="it-IT" dirty="0"/>
              <a:t> can use some free </a:t>
            </a:r>
            <a:r>
              <a:rPr lang="it-IT" dirty="0" err="1"/>
              <a:t>converters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on the internet, like:</a:t>
            </a:r>
          </a:p>
          <a:p>
            <a:pPr algn="ctr"/>
            <a:r>
              <a:rPr lang="en-GB" b="1" dirty="0">
                <a:hlinkClick r:id="rId2"/>
              </a:rPr>
              <a:t>https://www.mybib.com/tools/ieee-citation-generator</a:t>
            </a:r>
            <a:r>
              <a:rPr lang="en-GB" b="1" dirty="0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16">
            <a:extLst>
              <a:ext uri="{FF2B5EF4-FFF2-40B4-BE49-F238E27FC236}">
                <a16:creationId xmlns:a16="http://schemas.microsoft.com/office/drawing/2014/main" id="{0F1EAC69-AAD5-6642-BC87-38032AD96E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643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16">
            <a:extLst>
              <a:ext uri="{FF2B5EF4-FFF2-40B4-BE49-F238E27FC236}">
                <a16:creationId xmlns:a16="http://schemas.microsoft.com/office/drawing/2014/main" id="{C3177AEF-EE91-2F3B-231A-9331378532E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328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16">
            <a:extLst>
              <a:ext uri="{FF2B5EF4-FFF2-40B4-BE49-F238E27FC236}">
                <a16:creationId xmlns:a16="http://schemas.microsoft.com/office/drawing/2014/main" id="{475DD45E-1DB9-89F1-CBF9-95AE6F74FA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235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platzhalter 16">
            <a:extLst>
              <a:ext uri="{FF2B5EF4-FFF2-40B4-BE49-F238E27FC236}">
                <a16:creationId xmlns:a16="http://schemas.microsoft.com/office/drawing/2014/main" id="{196BD2AD-E7A1-DE6C-9A07-133446C4950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3789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extplatzhalter 16">
            <a:extLst>
              <a:ext uri="{FF2B5EF4-FFF2-40B4-BE49-F238E27FC236}">
                <a16:creationId xmlns:a16="http://schemas.microsoft.com/office/drawing/2014/main" id="{7754F249-321F-31A6-A0F1-3FCBDDE48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7009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16">
            <a:extLst>
              <a:ext uri="{FF2B5EF4-FFF2-40B4-BE49-F238E27FC236}">
                <a16:creationId xmlns:a16="http://schemas.microsoft.com/office/drawing/2014/main" id="{0996E08A-65AD-2A73-B59F-C0AFAB18C2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655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16">
            <a:extLst>
              <a:ext uri="{FF2B5EF4-FFF2-40B4-BE49-F238E27FC236}">
                <a16:creationId xmlns:a16="http://schemas.microsoft.com/office/drawing/2014/main" id="{570F5318-3FC1-CA32-B06D-CD0FA24B31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613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platzhalter 16">
            <a:extLst>
              <a:ext uri="{FF2B5EF4-FFF2-40B4-BE49-F238E27FC236}">
                <a16:creationId xmlns:a16="http://schemas.microsoft.com/office/drawing/2014/main" id="{C165C5F0-B1A9-D2FB-3178-F4469730C3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8711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platzhalter 16">
            <a:extLst>
              <a:ext uri="{FF2B5EF4-FFF2-40B4-BE49-F238E27FC236}">
                <a16:creationId xmlns:a16="http://schemas.microsoft.com/office/drawing/2014/main" id="{FA2057B9-A012-D06C-457D-BD6CAFDBEA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70189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3" name="Rectangle 7">
            <a:extLst>
              <a:ext uri="{FF2B5EF4-FFF2-40B4-BE49-F238E27FC236}">
                <a16:creationId xmlns:a16="http://schemas.microsoft.com/office/drawing/2014/main" id="{A08F222C-E6B4-CB18-1940-4D03D41410C5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248E6A6-5F2B-4404-D02B-D0186EA2675E}"/>
              </a:ext>
            </a:extLst>
          </p:cNvPr>
          <p:cNvSpPr txBox="1"/>
          <p:nvPr userDrawn="1"/>
        </p:nvSpPr>
        <p:spPr>
          <a:xfrm>
            <a:off x="3913526" y="4104491"/>
            <a:ext cx="4142630" cy="99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2st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Date: 7th  2025</a:t>
            </a:r>
          </a:p>
          <a:p>
            <a:endParaRPr lang="en-GB" dirty="0">
              <a:latin typeface="Aptos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382245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44)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 userDrawn="1"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 and short, concise bullet points) </a:t>
            </a:r>
            <a:br>
              <a:rPr lang="it-IT" dirty="0"/>
            </a:b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topics</a:t>
            </a:r>
            <a:r>
              <a:rPr lang="it-IT" dirty="0"/>
              <a:t> for the 4 min </a:t>
            </a:r>
            <a:r>
              <a:rPr lang="it-IT" dirty="0" err="1"/>
              <a:t>timeslot</a:t>
            </a:r>
            <a:r>
              <a:rPr lang="it-IT" dirty="0"/>
              <a:t>!</a:t>
            </a:r>
            <a:endParaRPr lang="en-GB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7DF5AC43-E5EF-0524-5C72-3AC43D2D1965}"/>
              </a:ext>
            </a:extLst>
          </p:cNvPr>
          <p:cNvSpPr/>
          <p:nvPr userDrawn="1"/>
        </p:nvSpPr>
        <p:spPr>
          <a:xfrm>
            <a:off x="7392013" y="172238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the </a:t>
            </a:r>
            <a:r>
              <a:rPr lang="it-IT" dirty="0" err="1"/>
              <a:t>heading</a:t>
            </a:r>
            <a:r>
              <a:rPr lang="it-IT" dirty="0"/>
              <a:t> in the </a:t>
            </a:r>
            <a:r>
              <a:rPr lang="it-IT" dirty="0" err="1"/>
              <a:t>same</a:t>
            </a:r>
            <a:r>
              <a:rPr lang="it-IT" dirty="0"/>
              <a:t> style </a:t>
            </a:r>
            <a:endParaRPr lang="en-GB" dirty="0"/>
          </a:p>
        </p:txBody>
      </p:sp>
      <p:cxnSp>
        <p:nvCxnSpPr>
          <p:cNvPr id="5" name="Straight Arrow Connector 21">
            <a:extLst>
              <a:ext uri="{FF2B5EF4-FFF2-40B4-BE49-F238E27FC236}">
                <a16:creationId xmlns:a16="http://schemas.microsoft.com/office/drawing/2014/main" id="{E14BA36E-5CEF-0525-3ADE-5A38CD19B2C1}"/>
              </a:ext>
            </a:extLst>
          </p:cNvPr>
          <p:cNvCxnSpPr>
            <a:cxnSpLocks/>
            <a:stCxn id="3" idx="0"/>
          </p:cNvCxnSpPr>
          <p:nvPr userDrawn="1"/>
        </p:nvCxnSpPr>
        <p:spPr>
          <a:xfrm flipH="1" flipV="1">
            <a:off x="7108466" y="1095661"/>
            <a:ext cx="1585182" cy="626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858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1C1F126-0E13-CA3E-498A-E7954A2B9995}"/>
              </a:ext>
            </a:extLst>
          </p:cNvPr>
          <p:cNvSpPr txBox="1"/>
          <p:nvPr userDrawn="1"/>
        </p:nvSpPr>
        <p:spPr>
          <a:xfrm>
            <a:off x="3913526" y="4104491"/>
            <a:ext cx="4142630" cy="99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2st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Date: 7th  2025</a:t>
            </a:r>
          </a:p>
          <a:p>
            <a:endParaRPr lang="en-GB" dirty="0">
              <a:latin typeface="Aptos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1554358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 userDrawn="1"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 userDrawn="1"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First slide for groups</a:t>
            </a:r>
            <a:endParaRPr lang="en-GB" dirty="0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 userDrawn="1"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428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73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extplatzhalter 16">
            <a:extLst>
              <a:ext uri="{FF2B5EF4-FFF2-40B4-BE49-F238E27FC236}">
                <a16:creationId xmlns:a16="http://schemas.microsoft.com/office/drawing/2014/main" id="{A0746787-A71B-3101-F4E0-165F029F82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452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 userDrawn="1"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 userDrawn="1"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[1], [2], [3] for </a:t>
            </a:r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from a source (</a:t>
            </a:r>
            <a:r>
              <a:rPr lang="it-IT" dirty="0" err="1"/>
              <a:t>numbers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the </a:t>
            </a:r>
            <a:r>
              <a:rPr lang="it-IT" dirty="0" err="1"/>
              <a:t>same</a:t>
            </a:r>
            <a:r>
              <a:rPr lang="it-IT" dirty="0"/>
              <a:t> like in the </a:t>
            </a:r>
            <a:r>
              <a:rPr lang="it-IT" dirty="0" err="1"/>
              <a:t>bibliography</a:t>
            </a:r>
            <a:r>
              <a:rPr lang="it-IT" dirty="0"/>
              <a:t>) (</a:t>
            </a:r>
            <a:r>
              <a:rPr lang="it-IT" dirty="0" err="1"/>
              <a:t>incl</a:t>
            </a:r>
            <a:r>
              <a:rPr lang="it-IT" dirty="0"/>
              <a:t>. pictures /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by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,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you’ve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) [Style </a:t>
            </a:r>
            <a:r>
              <a:rPr lang="it-IT" dirty="0" err="1"/>
              <a:t>Aptos</a:t>
            </a:r>
            <a:r>
              <a:rPr lang="it-IT" dirty="0"/>
              <a:t>/14]</a:t>
            </a:r>
            <a:endParaRPr lang="en-GB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 userDrawn="1"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 userDrawn="1"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</a:p>
          <a:p>
            <a:pPr algn="ctr"/>
            <a:r>
              <a:rPr lang="it-IT" dirty="0"/>
              <a:t>an </a:t>
            </a:r>
            <a:r>
              <a:rPr lang="it-IT" dirty="0" err="1"/>
              <a:t>intial</a:t>
            </a:r>
            <a:r>
              <a:rPr lang="it-IT" dirty="0"/>
              <a:t> slide with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completed</a:t>
            </a:r>
            <a:r>
              <a:rPr lang="it-IT" dirty="0"/>
              <a:t> for the week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included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style,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more text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(short, concise bullet points are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 userDrawn="1"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platzhalter 16">
            <a:extLst>
              <a:ext uri="{FF2B5EF4-FFF2-40B4-BE49-F238E27FC236}">
                <a16:creationId xmlns:a16="http://schemas.microsoft.com/office/drawing/2014/main" id="{31FE3A22-F1D6-3850-D81B-DD4F77B82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03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  <p:sp>
        <p:nvSpPr>
          <p:cNvPr id="4" name="Textplatzhalter 16">
            <a:extLst>
              <a:ext uri="{FF2B5EF4-FFF2-40B4-BE49-F238E27FC236}">
                <a16:creationId xmlns:a16="http://schemas.microsoft.com/office/drawing/2014/main" id="{BA7DE9E2-5976-409B-74ED-F5C045CB9EE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984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22)</a:t>
            </a:r>
          </a:p>
          <a:p>
            <a:pPr lvl="1"/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 userDrawn="1"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BUT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</a:t>
            </a:r>
            <a:r>
              <a:rPr lang="it-IT" dirty="0" err="1"/>
              <a:t>underpoints</a:t>
            </a:r>
            <a:r>
              <a:rPr lang="it-IT" dirty="0"/>
              <a:t> </a:t>
            </a:r>
            <a:r>
              <a:rPr lang="it-IT" dirty="0" err="1"/>
              <a:t>please</a:t>
            </a:r>
            <a:r>
              <a:rPr lang="it-IT" dirty="0"/>
              <a:t> with the i, ii, iii….</a:t>
            </a:r>
            <a:endParaRPr lang="en-GB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 userDrawn="1"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platzhalter 16">
            <a:extLst>
              <a:ext uri="{FF2B5EF4-FFF2-40B4-BE49-F238E27FC236}">
                <a16:creationId xmlns:a16="http://schemas.microsoft.com/office/drawing/2014/main" id="{1BC93905-B480-E460-1D44-26A2280832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32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  <p:sp>
        <p:nvSpPr>
          <p:cNvPr id="5" name="Textplatzhalter 16">
            <a:extLst>
              <a:ext uri="{FF2B5EF4-FFF2-40B4-BE49-F238E27FC236}">
                <a16:creationId xmlns:a16="http://schemas.microsoft.com/office/drawing/2014/main" id="{30FA5F45-068D-BBFD-7B46-6551EBDAF34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597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Add</a:t>
            </a:r>
            <a:r>
              <a:rPr lang="it-IT" sz="1400" dirty="0"/>
              <a:t> a link to the </a:t>
            </a:r>
            <a:r>
              <a:rPr lang="it-IT" sz="1400" dirty="0" err="1"/>
              <a:t>reference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goes</a:t>
            </a:r>
            <a:r>
              <a:rPr lang="it-IT" sz="1400" dirty="0"/>
              <a:t> to the last slide: highlight the </a:t>
            </a:r>
            <a:r>
              <a:rPr lang="it-IT" sz="1400" dirty="0" err="1"/>
              <a:t>number</a:t>
            </a:r>
            <a:r>
              <a:rPr lang="it-IT" sz="1400" dirty="0"/>
              <a:t>-&gt;</a:t>
            </a:r>
            <a:r>
              <a:rPr lang="it-IT" sz="1400" dirty="0" err="1"/>
              <a:t>right</a:t>
            </a:r>
            <a:r>
              <a:rPr lang="it-IT" sz="1400" dirty="0"/>
              <a:t> click-&gt;</a:t>
            </a:r>
            <a:r>
              <a:rPr lang="it-IT" sz="1400" dirty="0" err="1"/>
              <a:t>select</a:t>
            </a:r>
            <a:r>
              <a:rPr lang="it-IT" sz="1400" dirty="0"/>
              <a:t> link-&gt;place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document</a:t>
            </a:r>
            <a:r>
              <a:rPr lang="it-IT" sz="1400" dirty="0"/>
              <a:t>-&gt;</a:t>
            </a:r>
            <a:r>
              <a:rPr lang="it-IT" sz="1400" dirty="0" err="1"/>
              <a:t>select</a:t>
            </a:r>
            <a:r>
              <a:rPr lang="it-IT" sz="1400" dirty="0"/>
              <a:t> last slide</a:t>
            </a:r>
            <a:endParaRPr lang="en-GB" sz="14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16">
            <a:extLst>
              <a:ext uri="{FF2B5EF4-FFF2-40B4-BE49-F238E27FC236}">
                <a16:creationId xmlns:a16="http://schemas.microsoft.com/office/drawing/2014/main" id="{ACB52842-737E-C895-CC6D-4485164F517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4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16">
            <a:extLst>
              <a:ext uri="{FF2B5EF4-FFF2-40B4-BE49-F238E27FC236}">
                <a16:creationId xmlns:a16="http://schemas.microsoft.com/office/drawing/2014/main" id="{CAE99AAC-B9F4-9A81-7449-F0AD86025D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07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Team Name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3" r:id="rId2"/>
    <p:sldLayoutId id="2147483686" r:id="rId3"/>
    <p:sldLayoutId id="2147483674" r:id="rId4"/>
    <p:sldLayoutId id="2147483685" r:id="rId5"/>
    <p:sldLayoutId id="2147483684" r:id="rId6"/>
    <p:sldLayoutId id="2147483688" r:id="rId7"/>
    <p:sldLayoutId id="2147483666" r:id="rId8"/>
    <p:sldLayoutId id="2147483689" r:id="rId9"/>
    <p:sldLayoutId id="2147483662" r:id="rId10"/>
    <p:sldLayoutId id="2147483690" r:id="rId11"/>
    <p:sldLayoutId id="2147483664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Optimus Syria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5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3" r:id="rId2"/>
    <p:sldLayoutId id="2147483675" r:id="rId3"/>
    <p:sldLayoutId id="2147483676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FEA9E435-1738-7D95-8565-A990E4438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Report : </a:t>
            </a:r>
            <a:r>
              <a:rPr lang="en-GB" dirty="0" err="1"/>
              <a:t>Lidar</a:t>
            </a:r>
            <a:r>
              <a:rPr lang="en-GB" dirty="0"/>
              <a:t> Assisted Controller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35B7C05A-5A3A-2794-54B6-815F6C48B0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Date: 14/10/25</a:t>
            </a:r>
          </a:p>
          <a:p>
            <a:r>
              <a:rPr lang="en-GB" dirty="0"/>
              <a:t>Supervisor: prof. David </a:t>
            </a:r>
            <a:r>
              <a:rPr lang="en-GB" dirty="0" err="1"/>
              <a:t>Schlipf</a:t>
            </a:r>
            <a:endParaRPr lang="en-GB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163E18F3-41FB-B5AE-43D3-9203434B5F0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GB" dirty="0"/>
              <a:t>Group members: </a:t>
            </a:r>
            <a:r>
              <a:rPr lang="en-GB" dirty="0" err="1"/>
              <a:t>Midhun</a:t>
            </a:r>
            <a:r>
              <a:rPr lang="en-GB" dirty="0"/>
              <a:t> </a:t>
            </a:r>
            <a:r>
              <a:rPr lang="en-GB" dirty="0" err="1"/>
              <a:t>Kanichattu</a:t>
            </a:r>
            <a:r>
              <a:rPr lang="en-GB" dirty="0"/>
              <a:t> </a:t>
            </a:r>
            <a:r>
              <a:rPr lang="en-GB" dirty="0" err="1"/>
              <a:t>Venu,Hesham</a:t>
            </a:r>
            <a:r>
              <a:rPr lang="en-GB" dirty="0"/>
              <a:t> Mahmoud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7ED1BF-5D66-636D-5730-97FE37F448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949570" y="6566803"/>
            <a:ext cx="6889630" cy="365125"/>
          </a:xfrm>
        </p:spPr>
        <p:txBody>
          <a:bodyPr/>
          <a:lstStyle/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Midhun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Kanichattu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Venu 770588</a:t>
            </a:r>
          </a:p>
        </p:txBody>
      </p:sp>
    </p:spTree>
    <p:extLst>
      <p:ext uri="{BB962C8B-B14F-4D97-AF65-F5344CB8AC3E}">
        <p14:creationId xmlns:p14="http://schemas.microsoft.com/office/powerpoint/2010/main" val="1515102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 And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Sharing Your Code:</a:t>
            </a:r>
          </a:p>
          <a:p>
            <a:pPr marL="0" indent="0">
              <a:buNone/>
            </a:pPr>
            <a:r>
              <a:rPr lang="en-US" dirty="0"/>
              <a:t>   1. </a:t>
            </a:r>
            <a:r>
              <a:rPr lang="en-US" dirty="0" err="1"/>
              <a:t>git</a:t>
            </a:r>
            <a:r>
              <a:rPr lang="en-US" dirty="0"/>
              <a:t> add .</a:t>
            </a:r>
          </a:p>
          <a:p>
            <a:pPr marL="0" indent="0">
              <a:buNone/>
            </a:pPr>
            <a:r>
              <a:rPr lang="en-US" dirty="0"/>
              <a:t>   2. </a:t>
            </a:r>
            <a:r>
              <a:rPr lang="en-US" dirty="0" err="1"/>
              <a:t>git</a:t>
            </a:r>
            <a:r>
              <a:rPr lang="en-US" dirty="0"/>
              <a:t> commit -m "Message"</a:t>
            </a:r>
          </a:p>
          <a:p>
            <a:pPr marL="0" indent="0">
              <a:buNone/>
            </a:pPr>
            <a:r>
              <a:rPr lang="en-US" dirty="0"/>
              <a:t>   3. </a:t>
            </a:r>
            <a:r>
              <a:rPr lang="en-US" dirty="0" err="1"/>
              <a:t>git</a:t>
            </a:r>
            <a:r>
              <a:rPr lang="en-US" dirty="0"/>
              <a:t> push origin main</a:t>
            </a:r>
          </a:p>
          <a:p>
            <a:endParaRPr lang="en-US" dirty="0"/>
          </a:p>
          <a:p>
            <a:r>
              <a:rPr lang="en-US" dirty="0"/>
              <a:t> Team Collaboration:</a:t>
            </a:r>
          </a:p>
          <a:p>
            <a:pPr marL="0" indent="0">
              <a:buNone/>
            </a:pPr>
            <a:r>
              <a:rPr lang="en-US" dirty="0"/>
              <a:t>   1Create a branch → </a:t>
            </a:r>
            <a:r>
              <a:rPr lang="en-US" dirty="0" err="1"/>
              <a:t>git</a:t>
            </a:r>
            <a:r>
              <a:rPr lang="en-US" dirty="0"/>
              <a:t> checkout -b new-feature</a:t>
            </a:r>
          </a:p>
          <a:p>
            <a:pPr marL="0" indent="0">
              <a:buNone/>
            </a:pPr>
            <a:r>
              <a:rPr lang="en-US" dirty="0"/>
              <a:t>   2 Fork repos to contribute to others’ projects</a:t>
            </a:r>
          </a:p>
          <a:p>
            <a:pPr marL="0" indent="0">
              <a:buNone/>
            </a:pPr>
            <a:r>
              <a:rPr lang="en-US" dirty="0"/>
              <a:t>   3 Submit Pull Requests for code review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878528" y="6675437"/>
            <a:ext cx="5596085" cy="365125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Midhun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Kanichattu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Venu 770588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16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And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878528" y="6675437"/>
            <a:ext cx="5596085" cy="365125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Midhun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Kanichattu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Venu 770588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520" y="1882512"/>
            <a:ext cx="8097380" cy="3162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1918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B6ED1-18E3-9640-3D93-84F8B0B1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Bibliography – Lidar  Assisted controller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C19340-9D16-A981-A772-1E4CF9E86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Hansen, M. </a:t>
            </a:r>
            <a:r>
              <a:rPr lang="en-US" i="1" dirty="0"/>
              <a:t>Aerodynamics of Wind Turbines</a:t>
            </a:r>
            <a:r>
              <a:rPr lang="en-US" dirty="0"/>
              <a:t>, 3rd Ed., </a:t>
            </a:r>
            <a:r>
              <a:rPr lang="en-US" dirty="0" err="1"/>
              <a:t>Routledge</a:t>
            </a:r>
            <a:r>
              <a:rPr lang="en-US" dirty="0"/>
              <a:t>, 2015.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Ingram, G. </a:t>
            </a:r>
            <a:r>
              <a:rPr lang="en-US" i="1" dirty="0"/>
              <a:t>Wind Turbine Blade Element Momentum Theory</a:t>
            </a:r>
            <a:r>
              <a:rPr lang="en-US" dirty="0"/>
              <a:t>, 2011.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Bossanyi</a:t>
            </a:r>
            <a:r>
              <a:rPr lang="en-US" dirty="0"/>
              <a:t>, E. </a:t>
            </a:r>
            <a:r>
              <a:rPr lang="en-US" i="1" dirty="0"/>
              <a:t>Controller Design for Variable-Speed Wind Turbines</a:t>
            </a:r>
            <a:r>
              <a:rPr lang="en-US" dirty="0"/>
              <a:t>, Wind Engineering, 2000</a:t>
            </a:r>
          </a:p>
          <a:p>
            <a:pPr lvl="0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8ED35-2E13-75BD-2A2E-AC637478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3DB4-11DF-4DC9-9AFB-FDB45DBDB9C4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055318-CDFF-2436-5D76-D30CE5CB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673D2-F682-F630-F59F-C4FFF6A9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89852-0382-5806-3356-FA1C77F6D28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78527" y="6564113"/>
            <a:ext cx="5596085" cy="36512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Midhun </a:t>
            </a:r>
            <a:r>
              <a:rPr lang="en-GB" sz="2200" dirty="0" err="1">
                <a:latin typeface="Times New Roman" pitchFamily="18" charset="0"/>
                <a:cs typeface="Times New Roman" pitchFamily="18" charset="0"/>
              </a:rPr>
              <a:t>Kanichattu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Venu 770588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24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C666DE2-1276-7519-CD3A-64862C4F7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marL="342900" lvl="0" indent="-342900">
              <a:buFont typeface="Arial" pitchFamily="34" charset="0"/>
              <a:buChar char="•"/>
            </a:pPr>
            <a:r>
              <a:rPr lang="en-US" dirty="0"/>
              <a:t>Bladed control interface (pre-v4.4)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dirty="0"/>
              <a:t>Swap array communication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dirty="0"/>
              <a:t>Handshaking and synchronization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dirty="0"/>
              <a:t>Data exchange flow</a:t>
            </a:r>
            <a:endParaRPr lang="de-DE" dirty="0"/>
          </a:p>
        </p:txBody>
      </p:sp>
      <p:sp>
        <p:nvSpPr>
          <p:cNvPr id="22" name="Titel 21">
            <a:extLst>
              <a:ext uri="{FF2B5EF4-FFF2-40B4-BE49-F238E27FC236}">
                <a16:creationId xmlns:a16="http://schemas.microsoft.com/office/drawing/2014/main" id="{C01C5AA7-5821-01BD-1AC8-74837347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 of contents</a:t>
            </a:r>
          </a:p>
        </p:txBody>
      </p:sp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278CF838-7112-4F3F-EAE6-B2D4ED8F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47D9-CCE9-448B-BCAE-B6078094F07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24" name="Fußzeilenplatzhalter 23">
            <a:extLst>
              <a:ext uri="{FF2B5EF4-FFF2-40B4-BE49-F238E27FC236}">
                <a16:creationId xmlns:a16="http://schemas.microsoft.com/office/drawing/2014/main" id="{7A4CB245-78A9-C73E-8215-8D18B273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1F1D02DB-C1C0-0C64-772D-D708982E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2</a:t>
            </a:fld>
            <a:endParaRPr lang="en-GB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B50A548-9038-155C-8BC6-63C2D94B9A1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78527" y="6564113"/>
            <a:ext cx="5596085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Midhun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Kanichattu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Venu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770588</a:t>
            </a:r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B893F6D-288A-550A-C796-008FEA91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Bladed Control Interfaces </a:t>
            </a:r>
            <a:endParaRPr lang="en-GB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D847DFA5-0CA0-3D6E-6A5E-98464DBBD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Who calls whom</a:t>
            </a:r>
          </a:p>
          <a:p>
            <a:r>
              <a:rPr lang="en-US" sz="1800" b="1" dirty="0"/>
              <a:t>Bladed</a:t>
            </a:r>
            <a:r>
              <a:rPr lang="en-US" sz="1800" dirty="0"/>
              <a:t> is the </a:t>
            </a:r>
            <a:r>
              <a:rPr lang="en-US" sz="1800" i="1" dirty="0"/>
              <a:t>main simulation engine</a:t>
            </a:r>
            <a:endParaRPr lang="en-US" sz="1800" dirty="0"/>
          </a:p>
          <a:p>
            <a:r>
              <a:rPr lang="en-US" sz="1800" dirty="0"/>
              <a:t>Calls the </a:t>
            </a:r>
            <a:r>
              <a:rPr lang="en-US" sz="1800" b="1" dirty="0"/>
              <a:t>User-Defined Controller</a:t>
            </a:r>
            <a:r>
              <a:rPr lang="en-US" sz="1800" dirty="0"/>
              <a:t> (DLL or EXE) each </a:t>
            </a:r>
            <a:r>
              <a:rPr lang="en-US" sz="1800" dirty="0" err="1"/>
              <a:t>timestep</a:t>
            </a:r>
            <a:r>
              <a:rPr lang="en-US" sz="1800" dirty="0"/>
              <a:t> </a:t>
            </a:r>
          </a:p>
          <a:p>
            <a:r>
              <a:rPr lang="en-US" sz="1800" dirty="0"/>
              <a:t>Controller reads inputs → computes → returns outputs</a:t>
            </a:r>
          </a:p>
          <a:p>
            <a:pPr marL="0" indent="0">
              <a:buNone/>
            </a:pPr>
            <a:r>
              <a:rPr lang="en-US" sz="1800" b="1" dirty="0"/>
              <a:t>How Signal Transfer Works</a:t>
            </a:r>
          </a:p>
          <a:p>
            <a:r>
              <a:rPr lang="en-US" sz="1800" b="1" dirty="0"/>
              <a:t>DLL Case:</a:t>
            </a:r>
            <a:r>
              <a:rPr lang="en-US" sz="1800" dirty="0"/>
              <a:t> uses array </a:t>
            </a:r>
            <a:r>
              <a:rPr lang="en-US" sz="1800" dirty="0" err="1"/>
              <a:t>avrSWAP</a:t>
            </a:r>
            <a:r>
              <a:rPr lang="en-US" sz="1800" dirty="0"/>
              <a:t> in memory (faster, direct)</a:t>
            </a:r>
          </a:p>
          <a:p>
            <a:pPr>
              <a:buFont typeface="Arial"/>
              <a:buChar char="•"/>
            </a:pPr>
            <a:r>
              <a:rPr lang="en-US" sz="1800" b="1" dirty="0"/>
              <a:t>EXE Case:</a:t>
            </a:r>
            <a:r>
              <a:rPr lang="en-US" sz="1800" dirty="0"/>
              <a:t> uses shared binary file </a:t>
            </a:r>
            <a:r>
              <a:rPr lang="en-US" sz="1800" dirty="0" err="1"/>
              <a:t>discon.swp</a:t>
            </a:r>
            <a:endParaRPr lang="en-US" sz="1800" dirty="0"/>
          </a:p>
          <a:p>
            <a:pPr>
              <a:buFont typeface="Arial"/>
              <a:buChar char="•"/>
            </a:pPr>
            <a:r>
              <a:rPr lang="en-US" sz="1800" dirty="0"/>
              <a:t>Each record = one signal (4 bytes)</a:t>
            </a:r>
          </a:p>
          <a:p>
            <a:pPr>
              <a:buFont typeface="Arial"/>
              <a:buChar char="•"/>
            </a:pPr>
            <a:r>
              <a:rPr lang="en-US" sz="1800" dirty="0"/>
              <a:t>Record 1 used for </a:t>
            </a:r>
            <a:r>
              <a:rPr lang="en-US" sz="1800" b="1" dirty="0"/>
              <a:t>handshaking</a:t>
            </a:r>
            <a:r>
              <a:rPr lang="en-US" sz="1800" dirty="0"/>
              <a:t> (0 = wait, 1 = ready, -1 = end)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74941C66-F67D-47E9-8D08-622A52F2EA1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78527" y="6564113"/>
            <a:ext cx="5596085" cy="3651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Midhun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Kanichattu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Venu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770588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FDD682-B40F-C5C9-1855-56A85BC15BC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D1EE79A-E6D4-4691-9116-935A2AA336A9}" type="datetime1">
              <a:rPr lang="en-GB" smtClean="0"/>
              <a:t>13/10/2025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68328F-481A-A412-4E89-23ACFE133DF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2D30E5-E8EB-4514-D402-7006892C79B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3</a:t>
            </a:fld>
            <a:endParaRPr lang="en-GB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11AAC40-D4A5-6AC8-BE73-CD4035EA05F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romanL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551" y="1825626"/>
            <a:ext cx="2523146" cy="26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5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ECE811F-FAA9-50ED-A66C-72D4DF6E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Handshake Process (Record 1)</a:t>
            </a:r>
            <a:br>
              <a:rPr lang="en-US" b="1" dirty="0"/>
            </a:br>
            <a:endParaRPr lang="de-DE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385B4C5-770B-4772-3AF8-CABA5056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Flow: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Controller writes 0 → ready</a:t>
            </a:r>
          </a:p>
          <a:p>
            <a:pPr>
              <a:buFont typeface="+mj-lt"/>
              <a:buAutoNum type="arabicPeriod"/>
            </a:pPr>
            <a:r>
              <a:rPr lang="en-US" dirty="0"/>
              <a:t>Bladed sets 1 → data ready</a:t>
            </a:r>
          </a:p>
          <a:p>
            <a:pPr>
              <a:buFont typeface="+mj-lt"/>
              <a:buAutoNum type="arabicPeriod"/>
            </a:pPr>
            <a:r>
              <a:rPr lang="en-US" dirty="0"/>
              <a:t>Controller reads, writes outputs, sets 0 again</a:t>
            </a:r>
          </a:p>
          <a:p>
            <a:pPr>
              <a:buFont typeface="+mj-lt"/>
              <a:buAutoNum type="arabicPeriod"/>
            </a:pPr>
            <a:r>
              <a:rPr lang="en-US" dirty="0"/>
              <a:t>Simulation continues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</a:t>
            </a:r>
            <a:r>
              <a:rPr lang="en-US" dirty="0" err="1"/>
              <a:t>Csharp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3D24D1-37AA-2C97-807F-C357C163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0975-892A-460D-9B99-2E14471E45A4}" type="datetime1">
              <a:rPr lang="en-GB" smtClean="0"/>
              <a:t>13/10/2025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8F5119-4476-795B-D71B-3307EDE0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Name / Optimus Syria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4</a:t>
            </a:fld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30A68B-2C23-8431-D6FA-45577979927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807486" y="6552240"/>
            <a:ext cx="5596085" cy="3651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Midhun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Kanichattu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Venu 770588</a:t>
            </a:r>
          </a:p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744326" y="1604210"/>
            <a:ext cx="2807368" cy="617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Bladed Simulation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22695" y="2454442"/>
            <a:ext cx="4050631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AvrSwap</a:t>
            </a:r>
            <a:r>
              <a:rPr lang="en-US" dirty="0"/>
              <a:t> Array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03168" y="3248526"/>
            <a:ext cx="36816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Controller </a:t>
            </a:r>
            <a:r>
              <a:rPr lang="en-US" dirty="0" err="1"/>
              <a:t>Dll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11189" y="3994485"/>
            <a:ext cx="3673642" cy="376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33510" y="4660231"/>
            <a:ext cx="3428999" cy="401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Bladed</a:t>
            </a:r>
          </a:p>
        </p:txBody>
      </p:sp>
      <p:cxnSp>
        <p:nvCxnSpPr>
          <p:cNvPr id="15" name="Straight Arrow Connector 14"/>
          <p:cNvCxnSpPr>
            <a:stCxn id="8" idx="2"/>
            <a:endCxn id="10" idx="0"/>
          </p:cNvCxnSpPr>
          <p:nvPr/>
        </p:nvCxnSpPr>
        <p:spPr>
          <a:xfrm>
            <a:off x="9148010" y="2221831"/>
            <a:ext cx="1" cy="232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0"/>
          </p:cNvCxnSpPr>
          <p:nvPr/>
        </p:nvCxnSpPr>
        <p:spPr>
          <a:xfrm>
            <a:off x="9143999" y="2967789"/>
            <a:ext cx="1" cy="280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12" idx="0"/>
          </p:cNvCxnSpPr>
          <p:nvPr/>
        </p:nvCxnSpPr>
        <p:spPr>
          <a:xfrm>
            <a:off x="9144000" y="3761873"/>
            <a:ext cx="4010" cy="232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13" idx="0"/>
          </p:cNvCxnSpPr>
          <p:nvPr/>
        </p:nvCxnSpPr>
        <p:spPr>
          <a:xfrm>
            <a:off x="9148010" y="4371475"/>
            <a:ext cx="0" cy="288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70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Data Exchange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721027"/>
              </p:ext>
            </p:extLst>
          </p:nvPr>
        </p:nvGraphicFramePr>
        <p:xfrm>
          <a:off x="757990" y="1780943"/>
          <a:ext cx="10515600" cy="219456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Record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Direction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Units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Current 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Blade 1 pitch angle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Generator speed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rad/s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Commanded pitch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Commanded torque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Midhun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Kanichattu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100" dirty="0">
                <a:latin typeface="Times New Roman" pitchFamily="18" charset="0"/>
                <a:cs typeface="Times New Roman" pitchFamily="18" charset="0"/>
              </a:rPr>
              <a:t>Venu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770588</a:t>
            </a:r>
          </a:p>
          <a:p>
            <a:r>
              <a:rPr lang="en-GB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Midhun </a:t>
            </a:r>
            <a:r>
              <a:rPr lang="en-GB" sz="8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Kanichattu</a:t>
            </a:r>
            <a:r>
              <a:rPr lang="en-GB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Venu 770588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838200" y="2878223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2563" y="4307305"/>
            <a:ext cx="495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Execution Timing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718" y="4880111"/>
            <a:ext cx="2791215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5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</a:t>
            </a:r>
            <a:r>
              <a:rPr lang="en-US" dirty="0" err="1"/>
              <a:t>OpenFAST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/>
              <a:t>OpenFAST</a:t>
            </a:r>
            <a:r>
              <a:rPr lang="en-US" dirty="0"/>
              <a:t> runs the full turbine simulation.</a:t>
            </a:r>
          </a:p>
          <a:p>
            <a:r>
              <a:rPr lang="en-US" dirty="0"/>
              <a:t>Calls </a:t>
            </a:r>
            <a:r>
              <a:rPr lang="en-US" b="1" dirty="0" err="1"/>
              <a:t>ServoDyn</a:t>
            </a:r>
            <a:r>
              <a:rPr lang="en-US" dirty="0"/>
              <a:t>, which manages control interfaces.</a:t>
            </a:r>
          </a:p>
          <a:p>
            <a:r>
              <a:rPr lang="en-US" b="1" dirty="0" err="1"/>
              <a:t>ServoDyn</a:t>
            </a:r>
            <a:r>
              <a:rPr lang="en-US" dirty="0"/>
              <a:t> uses the </a:t>
            </a:r>
            <a:r>
              <a:rPr lang="en-US" b="1" dirty="0"/>
              <a:t>Bladed Legacy Interface (BLI)</a:t>
            </a:r>
            <a:r>
              <a:rPr lang="en-US" dirty="0"/>
              <a:t> to link with control DLLs.</a:t>
            </a:r>
          </a:p>
          <a:p>
            <a:r>
              <a:rPr lang="en-US" b="1" dirty="0"/>
              <a:t>Case 1:</a:t>
            </a:r>
            <a:r>
              <a:rPr lang="en-US" dirty="0"/>
              <a:t> </a:t>
            </a:r>
            <a:r>
              <a:rPr lang="en-US" dirty="0" err="1"/>
              <a:t>ServoDyn</a:t>
            </a:r>
            <a:r>
              <a:rPr lang="en-US" dirty="0"/>
              <a:t> → </a:t>
            </a:r>
            <a:r>
              <a:rPr lang="en-US" b="1" dirty="0"/>
              <a:t>ROSCO.dll</a:t>
            </a:r>
            <a:r>
              <a:rPr lang="en-US" dirty="0"/>
              <a:t> (standard feedback control).</a:t>
            </a:r>
          </a:p>
          <a:p>
            <a:r>
              <a:rPr lang="en-US" b="1" dirty="0"/>
              <a:t>Case 2:</a:t>
            </a:r>
            <a:r>
              <a:rPr lang="en-US" dirty="0"/>
              <a:t> </a:t>
            </a:r>
            <a:r>
              <a:rPr lang="en-US" dirty="0" err="1"/>
              <a:t>ServoDyn</a:t>
            </a:r>
            <a:r>
              <a:rPr lang="en-US" dirty="0"/>
              <a:t> → </a:t>
            </a:r>
            <a:r>
              <a:rPr lang="en-US" b="1" dirty="0"/>
              <a:t>Wrapper.dll</a:t>
            </a:r>
            <a:r>
              <a:rPr lang="en-US" dirty="0"/>
              <a:t> → calls </a:t>
            </a:r>
            <a:r>
              <a:rPr lang="en-US" b="1" dirty="0"/>
              <a:t>LDP.dll</a:t>
            </a:r>
            <a:r>
              <a:rPr lang="en-US" dirty="0"/>
              <a:t>, </a:t>
            </a:r>
            <a:r>
              <a:rPr lang="en-US" b="1" dirty="0"/>
              <a:t>FFP.dll</a:t>
            </a:r>
            <a:r>
              <a:rPr lang="en-US" dirty="0"/>
              <a:t>, and </a:t>
            </a:r>
            <a:r>
              <a:rPr lang="en-US" b="1" dirty="0"/>
              <a:t>ROSCO.dll</a:t>
            </a:r>
            <a:r>
              <a:rPr lang="en-US" dirty="0"/>
              <a:t>.</a:t>
            </a:r>
          </a:p>
          <a:p>
            <a:r>
              <a:rPr lang="en-US" dirty="0"/>
              <a:t>Enables combined </a:t>
            </a:r>
            <a:r>
              <a:rPr lang="en-US" b="1" dirty="0" err="1"/>
              <a:t>feedforward</a:t>
            </a:r>
            <a:r>
              <a:rPr lang="en-US" b="1" dirty="0"/>
              <a:t>, feedback, and </a:t>
            </a:r>
            <a:r>
              <a:rPr lang="en-US" b="1" dirty="0" err="1"/>
              <a:t>lidar</a:t>
            </a:r>
            <a:r>
              <a:rPr lang="en-US" b="1" dirty="0"/>
              <a:t>-based</a:t>
            </a:r>
            <a:r>
              <a:rPr lang="en-US" dirty="0"/>
              <a:t> control.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890187" y="6675437"/>
            <a:ext cx="5596085" cy="365125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Midhun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Kanichattu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Venu 770588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1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4E00E-98AE-025F-9E7C-5702FD379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FFAA-EF61-DCA4-CEA1-966851297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</a:t>
            </a:r>
            <a:r>
              <a:rPr lang="en-US" dirty="0" err="1"/>
              <a:t>Comunication</a:t>
            </a:r>
            <a:endParaRPr lang="de-DE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95899-FFFF-328F-F6D0-7AA76659C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Lidar Simulator provides the following signals to the LDP.DLL in the </a:t>
            </a:r>
            <a:r>
              <a:rPr lang="en-US" i="1" dirty="0" err="1">
                <a:solidFill>
                  <a:srgbClr val="FF0000"/>
                </a:solidFill>
              </a:rPr>
              <a:t>swayArray</a:t>
            </a:r>
            <a:r>
              <a:rPr lang="en-US" i="1" dirty="0">
                <a:solidFill>
                  <a:srgbClr val="FF0000"/>
                </a:solidFill>
              </a:rPr>
              <a:t> 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Table with record and description</a:t>
            </a:r>
          </a:p>
          <a:p>
            <a:pPr>
              <a:buFont typeface="Arial"/>
              <a:buChar char="•"/>
            </a:pPr>
            <a:r>
              <a:rPr lang="en-US" i="1" dirty="0">
                <a:solidFill>
                  <a:srgbClr val="FF0000"/>
                </a:solidFill>
              </a:rPr>
              <a:t>LDP.DLL provides  the following signals to the FFP.DLL in the </a:t>
            </a:r>
            <a:r>
              <a:rPr lang="en-US" i="1" dirty="0" err="1">
                <a:solidFill>
                  <a:srgbClr val="FF0000"/>
                </a:solidFill>
              </a:rPr>
              <a:t>swayArray</a:t>
            </a:r>
            <a:r>
              <a:rPr lang="en-US" i="1" dirty="0">
                <a:solidFill>
                  <a:srgbClr val="FF0000"/>
                </a:solidFill>
              </a:rPr>
              <a:t> 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Table with record and description</a:t>
            </a:r>
          </a:p>
          <a:p>
            <a:pPr>
              <a:buFont typeface="Arial,Sans-Serif"/>
              <a:buChar char="•"/>
            </a:pPr>
            <a:r>
              <a:rPr lang="en-US" i="1" dirty="0">
                <a:solidFill>
                  <a:srgbClr val="FF0000"/>
                </a:solidFill>
              </a:rPr>
              <a:t>FFP.DLL provides  the following signals to the Rosco.DLL in the </a:t>
            </a:r>
            <a:r>
              <a:rPr lang="en-US" i="1" dirty="0" err="1">
                <a:solidFill>
                  <a:srgbClr val="FF0000"/>
                </a:solidFill>
              </a:rPr>
              <a:t>swayArray</a:t>
            </a:r>
            <a:r>
              <a:rPr lang="en-US" i="1" dirty="0">
                <a:solidFill>
                  <a:srgbClr val="FF0000"/>
                </a:solidFill>
              </a:rPr>
              <a:t> 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Table with record and description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i="1" dirty="0"/>
          </a:p>
          <a:p>
            <a:pPr marL="457200" lvl="1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Graph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D2A86-C5D5-5D04-46C4-A630D113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8CDBD-3BB8-9196-33EE-12100E12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6F320-0132-6E79-5E71-5A527719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BEBFE1F-15DC-CCD4-9461-B4A5D1015C6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90187" y="6675437"/>
            <a:ext cx="5596085" cy="365125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Midhun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Kanichattu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Venu 770588</a:t>
            </a:r>
          </a:p>
          <a:p>
            <a:endParaRPr lang="en-US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F055D93-1E22-7836-86CC-4C6B9926FD9A}"/>
              </a:ext>
            </a:extLst>
          </p:cNvPr>
          <p:cNvSpPr/>
          <p:nvPr/>
        </p:nvSpPr>
        <p:spPr>
          <a:xfrm>
            <a:off x="2702560" y="5171440"/>
            <a:ext cx="203881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OpenFAST</a:t>
            </a:r>
            <a:r>
              <a:rPr lang="de-DE" dirty="0"/>
              <a:t> Lidar </a:t>
            </a:r>
            <a:r>
              <a:rPr lang="de-DE" dirty="0" err="1"/>
              <a:t>Simuator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7F2B6275-877D-4B52-CD07-FE5FCE48ADF2}"/>
              </a:ext>
            </a:extLst>
          </p:cNvPr>
          <p:cNvSpPr/>
          <p:nvPr/>
        </p:nvSpPr>
        <p:spPr>
          <a:xfrm>
            <a:off x="5081487" y="5171440"/>
            <a:ext cx="203881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/>
              <a:t>LDP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6D399ACF-F3FD-D345-B42E-F61E1F63847F}"/>
              </a:ext>
            </a:extLst>
          </p:cNvPr>
          <p:cNvSpPr/>
          <p:nvPr/>
        </p:nvSpPr>
        <p:spPr>
          <a:xfrm>
            <a:off x="7460413" y="5171439"/>
            <a:ext cx="203881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/>
              <a:t>FFP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D126459F-7B49-FC7A-CCD8-65B077AE62A5}"/>
              </a:ext>
            </a:extLst>
          </p:cNvPr>
          <p:cNvSpPr/>
          <p:nvPr/>
        </p:nvSpPr>
        <p:spPr>
          <a:xfrm>
            <a:off x="9997315" y="5171439"/>
            <a:ext cx="203881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 err="1"/>
              <a:t>Rosco</a:t>
            </a:r>
          </a:p>
        </p:txBody>
      </p:sp>
    </p:spTree>
    <p:extLst>
      <p:ext uri="{BB962C8B-B14F-4D97-AF65-F5344CB8AC3E}">
        <p14:creationId xmlns:p14="http://schemas.microsoft.com/office/powerpoint/2010/main" val="57496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and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 to </a:t>
            </a:r>
            <a:r>
              <a:rPr lang="en-US" b="1" dirty="0" err="1"/>
              <a:t>Git</a:t>
            </a:r>
            <a:r>
              <a:rPr lang="en-US" b="1" dirty="0"/>
              <a:t> &amp; </a:t>
            </a:r>
            <a:r>
              <a:rPr lang="en-US" b="1" dirty="0" err="1"/>
              <a:t>GitHub</a:t>
            </a:r>
            <a:endParaRPr lang="en-US" b="1" dirty="0"/>
          </a:p>
          <a:p>
            <a:r>
              <a:rPr lang="en-US" b="1" dirty="0" err="1"/>
              <a:t>Git</a:t>
            </a:r>
            <a:r>
              <a:rPr lang="en-US" dirty="0"/>
              <a:t>: A version control system to track changes in code/projects</a:t>
            </a:r>
          </a:p>
          <a:p>
            <a:r>
              <a:rPr lang="en-US" b="1" dirty="0" err="1"/>
              <a:t>GitHub</a:t>
            </a:r>
            <a:r>
              <a:rPr lang="en-US" dirty="0"/>
              <a:t>: A cloud platform to store, share, and collaborate on </a:t>
            </a:r>
            <a:r>
              <a:rPr lang="en-US" dirty="0" err="1"/>
              <a:t>Git</a:t>
            </a:r>
            <a:r>
              <a:rPr lang="en-US" dirty="0"/>
              <a:t> repositories</a:t>
            </a:r>
          </a:p>
          <a:p>
            <a:r>
              <a:rPr lang="en-US" dirty="0"/>
              <a:t>Helps manage versions, collaborate with teams, and keep history of all changes</a:t>
            </a:r>
          </a:p>
          <a:p>
            <a:r>
              <a:rPr lang="en-US" dirty="0"/>
              <a:t>Common Operations: Clone, Commit, Push, Pull</a:t>
            </a:r>
          </a:p>
          <a:p>
            <a:r>
              <a:rPr lang="en-US" u="sng" dirty="0"/>
              <a:t>Clone</a:t>
            </a:r>
            <a:r>
              <a:rPr lang="en-US" dirty="0"/>
              <a:t> → Copy repository from </a:t>
            </a:r>
            <a:r>
              <a:rPr lang="en-US" dirty="0" err="1"/>
              <a:t>GitHub</a:t>
            </a:r>
            <a:r>
              <a:rPr lang="en-US" dirty="0"/>
              <a:t> to local machine</a:t>
            </a:r>
          </a:p>
          <a:p>
            <a:pPr marL="0" indent="0">
              <a:buNone/>
            </a:pPr>
            <a:r>
              <a:rPr lang="en-US" dirty="0"/>
              <a:t>   → Command: </a:t>
            </a:r>
            <a:r>
              <a:rPr lang="en-US" dirty="0" err="1"/>
              <a:t>git</a:t>
            </a:r>
            <a:r>
              <a:rPr lang="en-US" dirty="0"/>
              <a:t> clone &lt;</a:t>
            </a:r>
            <a:r>
              <a:rPr lang="en-US" dirty="0" err="1"/>
              <a:t>repository_URL</a:t>
            </a:r>
            <a:r>
              <a:rPr lang="en-US" dirty="0"/>
              <a:t>&gt;</a:t>
            </a:r>
          </a:p>
          <a:p>
            <a:r>
              <a:rPr lang="en-US" u="sng" dirty="0"/>
              <a:t>Commit</a:t>
            </a:r>
            <a:r>
              <a:rPr lang="en-US" dirty="0"/>
              <a:t> → Save changes locally as a snapshot</a:t>
            </a:r>
          </a:p>
          <a:p>
            <a:pPr marL="0" indent="0">
              <a:buNone/>
            </a:pPr>
            <a:r>
              <a:rPr lang="en-US" dirty="0"/>
              <a:t>   → Commands:   </a:t>
            </a:r>
            <a:r>
              <a:rPr lang="en-US" dirty="0" err="1"/>
              <a:t>git</a:t>
            </a:r>
            <a:r>
              <a:rPr lang="en-US" dirty="0"/>
              <a:t> add       </a:t>
            </a:r>
            <a:r>
              <a:rPr lang="en-US" dirty="0" err="1"/>
              <a:t>git</a:t>
            </a:r>
            <a:r>
              <a:rPr lang="en-US" dirty="0"/>
              <a:t> commit -m "Describe your change"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878528" y="6675437"/>
            <a:ext cx="5596085" cy="365125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Midhun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Kanichattu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Venu 770588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and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u="sng" dirty="0"/>
              <a:t>Push</a:t>
            </a:r>
            <a:r>
              <a:rPr lang="en-US" dirty="0"/>
              <a:t> → Upload local commits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   → Command: </a:t>
            </a:r>
            <a:r>
              <a:rPr lang="en-US" dirty="0" err="1"/>
              <a:t>git</a:t>
            </a:r>
            <a:r>
              <a:rPr lang="en-US" dirty="0"/>
              <a:t> push origin main</a:t>
            </a:r>
          </a:p>
          <a:p>
            <a:r>
              <a:rPr lang="en-US" u="sng" dirty="0"/>
              <a:t>Pull</a:t>
            </a:r>
            <a:r>
              <a:rPr lang="en-US" dirty="0"/>
              <a:t> → Fetch and merge latest updates from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   → Command: </a:t>
            </a:r>
            <a:r>
              <a:rPr lang="en-US" dirty="0" err="1"/>
              <a:t>git</a:t>
            </a:r>
            <a:r>
              <a:rPr lang="en-US" dirty="0"/>
              <a:t> pull origin main</a:t>
            </a:r>
          </a:p>
          <a:p>
            <a:endParaRPr lang="en-US" dirty="0"/>
          </a:p>
          <a:p>
            <a:r>
              <a:rPr lang="en-US" dirty="0"/>
              <a:t>Getting Latest Files from </a:t>
            </a:r>
            <a:r>
              <a:rPr lang="en-US" dirty="0" err="1"/>
              <a:t>GitHub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1. </a:t>
            </a:r>
            <a:r>
              <a:rPr lang="en-US" dirty="0" err="1"/>
              <a:t>git</a:t>
            </a:r>
            <a:r>
              <a:rPr lang="en-US" dirty="0"/>
              <a:t> clone &lt;repo&gt;   → First-time download</a:t>
            </a:r>
          </a:p>
          <a:p>
            <a:pPr marL="0" indent="0">
              <a:buNone/>
            </a:pPr>
            <a:r>
              <a:rPr lang="en-US" dirty="0"/>
              <a:t>   2. </a:t>
            </a:r>
            <a:r>
              <a:rPr lang="en-US" dirty="0" err="1"/>
              <a:t>git</a:t>
            </a:r>
            <a:r>
              <a:rPr lang="en-US" dirty="0"/>
              <a:t> fetch          → Check for updates</a:t>
            </a:r>
          </a:p>
          <a:p>
            <a:pPr marL="0" indent="0">
              <a:buNone/>
            </a:pPr>
            <a:r>
              <a:rPr lang="en-US" dirty="0"/>
              <a:t>   3. </a:t>
            </a:r>
            <a:r>
              <a:rPr lang="en-US" dirty="0" err="1"/>
              <a:t>git</a:t>
            </a:r>
            <a:r>
              <a:rPr lang="en-US" dirty="0"/>
              <a:t> pull           → Download &amp; merge changes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878528" y="6675437"/>
            <a:ext cx="5596085" cy="365125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Midhun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Kanichattu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Venu 770588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7506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template_final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FAF026A4-FAA2-4B3F-9818-6FE8267138C8}" vid="{40D391B5-CD9D-4991-B15A-0D3091F9983C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FAF026A4-FAA2-4B3F-9818-6FE8267138C8}" vid="{90728898-6A8E-4A9D-99E4-96286F346DC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template_final</Template>
  <TotalTime>0</TotalTime>
  <Words>776</Words>
  <Application>Microsoft Office PowerPoint</Application>
  <PresentationFormat>Widescreen</PresentationFormat>
  <Paragraphs>170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Aptos</vt:lpstr>
      <vt:lpstr>Aptos (Textkörper)</vt:lpstr>
      <vt:lpstr>Aptos Display</vt:lpstr>
      <vt:lpstr>Arial</vt:lpstr>
      <vt:lpstr>Arial,Sans-Serif</vt:lpstr>
      <vt:lpstr>Calibri</vt:lpstr>
      <vt:lpstr>Calibri Light</vt:lpstr>
      <vt:lpstr>Times New Roman</vt:lpstr>
      <vt:lpstr>Presentation template_final</vt:lpstr>
      <vt:lpstr>Benutzerdefiniertes Design</vt:lpstr>
      <vt:lpstr>Report : Lidar Assisted Controller</vt:lpstr>
      <vt:lpstr>List of contents</vt:lpstr>
      <vt:lpstr>Bladed Control Interfaces </vt:lpstr>
      <vt:lpstr>Handshake Process (Record 1) </vt:lpstr>
      <vt:lpstr>Array Data Exchange</vt:lpstr>
      <vt:lpstr>Link to OpenFAST</vt:lpstr>
      <vt:lpstr>DLL Comunication</vt:lpstr>
      <vt:lpstr>Git and Github</vt:lpstr>
      <vt:lpstr>Git and Github</vt:lpstr>
      <vt:lpstr>Git  And Github</vt:lpstr>
      <vt:lpstr>Git And Github</vt:lpstr>
      <vt:lpstr>Bibliography – Lidar  Assisted 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: Lidar Assisted Controller</dc:title>
  <dc:creator>lenovo</dc:creator>
  <cp:lastModifiedBy>Hesham Mahmoud</cp:lastModifiedBy>
  <cp:revision>82</cp:revision>
  <dcterms:created xsi:type="dcterms:W3CDTF">2025-10-11T14:07:43Z</dcterms:created>
  <dcterms:modified xsi:type="dcterms:W3CDTF">2025-10-13T09:43:00Z</dcterms:modified>
</cp:coreProperties>
</file>