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63" r:id="rId3"/>
    <p:sldId id="265" r:id="rId4"/>
    <p:sldId id="271" r:id="rId5"/>
    <p:sldId id="275" r:id="rId6"/>
    <p:sldId id="272" r:id="rId7"/>
    <p:sldId id="276" r:id="rId8"/>
    <p:sldId id="274" r:id="rId9"/>
    <p:sldId id="278" r:id="rId10"/>
    <p:sldId id="277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65"/>
            <p14:sldId id="271"/>
            <p14:sldId id="275"/>
            <p14:sldId id="272"/>
            <p14:sldId id="276"/>
            <p14:sldId id="274"/>
            <p14:sldId id="278"/>
            <p14:sldId id="277"/>
            <p14:sldId id="273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BA"/>
    <a:srgbClr val="FFFF99"/>
    <a:srgbClr val="FFFFFF"/>
    <a:srgbClr val="8ECEFA"/>
    <a:srgbClr val="92C6E6"/>
    <a:srgbClr val="80D2F7"/>
    <a:srgbClr val="7ED1F7"/>
    <a:srgbClr val="A1DFFD"/>
    <a:srgbClr val="C0F5FF"/>
    <a:srgbClr val="3C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8C433-C475-4CAE-857E-235FA63F02E5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EDC888-0AC6-4440-8BCB-CE203CA04D59}">
      <dgm:prSet phldrT="[Text]" phldr="0" custT="1"/>
      <dgm:spPr/>
      <dgm:t>
        <a:bodyPr/>
        <a:lstStyle/>
        <a:p>
          <a:r>
            <a:rPr lang="en-IN" sz="2200" dirty="0"/>
            <a:t>Material Selection</a:t>
          </a:r>
        </a:p>
      </dgm:t>
    </dgm:pt>
    <dgm:pt modelId="{05C3DC7F-E211-46A3-ABC8-DD0CC358F30A}" type="parTrans" cxnId="{F0F0E40F-DD78-4681-8592-4EBA75A618EC}">
      <dgm:prSet/>
      <dgm:spPr/>
      <dgm:t>
        <a:bodyPr/>
        <a:lstStyle/>
        <a:p>
          <a:endParaRPr lang="en-IN"/>
        </a:p>
      </dgm:t>
    </dgm:pt>
    <dgm:pt modelId="{9E7202D7-A6F8-4BB7-925A-F6A90BECD12E}" type="sibTrans" cxnId="{F0F0E40F-DD78-4681-8592-4EBA75A618EC}">
      <dgm:prSet/>
      <dgm:spPr/>
      <dgm:t>
        <a:bodyPr/>
        <a:lstStyle/>
        <a:p>
          <a:endParaRPr lang="en-IN"/>
        </a:p>
      </dgm:t>
    </dgm:pt>
    <dgm:pt modelId="{1EC7AFF7-044A-4B8E-B350-38C2955F513F}">
      <dgm:prSet phldrT="[Text]" phldr="0" custT="1"/>
      <dgm:spPr/>
      <dgm:t>
        <a:bodyPr/>
        <a:lstStyle/>
        <a:p>
          <a:pPr algn="ctr"/>
          <a:r>
            <a:rPr lang="en-IN" sz="2200" dirty="0"/>
            <a:t>Spar Cap &amp; Shear Web Thickness</a:t>
          </a:r>
        </a:p>
      </dgm:t>
    </dgm:pt>
    <dgm:pt modelId="{A617D354-1937-43B0-994E-6C318DB71808}" type="parTrans" cxnId="{884BD687-CF7E-401F-94FA-637F114C0EDC}">
      <dgm:prSet/>
      <dgm:spPr/>
      <dgm:t>
        <a:bodyPr/>
        <a:lstStyle/>
        <a:p>
          <a:endParaRPr lang="en-IN"/>
        </a:p>
      </dgm:t>
    </dgm:pt>
    <dgm:pt modelId="{C6E2288E-5E22-4E9F-BF1D-6DCB61A2E552}" type="sibTrans" cxnId="{884BD687-CF7E-401F-94FA-637F114C0EDC}">
      <dgm:prSet/>
      <dgm:spPr/>
      <dgm:t>
        <a:bodyPr/>
        <a:lstStyle/>
        <a:p>
          <a:endParaRPr lang="en-IN"/>
        </a:p>
      </dgm:t>
    </dgm:pt>
    <dgm:pt modelId="{16D901E8-5821-499B-983C-72D01CA26945}">
      <dgm:prSet phldrT="[Text]" phldr="0" custT="1"/>
      <dgm:spPr/>
      <dgm:t>
        <a:bodyPr/>
        <a:lstStyle/>
        <a:p>
          <a:r>
            <a:rPr lang="en-IN" sz="2200" dirty="0"/>
            <a:t>Develop Blade Model in NuMAD</a:t>
          </a:r>
        </a:p>
      </dgm:t>
    </dgm:pt>
    <dgm:pt modelId="{1454D822-2F5A-4873-A4BB-547B11BA68BC}" type="parTrans" cxnId="{82C81FE9-39D9-4090-A6AC-6A4BE941E2FA}">
      <dgm:prSet/>
      <dgm:spPr/>
      <dgm:t>
        <a:bodyPr/>
        <a:lstStyle/>
        <a:p>
          <a:endParaRPr lang="en-IN"/>
        </a:p>
      </dgm:t>
    </dgm:pt>
    <dgm:pt modelId="{DB965494-3459-43C6-8BCA-8CDFF9DFF345}" type="sibTrans" cxnId="{82C81FE9-39D9-4090-A6AC-6A4BE941E2FA}">
      <dgm:prSet/>
      <dgm:spPr/>
      <dgm:t>
        <a:bodyPr/>
        <a:lstStyle/>
        <a:p>
          <a:endParaRPr lang="en-IN"/>
        </a:p>
      </dgm:t>
    </dgm:pt>
    <dgm:pt modelId="{579A2979-9CDE-47A7-8B59-0F564B7A06B5}">
      <dgm:prSet phldrT="[Text]" phldr="0" custT="1"/>
      <dgm:spPr/>
      <dgm:t>
        <a:bodyPr/>
        <a:lstStyle/>
        <a:p>
          <a:r>
            <a:rPr lang="en-IN" sz="2200" dirty="0"/>
            <a:t>Analysis with </a:t>
          </a:r>
          <a:r>
            <a:rPr lang="en-IN" sz="2200" dirty="0" err="1"/>
            <a:t>Precomp</a:t>
          </a:r>
          <a:endParaRPr lang="en-IN" sz="2200" dirty="0"/>
        </a:p>
      </dgm:t>
    </dgm:pt>
    <dgm:pt modelId="{6877F7AE-3C9F-4F27-B645-AD016ED628E9}" type="parTrans" cxnId="{842A9F3B-3881-452E-874B-6E547AA0BEF0}">
      <dgm:prSet/>
      <dgm:spPr/>
      <dgm:t>
        <a:bodyPr/>
        <a:lstStyle/>
        <a:p>
          <a:endParaRPr lang="en-IN"/>
        </a:p>
      </dgm:t>
    </dgm:pt>
    <dgm:pt modelId="{52CA155E-3888-421A-A1D7-B45330EEA4CF}" type="sibTrans" cxnId="{842A9F3B-3881-452E-874B-6E547AA0BEF0}">
      <dgm:prSet/>
      <dgm:spPr/>
      <dgm:t>
        <a:bodyPr/>
        <a:lstStyle/>
        <a:p>
          <a:endParaRPr lang="en-IN"/>
        </a:p>
      </dgm:t>
    </dgm:pt>
    <dgm:pt modelId="{74AAE3EF-E540-4851-92E1-99128A786899}">
      <dgm:prSet phldrT="[Text]" phldr="0" custT="1"/>
      <dgm:spPr/>
      <dgm:t>
        <a:bodyPr/>
        <a:lstStyle/>
        <a:p>
          <a:pPr algn="ctr"/>
          <a:r>
            <a:rPr lang="en-IN" sz="2200" dirty="0"/>
            <a:t>Iterate and refine the design</a:t>
          </a:r>
        </a:p>
      </dgm:t>
    </dgm:pt>
    <dgm:pt modelId="{80A6C48A-5CA0-48EA-9902-D0C919ABE115}" type="parTrans" cxnId="{907F8907-258E-401A-8B40-CEA5FAC0F1D7}">
      <dgm:prSet/>
      <dgm:spPr/>
      <dgm:t>
        <a:bodyPr/>
        <a:lstStyle/>
        <a:p>
          <a:endParaRPr lang="en-IN"/>
        </a:p>
      </dgm:t>
    </dgm:pt>
    <dgm:pt modelId="{0B725438-B610-48DF-A6B0-0AB5357C58FC}" type="sibTrans" cxnId="{907F8907-258E-401A-8B40-CEA5FAC0F1D7}">
      <dgm:prSet/>
      <dgm:spPr/>
      <dgm:t>
        <a:bodyPr/>
        <a:lstStyle/>
        <a:p>
          <a:endParaRPr lang="en-IN"/>
        </a:p>
      </dgm:t>
    </dgm:pt>
    <dgm:pt modelId="{41FF7046-D613-4BC0-9473-F6143AE9776B}" type="pres">
      <dgm:prSet presAssocID="{12D8C433-C475-4CAE-857E-235FA63F02E5}" presName="cycle" presStyleCnt="0">
        <dgm:presLayoutVars>
          <dgm:dir/>
          <dgm:resizeHandles val="exact"/>
        </dgm:presLayoutVars>
      </dgm:prSet>
      <dgm:spPr/>
    </dgm:pt>
    <dgm:pt modelId="{00AAE12E-C923-4A3F-AEB2-37B45A1D520A}" type="pres">
      <dgm:prSet presAssocID="{95EDC888-0AC6-4440-8BCB-CE203CA04D59}" presName="dummy" presStyleCnt="0"/>
      <dgm:spPr/>
    </dgm:pt>
    <dgm:pt modelId="{83D6056C-7599-43BC-9C77-89AEB34730A1}" type="pres">
      <dgm:prSet presAssocID="{95EDC888-0AC6-4440-8BCB-CE203CA04D59}" presName="node" presStyleLbl="revTx" presStyleIdx="0" presStyleCnt="5">
        <dgm:presLayoutVars>
          <dgm:bulletEnabled val="1"/>
        </dgm:presLayoutVars>
      </dgm:prSet>
      <dgm:spPr/>
    </dgm:pt>
    <dgm:pt modelId="{2AD242C6-6964-4581-AE15-6A839E8239EB}" type="pres">
      <dgm:prSet presAssocID="{9E7202D7-A6F8-4BB7-925A-F6A90BECD12E}" presName="sibTrans" presStyleLbl="node1" presStyleIdx="0" presStyleCnt="5"/>
      <dgm:spPr/>
    </dgm:pt>
    <dgm:pt modelId="{7DB94917-508B-4FE4-84F4-CBC08FFF2D06}" type="pres">
      <dgm:prSet presAssocID="{1EC7AFF7-044A-4B8E-B350-38C2955F513F}" presName="dummy" presStyleCnt="0"/>
      <dgm:spPr/>
    </dgm:pt>
    <dgm:pt modelId="{E97C15F2-C18C-47C8-835E-A6FADC7FA2EA}" type="pres">
      <dgm:prSet presAssocID="{1EC7AFF7-044A-4B8E-B350-38C2955F513F}" presName="node" presStyleLbl="revTx" presStyleIdx="1" presStyleCnt="5">
        <dgm:presLayoutVars>
          <dgm:bulletEnabled val="1"/>
        </dgm:presLayoutVars>
      </dgm:prSet>
      <dgm:spPr/>
    </dgm:pt>
    <dgm:pt modelId="{1AFB9D6C-7D47-460E-BDFC-4418A541A1B5}" type="pres">
      <dgm:prSet presAssocID="{C6E2288E-5E22-4E9F-BF1D-6DCB61A2E552}" presName="sibTrans" presStyleLbl="node1" presStyleIdx="1" presStyleCnt="5"/>
      <dgm:spPr/>
    </dgm:pt>
    <dgm:pt modelId="{852ACD22-DF07-499B-9725-61A8628E3483}" type="pres">
      <dgm:prSet presAssocID="{16D901E8-5821-499B-983C-72D01CA26945}" presName="dummy" presStyleCnt="0"/>
      <dgm:spPr/>
    </dgm:pt>
    <dgm:pt modelId="{DC24DCBE-1143-4790-85BE-1B7E16E0D405}" type="pres">
      <dgm:prSet presAssocID="{16D901E8-5821-499B-983C-72D01CA26945}" presName="node" presStyleLbl="revTx" presStyleIdx="2" presStyleCnt="5">
        <dgm:presLayoutVars>
          <dgm:bulletEnabled val="1"/>
        </dgm:presLayoutVars>
      </dgm:prSet>
      <dgm:spPr/>
    </dgm:pt>
    <dgm:pt modelId="{9F97DBFB-599F-4A7E-8AA3-3C309AB8AAA4}" type="pres">
      <dgm:prSet presAssocID="{DB965494-3459-43C6-8BCA-8CDFF9DFF345}" presName="sibTrans" presStyleLbl="node1" presStyleIdx="2" presStyleCnt="5"/>
      <dgm:spPr/>
    </dgm:pt>
    <dgm:pt modelId="{4A40E4B9-6B00-41DD-92B1-5A14DA6CD39C}" type="pres">
      <dgm:prSet presAssocID="{579A2979-9CDE-47A7-8B59-0F564B7A06B5}" presName="dummy" presStyleCnt="0"/>
      <dgm:spPr/>
    </dgm:pt>
    <dgm:pt modelId="{1F60DC91-6B2B-449D-857C-E3A9ED3D8E27}" type="pres">
      <dgm:prSet presAssocID="{579A2979-9CDE-47A7-8B59-0F564B7A06B5}" presName="node" presStyleLbl="revTx" presStyleIdx="3" presStyleCnt="5">
        <dgm:presLayoutVars>
          <dgm:bulletEnabled val="1"/>
        </dgm:presLayoutVars>
      </dgm:prSet>
      <dgm:spPr/>
    </dgm:pt>
    <dgm:pt modelId="{516F6495-2FC6-4AAF-913C-103933B960CB}" type="pres">
      <dgm:prSet presAssocID="{52CA155E-3888-421A-A1D7-B45330EEA4CF}" presName="sibTrans" presStyleLbl="node1" presStyleIdx="3" presStyleCnt="5"/>
      <dgm:spPr/>
    </dgm:pt>
    <dgm:pt modelId="{E612AE7C-C525-4F8C-A696-13ACF16DBD1F}" type="pres">
      <dgm:prSet presAssocID="{74AAE3EF-E540-4851-92E1-99128A786899}" presName="dummy" presStyleCnt="0"/>
      <dgm:spPr/>
    </dgm:pt>
    <dgm:pt modelId="{3E92B128-F4C3-4CD7-A872-691C00A20922}" type="pres">
      <dgm:prSet presAssocID="{74AAE3EF-E540-4851-92E1-99128A786899}" presName="node" presStyleLbl="revTx" presStyleIdx="4" presStyleCnt="5">
        <dgm:presLayoutVars>
          <dgm:bulletEnabled val="1"/>
        </dgm:presLayoutVars>
      </dgm:prSet>
      <dgm:spPr/>
    </dgm:pt>
    <dgm:pt modelId="{85136A0B-269C-46F3-AA6A-8558614214FC}" type="pres">
      <dgm:prSet presAssocID="{0B725438-B610-48DF-A6B0-0AB5357C58FC}" presName="sibTrans" presStyleLbl="node1" presStyleIdx="4" presStyleCnt="5"/>
      <dgm:spPr/>
    </dgm:pt>
  </dgm:ptLst>
  <dgm:cxnLst>
    <dgm:cxn modelId="{907F8907-258E-401A-8B40-CEA5FAC0F1D7}" srcId="{12D8C433-C475-4CAE-857E-235FA63F02E5}" destId="{74AAE3EF-E540-4851-92E1-99128A786899}" srcOrd="4" destOrd="0" parTransId="{80A6C48A-5CA0-48EA-9902-D0C919ABE115}" sibTransId="{0B725438-B610-48DF-A6B0-0AB5357C58FC}"/>
    <dgm:cxn modelId="{F0F0E40F-DD78-4681-8592-4EBA75A618EC}" srcId="{12D8C433-C475-4CAE-857E-235FA63F02E5}" destId="{95EDC888-0AC6-4440-8BCB-CE203CA04D59}" srcOrd="0" destOrd="0" parTransId="{05C3DC7F-E211-46A3-ABC8-DD0CC358F30A}" sibTransId="{9E7202D7-A6F8-4BB7-925A-F6A90BECD12E}"/>
    <dgm:cxn modelId="{93471F14-B4C2-4139-AA0E-7F68DDDF8046}" type="presOf" srcId="{52CA155E-3888-421A-A1D7-B45330EEA4CF}" destId="{516F6495-2FC6-4AAF-913C-103933B960CB}" srcOrd="0" destOrd="0" presId="urn:microsoft.com/office/officeart/2005/8/layout/cycle1"/>
    <dgm:cxn modelId="{F0738B1F-C007-435C-AE3A-1E50E05EF206}" type="presOf" srcId="{9E7202D7-A6F8-4BB7-925A-F6A90BECD12E}" destId="{2AD242C6-6964-4581-AE15-6A839E8239EB}" srcOrd="0" destOrd="0" presId="urn:microsoft.com/office/officeart/2005/8/layout/cycle1"/>
    <dgm:cxn modelId="{9FEC7626-EBD0-4361-84B4-21F5327863FF}" type="presOf" srcId="{12D8C433-C475-4CAE-857E-235FA63F02E5}" destId="{41FF7046-D613-4BC0-9473-F6143AE9776B}" srcOrd="0" destOrd="0" presId="urn:microsoft.com/office/officeart/2005/8/layout/cycle1"/>
    <dgm:cxn modelId="{DCA83236-4FE0-44BD-8110-349637773A77}" type="presOf" srcId="{DB965494-3459-43C6-8BCA-8CDFF9DFF345}" destId="{9F97DBFB-599F-4A7E-8AA3-3C309AB8AAA4}" srcOrd="0" destOrd="0" presId="urn:microsoft.com/office/officeart/2005/8/layout/cycle1"/>
    <dgm:cxn modelId="{842A9F3B-3881-452E-874B-6E547AA0BEF0}" srcId="{12D8C433-C475-4CAE-857E-235FA63F02E5}" destId="{579A2979-9CDE-47A7-8B59-0F564B7A06B5}" srcOrd="3" destOrd="0" parTransId="{6877F7AE-3C9F-4F27-B645-AD016ED628E9}" sibTransId="{52CA155E-3888-421A-A1D7-B45330EEA4CF}"/>
    <dgm:cxn modelId="{CC9C7662-FFBB-4725-909A-75CD74C5BD31}" type="presOf" srcId="{74AAE3EF-E540-4851-92E1-99128A786899}" destId="{3E92B128-F4C3-4CD7-A872-691C00A20922}" srcOrd="0" destOrd="0" presId="urn:microsoft.com/office/officeart/2005/8/layout/cycle1"/>
    <dgm:cxn modelId="{D3D51A6A-6B32-44D2-9514-EBE3A4C06993}" type="presOf" srcId="{0B725438-B610-48DF-A6B0-0AB5357C58FC}" destId="{85136A0B-269C-46F3-AA6A-8558614214FC}" srcOrd="0" destOrd="0" presId="urn:microsoft.com/office/officeart/2005/8/layout/cycle1"/>
    <dgm:cxn modelId="{884BD687-CF7E-401F-94FA-637F114C0EDC}" srcId="{12D8C433-C475-4CAE-857E-235FA63F02E5}" destId="{1EC7AFF7-044A-4B8E-B350-38C2955F513F}" srcOrd="1" destOrd="0" parTransId="{A617D354-1937-43B0-994E-6C318DB71808}" sibTransId="{C6E2288E-5E22-4E9F-BF1D-6DCB61A2E552}"/>
    <dgm:cxn modelId="{C843099C-3FCB-4B5B-9CE5-A45266F2F9F4}" type="presOf" srcId="{C6E2288E-5E22-4E9F-BF1D-6DCB61A2E552}" destId="{1AFB9D6C-7D47-460E-BDFC-4418A541A1B5}" srcOrd="0" destOrd="0" presId="urn:microsoft.com/office/officeart/2005/8/layout/cycle1"/>
    <dgm:cxn modelId="{5B2AE29E-07AD-45F8-B094-583FE451B736}" type="presOf" srcId="{16D901E8-5821-499B-983C-72D01CA26945}" destId="{DC24DCBE-1143-4790-85BE-1B7E16E0D405}" srcOrd="0" destOrd="0" presId="urn:microsoft.com/office/officeart/2005/8/layout/cycle1"/>
    <dgm:cxn modelId="{E1ED94BD-4978-47D0-A65D-34A37A65F97E}" type="presOf" srcId="{1EC7AFF7-044A-4B8E-B350-38C2955F513F}" destId="{E97C15F2-C18C-47C8-835E-A6FADC7FA2EA}" srcOrd="0" destOrd="0" presId="urn:microsoft.com/office/officeart/2005/8/layout/cycle1"/>
    <dgm:cxn modelId="{0D0DD9DD-1255-4EBC-AA4C-A3392109C5CC}" type="presOf" srcId="{579A2979-9CDE-47A7-8B59-0F564B7A06B5}" destId="{1F60DC91-6B2B-449D-857C-E3A9ED3D8E27}" srcOrd="0" destOrd="0" presId="urn:microsoft.com/office/officeart/2005/8/layout/cycle1"/>
    <dgm:cxn modelId="{82C81FE9-39D9-4090-A6AC-6A4BE941E2FA}" srcId="{12D8C433-C475-4CAE-857E-235FA63F02E5}" destId="{16D901E8-5821-499B-983C-72D01CA26945}" srcOrd="2" destOrd="0" parTransId="{1454D822-2F5A-4873-A4BB-547B11BA68BC}" sibTransId="{DB965494-3459-43C6-8BCA-8CDFF9DFF345}"/>
    <dgm:cxn modelId="{C0B79AF9-B0D7-43B2-86A7-1B09B3B66D91}" type="presOf" srcId="{95EDC888-0AC6-4440-8BCB-CE203CA04D59}" destId="{83D6056C-7599-43BC-9C77-89AEB34730A1}" srcOrd="0" destOrd="0" presId="urn:microsoft.com/office/officeart/2005/8/layout/cycle1"/>
    <dgm:cxn modelId="{2050E62E-6A2C-4FCD-8902-861A27F767B7}" type="presParOf" srcId="{41FF7046-D613-4BC0-9473-F6143AE9776B}" destId="{00AAE12E-C923-4A3F-AEB2-37B45A1D520A}" srcOrd="0" destOrd="0" presId="urn:microsoft.com/office/officeart/2005/8/layout/cycle1"/>
    <dgm:cxn modelId="{B6B07990-4A08-4A55-8753-BC62B8886FB7}" type="presParOf" srcId="{41FF7046-D613-4BC0-9473-F6143AE9776B}" destId="{83D6056C-7599-43BC-9C77-89AEB34730A1}" srcOrd="1" destOrd="0" presId="urn:microsoft.com/office/officeart/2005/8/layout/cycle1"/>
    <dgm:cxn modelId="{EE6FEAF4-A07D-45D5-8341-CCD4914E0C13}" type="presParOf" srcId="{41FF7046-D613-4BC0-9473-F6143AE9776B}" destId="{2AD242C6-6964-4581-AE15-6A839E8239EB}" srcOrd="2" destOrd="0" presId="urn:microsoft.com/office/officeart/2005/8/layout/cycle1"/>
    <dgm:cxn modelId="{F53E59E1-5DA7-4AD9-8853-CBCDCBC79723}" type="presParOf" srcId="{41FF7046-D613-4BC0-9473-F6143AE9776B}" destId="{7DB94917-508B-4FE4-84F4-CBC08FFF2D06}" srcOrd="3" destOrd="0" presId="urn:microsoft.com/office/officeart/2005/8/layout/cycle1"/>
    <dgm:cxn modelId="{0FF60897-C3A5-41A5-9C86-5F868B1A9EED}" type="presParOf" srcId="{41FF7046-D613-4BC0-9473-F6143AE9776B}" destId="{E97C15F2-C18C-47C8-835E-A6FADC7FA2EA}" srcOrd="4" destOrd="0" presId="urn:microsoft.com/office/officeart/2005/8/layout/cycle1"/>
    <dgm:cxn modelId="{B70AF61B-D47D-4BE3-82FA-46B09E68E110}" type="presParOf" srcId="{41FF7046-D613-4BC0-9473-F6143AE9776B}" destId="{1AFB9D6C-7D47-460E-BDFC-4418A541A1B5}" srcOrd="5" destOrd="0" presId="urn:microsoft.com/office/officeart/2005/8/layout/cycle1"/>
    <dgm:cxn modelId="{BE009FDA-0727-49D6-AC0A-0C484CA1B452}" type="presParOf" srcId="{41FF7046-D613-4BC0-9473-F6143AE9776B}" destId="{852ACD22-DF07-499B-9725-61A8628E3483}" srcOrd="6" destOrd="0" presId="urn:microsoft.com/office/officeart/2005/8/layout/cycle1"/>
    <dgm:cxn modelId="{FB6A092D-EFE1-44C3-833A-A6F7B5C019FC}" type="presParOf" srcId="{41FF7046-D613-4BC0-9473-F6143AE9776B}" destId="{DC24DCBE-1143-4790-85BE-1B7E16E0D405}" srcOrd="7" destOrd="0" presId="urn:microsoft.com/office/officeart/2005/8/layout/cycle1"/>
    <dgm:cxn modelId="{918CA22B-8CAA-4E98-ACB2-A98268F28324}" type="presParOf" srcId="{41FF7046-D613-4BC0-9473-F6143AE9776B}" destId="{9F97DBFB-599F-4A7E-8AA3-3C309AB8AAA4}" srcOrd="8" destOrd="0" presId="urn:microsoft.com/office/officeart/2005/8/layout/cycle1"/>
    <dgm:cxn modelId="{26AA8C3C-FDC1-45DF-8D9D-C9139264D409}" type="presParOf" srcId="{41FF7046-D613-4BC0-9473-F6143AE9776B}" destId="{4A40E4B9-6B00-41DD-92B1-5A14DA6CD39C}" srcOrd="9" destOrd="0" presId="urn:microsoft.com/office/officeart/2005/8/layout/cycle1"/>
    <dgm:cxn modelId="{E0A6A5E8-865C-423C-AF5B-705C0F262AA5}" type="presParOf" srcId="{41FF7046-D613-4BC0-9473-F6143AE9776B}" destId="{1F60DC91-6B2B-449D-857C-E3A9ED3D8E27}" srcOrd="10" destOrd="0" presId="urn:microsoft.com/office/officeart/2005/8/layout/cycle1"/>
    <dgm:cxn modelId="{067A8251-3DFB-48D5-A2DD-94662E8483A8}" type="presParOf" srcId="{41FF7046-D613-4BC0-9473-F6143AE9776B}" destId="{516F6495-2FC6-4AAF-913C-103933B960CB}" srcOrd="11" destOrd="0" presId="urn:microsoft.com/office/officeart/2005/8/layout/cycle1"/>
    <dgm:cxn modelId="{0F41FB51-A1A4-4922-8EBC-5C283DB68F8E}" type="presParOf" srcId="{41FF7046-D613-4BC0-9473-F6143AE9776B}" destId="{E612AE7C-C525-4F8C-A696-13ACF16DBD1F}" srcOrd="12" destOrd="0" presId="urn:microsoft.com/office/officeart/2005/8/layout/cycle1"/>
    <dgm:cxn modelId="{3EE67BD1-A9EE-42AB-9F2B-F6EC30DB863D}" type="presParOf" srcId="{41FF7046-D613-4BC0-9473-F6143AE9776B}" destId="{3E92B128-F4C3-4CD7-A872-691C00A20922}" srcOrd="13" destOrd="0" presId="urn:microsoft.com/office/officeart/2005/8/layout/cycle1"/>
    <dgm:cxn modelId="{5B0516B6-8994-40E2-A798-B791EAD0BA67}" type="presParOf" srcId="{41FF7046-D613-4BC0-9473-F6143AE9776B}" destId="{85136A0B-269C-46F3-AA6A-8558614214F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6056C-7599-43BC-9C77-89AEB34730A1}">
      <dsp:nvSpPr>
        <dsp:cNvPr id="0" name=""/>
        <dsp:cNvSpPr/>
      </dsp:nvSpPr>
      <dsp:spPr>
        <a:xfrm>
          <a:off x="4897728" y="37763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Material Selection</a:t>
          </a:r>
        </a:p>
      </dsp:txBody>
      <dsp:txXfrm>
        <a:off x="4897728" y="37763"/>
        <a:ext cx="1282271" cy="1282271"/>
      </dsp:txXfrm>
    </dsp:sp>
    <dsp:sp modelId="{2AD242C6-6964-4581-AE15-6A839E8239EB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21294266"/>
            <a:gd name="adj4" fmla="val 19765342"/>
            <a:gd name="adj5" fmla="val 60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15F2-C18C-47C8-835E-A6FADC7FA2EA}">
      <dsp:nvSpPr>
        <dsp:cNvPr id="0" name=""/>
        <dsp:cNvSpPr/>
      </dsp:nvSpPr>
      <dsp:spPr>
        <a:xfrm>
          <a:off x="5673276" y="2424655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Spar Cap &amp; Shear Web Thickness</a:t>
          </a:r>
        </a:p>
      </dsp:txBody>
      <dsp:txXfrm>
        <a:off x="5673276" y="2424655"/>
        <a:ext cx="1282271" cy="1282271"/>
      </dsp:txXfrm>
    </dsp:sp>
    <dsp:sp modelId="{1AFB9D6C-7D47-460E-BDFC-4418A541A1B5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4015759"/>
            <a:gd name="adj4" fmla="val 2252458"/>
            <a:gd name="adj5" fmla="val 60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4DCBE-1143-4790-85BE-1B7E16E0D405}">
      <dsp:nvSpPr>
        <dsp:cNvPr id="0" name=""/>
        <dsp:cNvSpPr/>
      </dsp:nvSpPr>
      <dsp:spPr>
        <a:xfrm>
          <a:off x="3642864" y="3899836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Develop Blade Model in NuMAD</a:t>
          </a:r>
        </a:p>
      </dsp:txBody>
      <dsp:txXfrm>
        <a:off x="3642864" y="3899836"/>
        <a:ext cx="1282271" cy="1282271"/>
      </dsp:txXfrm>
    </dsp:sp>
    <dsp:sp modelId="{9F97DBFB-599F-4A7E-8AA3-3C309AB8AAA4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8211880"/>
            <a:gd name="adj4" fmla="val 6448579"/>
            <a:gd name="adj5" fmla="val 6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DC91-6B2B-449D-857C-E3A9ED3D8E27}">
      <dsp:nvSpPr>
        <dsp:cNvPr id="0" name=""/>
        <dsp:cNvSpPr/>
      </dsp:nvSpPr>
      <dsp:spPr>
        <a:xfrm>
          <a:off x="1612452" y="2424655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Analysis with </a:t>
          </a:r>
          <a:r>
            <a:rPr lang="en-IN" sz="2200" kern="1200" dirty="0" err="1"/>
            <a:t>Precomp</a:t>
          </a:r>
          <a:endParaRPr lang="en-IN" sz="2200" kern="1200" dirty="0"/>
        </a:p>
      </dsp:txBody>
      <dsp:txXfrm>
        <a:off x="1612452" y="2424655"/>
        <a:ext cx="1282271" cy="1282271"/>
      </dsp:txXfrm>
    </dsp:sp>
    <dsp:sp modelId="{516F6495-2FC6-4AAF-913C-103933B960CB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12298996"/>
            <a:gd name="adj4" fmla="val 10770073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B128-F4C3-4CD7-A872-691C00A20922}">
      <dsp:nvSpPr>
        <dsp:cNvPr id="0" name=""/>
        <dsp:cNvSpPr/>
      </dsp:nvSpPr>
      <dsp:spPr>
        <a:xfrm>
          <a:off x="2388000" y="37763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Iterate and refine the design</a:t>
          </a:r>
        </a:p>
      </dsp:txBody>
      <dsp:txXfrm>
        <a:off x="2388000" y="37763"/>
        <a:ext cx="1282271" cy="1282271"/>
      </dsp:txXfrm>
    </dsp:sp>
    <dsp:sp modelId="{85136A0B-269C-46F3-AA6A-8558614214FC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16866744"/>
            <a:gd name="adj4" fmla="val 15197594"/>
            <a:gd name="adj5" fmla="val 606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5 – Rotor Blade Structures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878528" y="4648808"/>
            <a:ext cx="7678313" cy="793842"/>
          </a:xfrm>
        </p:spPr>
        <p:txBody>
          <a:bodyPr/>
          <a:lstStyle/>
          <a:p>
            <a:r>
              <a:rPr lang="en-GB" sz="1800" b="1" dirty="0"/>
              <a:t>Presented by – </a:t>
            </a:r>
            <a:r>
              <a:rPr lang="en-GB" sz="1800" b="1" dirty="0">
                <a:solidFill>
                  <a:srgbClr val="FF0000"/>
                </a:solidFill>
              </a:rPr>
              <a:t>Mithun Shetty</a:t>
            </a:r>
          </a:p>
          <a:p>
            <a:r>
              <a:rPr lang="en-GB" sz="1600" b="1" dirty="0"/>
              <a:t>Team Members - </a:t>
            </a:r>
            <a:r>
              <a:rPr lang="en-GB" sz="1600" dirty="0"/>
              <a:t>Bhima B Masare, Anudeep Allanki, Dongsuk Kim, Mithun Shetty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Rotor Blades Structure/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5869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/>
              <a:t>Week No - 3</a:t>
            </a:r>
            <a:endParaRPr lang="it-IT" sz="2000" dirty="0"/>
          </a:p>
          <a:p>
            <a:r>
              <a:rPr lang="it-IT" sz="2000" b="1" dirty="0"/>
              <a:t>Date -</a:t>
            </a:r>
            <a:r>
              <a:rPr lang="it-IT" sz="2000" dirty="0"/>
              <a:t> 14.10.2025</a:t>
            </a:r>
          </a:p>
          <a:p>
            <a:r>
              <a:rPr lang="it-IT" sz="2000" b="1" dirty="0"/>
              <a:t>Supervisor -</a:t>
            </a:r>
            <a:r>
              <a:rPr lang="it-IT" sz="2000" dirty="0"/>
              <a:t> Dr. Laurence Alhrshy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2ACF-55D4-9220-4183-95D31C45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E6E9B-DB19-FBD8-EA4D-085FBF4CABB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1268C7-E1C6-0696-9B82-FA431754B7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77C971-72ED-E6B7-6755-C7EC302A70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769CEB-1B8A-2B5B-66E0-50495DEF0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E579F-5EFE-B8C7-95F0-26F04ABA21DC}"/>
              </a:ext>
            </a:extLst>
          </p:cNvPr>
          <p:cNvSpPr txBox="1"/>
          <p:nvPr/>
        </p:nvSpPr>
        <p:spPr>
          <a:xfrm>
            <a:off x="685800" y="721989"/>
            <a:ext cx="693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7. Tasks planned for upcoming weeks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2C168-E54F-EC95-359D-BAB7A9228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01374"/>
              </p:ext>
            </p:extLst>
          </p:nvPr>
        </p:nvGraphicFramePr>
        <p:xfrm>
          <a:off x="1812000" y="1311316"/>
          <a:ext cx="8568000" cy="51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08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7705" y="6564113"/>
            <a:ext cx="3846095" cy="365125"/>
          </a:xfrm>
        </p:spPr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8B34B-CE26-1470-1701-E04971C52B8A}"/>
              </a:ext>
            </a:extLst>
          </p:cNvPr>
          <p:cNvSpPr txBox="1"/>
          <p:nvPr/>
        </p:nvSpPr>
        <p:spPr>
          <a:xfrm>
            <a:off x="484418" y="1465091"/>
            <a:ext cx="10671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from Optimus Shakthi 2024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6E567-AC3D-0689-0EEB-854383B4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617"/>
            <a:ext cx="9287577" cy="315063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Rotor Blade Structures Team Time line</a:t>
            </a:r>
          </a:p>
          <a:p>
            <a:pPr lvl="0"/>
            <a:r>
              <a:rPr lang="en-US" dirty="0"/>
              <a:t>Fixing the length of Blade</a:t>
            </a:r>
          </a:p>
          <a:p>
            <a:pPr lvl="0"/>
            <a:r>
              <a:rPr lang="en-US" dirty="0"/>
              <a:t>Fix the nodes along the length of Blade</a:t>
            </a:r>
          </a:p>
          <a:p>
            <a:pPr lvl="0"/>
            <a:r>
              <a:rPr lang="en-US" dirty="0"/>
              <a:t>Blade Root Diameter Details</a:t>
            </a:r>
          </a:p>
          <a:p>
            <a:pPr lvl="0"/>
            <a:r>
              <a:rPr lang="en-US" dirty="0"/>
              <a:t>Data needed to proceed further</a:t>
            </a:r>
          </a:p>
          <a:p>
            <a:pPr lvl="0"/>
            <a:r>
              <a:rPr lang="en-US" dirty="0"/>
              <a:t>Tasks planned for upcoming weeks</a:t>
            </a:r>
          </a:p>
          <a:p>
            <a:pPr lvl="0"/>
            <a:r>
              <a:rPr lang="de-DE" dirty="0"/>
              <a:t>Bibliography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BD01935-82E5-D79D-C490-ED5502D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F55D9-EF5B-9E26-40AE-1F3D5F503D4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CE93207-F383-AC91-863A-7D6EA64773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8728EB-C9D6-BA17-3C43-0FC592952D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296396-1FEB-B93E-574C-0DB4C24D2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</p:spTree>
    <p:extLst>
      <p:ext uri="{BB962C8B-B14F-4D97-AF65-F5344CB8AC3E}">
        <p14:creationId xmlns:p14="http://schemas.microsoft.com/office/powerpoint/2010/main" val="36788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473E-38C4-BEFD-6925-717C400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58190-4173-9845-4929-910A187D3E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E9C03F-67D2-06AE-8AE4-7C60E10673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64A788-CAF6-E48E-0AEF-D66FD742D7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0E8-A760-809C-426B-6B1BB6D9C2D6}"/>
              </a:ext>
            </a:extLst>
          </p:cNvPr>
          <p:cNvSpPr txBox="1"/>
          <p:nvPr/>
        </p:nvSpPr>
        <p:spPr>
          <a:xfrm>
            <a:off x="685800" y="667929"/>
            <a:ext cx="99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1. </a:t>
            </a:r>
            <a:r>
              <a:rPr lang="en-US" sz="2800" b="1" dirty="0"/>
              <a:t>Rotor Blade Structures Team Time line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DCE7-771E-9080-D19C-2878E7CB4E88}"/>
              </a:ext>
            </a:extLst>
          </p:cNvPr>
          <p:cNvSpPr txBox="1"/>
          <p:nvPr/>
        </p:nvSpPr>
        <p:spPr>
          <a:xfrm>
            <a:off x="838200" y="1259975"/>
            <a:ext cx="778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1.1 Team Time line for Month October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A144F-605C-049C-04DF-6D6B030F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6" y="1942442"/>
            <a:ext cx="11520000" cy="33398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1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3AA7A-D017-34C4-C248-4534DBA0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6A465-AB08-2CBD-1AFA-97C9FECECC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DCD6DD9-8C13-3986-F184-155086B59F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547F0E-3025-AEF2-3B69-00682B51B07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A02C490-2C33-4AE2-C076-195A2D4F73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09133-F6B8-8F14-A74E-A4282EC31ADB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1. Team Time line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2F2E-60F3-9051-91E6-702A881A4054}"/>
              </a:ext>
            </a:extLst>
          </p:cNvPr>
          <p:cNvSpPr txBox="1"/>
          <p:nvPr/>
        </p:nvSpPr>
        <p:spPr>
          <a:xfrm>
            <a:off x="838200" y="1289471"/>
            <a:ext cx="778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1.2 Team Time line for Month November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DD249-1B5A-2138-B479-FD060E11E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58085"/>
            <a:ext cx="11520000" cy="31856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0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3AF4-3B96-3F51-2BDA-CA0D5787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CB173-F680-11E6-1FD4-5E125BA8FA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7A885B1-171F-94DF-55AB-B28CECE308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688D10-B15F-D800-D5A4-DB9B787F17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6410C33-240B-971E-2BDC-68E452E40D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14ED4-1B88-8D77-C1ED-81AA0C5189E2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2. Fixing the length of Blade</a:t>
            </a:r>
            <a:endParaRPr lang="en-IN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A1125-9F63-1B18-3FC3-6F77930D4811}"/>
                  </a:ext>
                </a:extLst>
              </p:cNvPr>
              <p:cNvSpPr txBox="1"/>
              <p:nvPr/>
            </p:nvSpPr>
            <p:spPr>
              <a:xfrm>
                <a:off x="2789703" y="1420566"/>
                <a:ext cx="6405425" cy="1152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4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4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A1125-9F63-1B18-3FC3-6F77930D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03" y="1420566"/>
                <a:ext cx="6405425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0748B1-1DBE-A207-6E02-2695E14EB4BE}"/>
                  </a:ext>
                </a:extLst>
              </p:cNvPr>
              <p:cNvSpPr txBox="1"/>
              <p:nvPr/>
            </p:nvSpPr>
            <p:spPr>
              <a:xfrm>
                <a:off x="679626" y="2903208"/>
                <a:ext cx="4964080" cy="291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800" b="1" i="1" dirty="0">
                    <a:latin typeface="Cambria Math" panose="02040503050406030204" pitchFamily="18" charset="0"/>
                  </a:rPr>
                  <a:t>Substituting the values -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0.45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1.225 kg/m</a:t>
                </a:r>
                <a:r>
                  <a:rPr lang="en-IN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7.6 m/s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0748B1-1DBE-A207-6E02-2695E14E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6" y="2903208"/>
                <a:ext cx="4964080" cy="2919774"/>
              </a:xfrm>
              <a:prstGeom prst="rect">
                <a:avLst/>
              </a:prstGeom>
              <a:blipFill>
                <a:blip r:embed="rId3"/>
                <a:stretch>
                  <a:fillRect l="-4294" t="-3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B05A43-FF31-1356-9870-46E163860324}"/>
              </a:ext>
            </a:extLst>
          </p:cNvPr>
          <p:cNvSpPr txBox="1"/>
          <p:nvPr/>
        </p:nvSpPr>
        <p:spPr>
          <a:xfrm>
            <a:off x="5643706" y="2962226"/>
            <a:ext cx="496408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b="1" i="1" dirty="0">
                <a:latin typeface="Cambria Math" panose="02040503050406030204" pitchFamily="18" charset="0"/>
              </a:rPr>
              <a:t>We get –</a:t>
            </a:r>
          </a:p>
          <a:p>
            <a:pPr lvl="2"/>
            <a:r>
              <a:rPr lang="en-IN" sz="2800" i="1" dirty="0">
                <a:latin typeface="Cambria Math" panose="02040503050406030204" pitchFamily="18" charset="0"/>
              </a:rPr>
              <a:t>D </a:t>
            </a:r>
            <a:r>
              <a:rPr lang="en-IN" sz="28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≈</a:t>
            </a:r>
            <a:r>
              <a:rPr lang="en-IN" sz="2800" i="1" dirty="0">
                <a:latin typeface="Cambria Math" panose="02040503050406030204" pitchFamily="18" charset="0"/>
              </a:rPr>
              <a:t> 160 m</a:t>
            </a:r>
          </a:p>
          <a:p>
            <a:pPr lvl="2"/>
            <a:r>
              <a:rPr lang="en-IN" sz="2800" i="1" dirty="0">
                <a:latin typeface="Cambria Math" panose="02040503050406030204" pitchFamily="18" charset="0"/>
              </a:rPr>
              <a:t>R </a:t>
            </a:r>
            <a:r>
              <a:rPr lang="en-IN" sz="28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≈ </a:t>
            </a:r>
            <a:r>
              <a:rPr lang="en-IN" sz="2800" i="1" dirty="0">
                <a:latin typeface="Cambria Math" panose="02040503050406030204" pitchFamily="18" charset="0"/>
              </a:rPr>
              <a:t>80 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5063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6EE3F-5634-E75F-27CE-C4B8A6968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30003-259F-55E9-AD9C-E17493552E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57FE20-C399-93E5-4FA0-782ACC41CD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414D46-DB74-3571-02C8-2F65E97D70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0964B68-EEF0-CEBC-3BFB-D6AFB44F77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B51-8B31-CB2B-5564-A36F1A28477B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Fix the nodes along the length of Blade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58867-9880-8345-9816-251145E2D3C5}"/>
              </a:ext>
            </a:extLst>
          </p:cNvPr>
          <p:cNvSpPr txBox="1"/>
          <p:nvPr/>
        </p:nvSpPr>
        <p:spPr>
          <a:xfrm>
            <a:off x="761197" y="1404240"/>
            <a:ext cx="10365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As per Optimus Shakthi 2024 the number of nodes is equal to 11 (R = 87 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According to NREL 5MW the number of nodes is 17 (R = 63 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As per the length of Optimus Syria Rotor Blade (R = 80 approx.) it is decided by the Aerodynamics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Using above data we are doing calculation to accommodate feasible number of nodes to provide both structural strength and good aerodynamic lift as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We are yet to fix the number of nodes and the distance between the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Once we get the actual blade geometry from the Aerodynamics Team. We will decide the above mentioned factors.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164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827FC-239B-37E9-4A52-B6CCA2758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C935A-38C8-E978-544C-E73046FEE7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698AEB-FF63-FCD7-BA3A-E665221996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1C1489-44F8-0A30-D522-FA7B3B3C34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2CBE27B-506C-05F0-61FB-385571E0BF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F7DD4-C2BB-B84E-BF90-9437C1813331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4. Blade Root Diameter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D33C4-D942-214C-7D99-909FAF5D64BA}"/>
              </a:ext>
            </a:extLst>
          </p:cNvPr>
          <p:cNvSpPr txBox="1"/>
          <p:nvPr/>
        </p:nvSpPr>
        <p:spPr>
          <a:xfrm>
            <a:off x="761197" y="1538993"/>
            <a:ext cx="1036560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As per our assumptions based on Optimus Shakthi we calculated the blade root diameter.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Using the formula,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/>
          </a:p>
          <a:p>
            <a:pPr algn="l"/>
            <a:endParaRPr lang="en-I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B11A7B-4925-12E3-8C78-67D984B1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73" y="2616211"/>
            <a:ext cx="2534751" cy="68761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360DB-140D-3C12-F42A-3874BE577100}"/>
              </a:ext>
            </a:extLst>
          </p:cNvPr>
          <p:cNvSpPr txBox="1"/>
          <p:nvPr/>
        </p:nvSpPr>
        <p:spPr>
          <a:xfrm>
            <a:off x="4580205" y="2616211"/>
            <a:ext cx="6465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here, </a:t>
            </a:r>
          </a:p>
          <a:p>
            <a:r>
              <a:rPr lang="en-IN" sz="2200" b="1" dirty="0"/>
              <a:t>D</a:t>
            </a:r>
            <a:r>
              <a:rPr lang="en-IN" sz="2200" b="1" baseline="-25000" dirty="0"/>
              <a:t>b	</a:t>
            </a:r>
            <a:r>
              <a:rPr lang="en-IN" sz="2200" b="1" dirty="0"/>
              <a:t>=   </a:t>
            </a:r>
            <a:r>
              <a:rPr lang="en-IN" sz="2200" dirty="0"/>
              <a:t>External (outer) Blade Root Diameter</a:t>
            </a:r>
          </a:p>
          <a:p>
            <a:r>
              <a:rPr lang="en-IN" sz="2200" b="1" dirty="0"/>
              <a:t>D</a:t>
            </a:r>
            <a:r>
              <a:rPr lang="en-IN" sz="2200" b="1" baseline="-25000" dirty="0"/>
              <a:t>bhc	</a:t>
            </a:r>
            <a:r>
              <a:rPr lang="en-IN" sz="2200" b="1" dirty="0"/>
              <a:t>=   </a:t>
            </a:r>
            <a:r>
              <a:rPr lang="en-IN" sz="2200" dirty="0"/>
              <a:t>Bolt Hole Circle diameter</a:t>
            </a:r>
          </a:p>
          <a:p>
            <a:r>
              <a:rPr lang="en-IN" sz="2200" b="1" dirty="0"/>
              <a:t>H	=   </a:t>
            </a:r>
            <a:r>
              <a:rPr lang="en-IN" sz="2200" dirty="0"/>
              <a:t>Root Thickness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81280-8EE7-5B97-3DAA-04C00D16A237}"/>
              </a:ext>
            </a:extLst>
          </p:cNvPr>
          <p:cNvSpPr txBox="1"/>
          <p:nvPr/>
        </p:nvSpPr>
        <p:spPr>
          <a:xfrm>
            <a:off x="1002014" y="4159275"/>
            <a:ext cx="101247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D</a:t>
            </a:r>
            <a:r>
              <a:rPr lang="en-IN" sz="2200" b="1" baseline="-25000" dirty="0"/>
              <a:t>bhc	</a:t>
            </a:r>
            <a:r>
              <a:rPr lang="en-IN" sz="2200" b="1" dirty="0"/>
              <a:t>=   </a:t>
            </a:r>
            <a:r>
              <a:rPr lang="en-IN" sz="2200" dirty="0">
                <a:solidFill>
                  <a:srgbClr val="FF0000"/>
                </a:solidFill>
              </a:rPr>
              <a:t>3.725</a:t>
            </a:r>
            <a:r>
              <a:rPr lang="en-IN" sz="2200" dirty="0"/>
              <a:t> m (approx.)</a:t>
            </a:r>
          </a:p>
          <a:p>
            <a:r>
              <a:rPr lang="en-IN" sz="2200" b="1" dirty="0"/>
              <a:t>H	=   </a:t>
            </a:r>
            <a:r>
              <a:rPr lang="en-IN" sz="2200" dirty="0">
                <a:solidFill>
                  <a:srgbClr val="FF0000"/>
                </a:solidFill>
              </a:rPr>
              <a:t>125</a:t>
            </a:r>
            <a:r>
              <a:rPr lang="en-IN" sz="2200" b="1" dirty="0"/>
              <a:t> </a:t>
            </a:r>
            <a:r>
              <a:rPr lang="en-IN" sz="2200" dirty="0"/>
              <a:t>mm</a:t>
            </a:r>
            <a:r>
              <a:rPr lang="en-IN" sz="2200" b="1" dirty="0"/>
              <a:t> </a:t>
            </a:r>
            <a:r>
              <a:rPr lang="en-IN" sz="2200" dirty="0"/>
              <a:t>(as per standards to prevent the bearing failure from the T Bolts)</a:t>
            </a:r>
          </a:p>
          <a:p>
            <a:r>
              <a:rPr lang="en-IN" sz="2200" b="1" dirty="0"/>
              <a:t>D</a:t>
            </a:r>
            <a:r>
              <a:rPr lang="en-IN" sz="2200" b="1" baseline="-25000" dirty="0"/>
              <a:t>b</a:t>
            </a:r>
            <a:r>
              <a:rPr lang="en-IN" sz="2200" b="1" dirty="0"/>
              <a:t>	=</a:t>
            </a:r>
            <a:r>
              <a:rPr lang="en-IN" sz="2200" dirty="0"/>
              <a:t>   </a:t>
            </a:r>
            <a:r>
              <a:rPr lang="en-IN" sz="2200" dirty="0">
                <a:solidFill>
                  <a:srgbClr val="FF0000"/>
                </a:solidFill>
              </a:rPr>
              <a:t>3.6</a:t>
            </a:r>
            <a:r>
              <a:rPr lang="en-IN" sz="2200" dirty="0"/>
              <a:t> m </a:t>
            </a:r>
            <a:r>
              <a:rPr lang="en-IN" sz="2400" dirty="0"/>
              <a:t>(as per Optimus Shakthi)</a:t>
            </a:r>
          </a:p>
        </p:txBody>
      </p:sp>
    </p:spTree>
    <p:extLst>
      <p:ext uri="{BB962C8B-B14F-4D97-AF65-F5344CB8AC3E}">
        <p14:creationId xmlns:p14="http://schemas.microsoft.com/office/powerpoint/2010/main" val="21792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E23AF-267F-FEFC-3DDF-5DD9F62B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1065C7-46BD-AEC4-EAD3-4BA0FD5EEC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9294DC-F479-22A0-75EC-4CE2129C80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902666-A0C2-8230-8624-C8787D8BAD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CE5FCAF-4F77-7606-1169-D2CD87DB4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5B619-4021-98DF-D06E-EAC7FCA80AE6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5. Chord Length Formula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AFCF51-B7CC-7B91-43A9-1E4AD336E8EE}"/>
                  </a:ext>
                </a:extLst>
              </p:cNvPr>
              <p:cNvSpPr txBox="1"/>
              <p:nvPr/>
            </p:nvSpPr>
            <p:spPr>
              <a:xfrm>
                <a:off x="1990277" y="1595104"/>
                <a:ext cx="7923929" cy="1437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IN" sz="28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IN" sz="28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I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 dirty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sz="28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r>
                                        <a:rPr lang="en-IN" sz="2800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>
                                        <m:fPr>
                                          <m:ctrlPr>
                                            <a:rPr lang="en-I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800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IN" sz="2800" i="1" dirty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2800" i="1" dirty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AFCF51-B7CC-7B91-43A9-1E4AD336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77" y="1595104"/>
                <a:ext cx="7923929" cy="1437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417573-CF63-187B-C91D-9735C7ED492A}"/>
              </a:ext>
            </a:extLst>
          </p:cNvPr>
          <p:cNvSpPr txBox="1"/>
          <p:nvPr/>
        </p:nvSpPr>
        <p:spPr>
          <a:xfrm>
            <a:off x="1336707" y="3429000"/>
            <a:ext cx="7923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200" dirty="0"/>
              <a:t>here,</a:t>
            </a:r>
            <a:br>
              <a:rPr lang="en-IN" sz="2200" dirty="0"/>
            </a:br>
            <a:r>
              <a:rPr lang="en-IN" sz="2200" dirty="0"/>
              <a:t>c(r)	= Chord Length (m)</a:t>
            </a:r>
          </a:p>
          <a:p>
            <a:pPr algn="l"/>
            <a:r>
              <a:rPr lang="en-IN" sz="2200" dirty="0"/>
              <a:t>z	= No. of Blades (m)</a:t>
            </a:r>
          </a:p>
          <a:p>
            <a:pPr algn="l"/>
            <a:r>
              <a:rPr lang="en-IN" sz="2200" dirty="0"/>
              <a:t>R	= Rotor Radius (m)</a:t>
            </a:r>
          </a:p>
          <a:p>
            <a:pPr algn="l"/>
            <a:r>
              <a:rPr lang="en-IN" sz="2200" dirty="0"/>
              <a:t>C</a:t>
            </a:r>
            <a:r>
              <a:rPr lang="en-IN" sz="2200" baseline="-25000" dirty="0"/>
              <a:t>L	</a:t>
            </a:r>
            <a:r>
              <a:rPr lang="en-IN" sz="2200" dirty="0"/>
              <a:t>= Lift Coefficient</a:t>
            </a:r>
          </a:p>
          <a:p>
            <a:pPr algn="l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Designed Tip Speed Ratio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2946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9735-3789-9DF5-61D8-79980EA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55B63-3592-021B-860C-1967A93DD1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1D18C37-6E13-57AA-35BF-4C8636D26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2BF4B0-5EE8-E7A6-E472-63168E657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EB0FFE-A643-8C3A-6DFC-F4DF937DC2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7D3FF-4F89-7914-D70D-198E4E3EC991}"/>
              </a:ext>
            </a:extLst>
          </p:cNvPr>
          <p:cNvSpPr txBox="1"/>
          <p:nvPr/>
        </p:nvSpPr>
        <p:spPr>
          <a:xfrm>
            <a:off x="838200" y="1443491"/>
            <a:ext cx="105276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As per the instructions from the Management Team We have decided the no. of air foils from 11 to 17 approx. as mentioned in the last slide.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So If the length of blade changes the distance between two nodes is altered only once we get the final blade geometry (2D &amp; 3D Model)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For this, We fix the Blade Geometry using NREL &amp; Optimus Shakthi for sometime to start with dealing the structural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The final Laminate thickness (H) will be calculated once we get the final blade geometry from Aerodynamics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F5927-B64A-FD4A-8580-83B49C2A6E2C}"/>
              </a:ext>
            </a:extLst>
          </p:cNvPr>
          <p:cNvSpPr txBox="1"/>
          <p:nvPr/>
        </p:nvSpPr>
        <p:spPr>
          <a:xfrm>
            <a:off x="685800" y="721989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6. Data needed to proceed further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514</TotalTime>
  <Words>748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Office</vt:lpstr>
      <vt:lpstr>Benutzerdefiniertes Design</vt:lpstr>
      <vt:lpstr>Team 5 – Rotor Blade Structures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 Masare</dc:creator>
  <cp:lastModifiedBy>Bhima Masare</cp:lastModifiedBy>
  <cp:revision>55</cp:revision>
  <dcterms:created xsi:type="dcterms:W3CDTF">2025-10-05T16:20:08Z</dcterms:created>
  <dcterms:modified xsi:type="dcterms:W3CDTF">2025-10-13T17:04:50Z</dcterms:modified>
</cp:coreProperties>
</file>