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7" r:id="rId1"/>
    <p:sldMasterId id="2147483725" r:id="rId2"/>
  </p:sldMasterIdLst>
  <p:notesMasterIdLst>
    <p:notesMasterId r:id="rId15"/>
  </p:notesMasterIdLst>
  <p:handoutMasterIdLst>
    <p:handoutMasterId r:id="rId16"/>
  </p:handoutMasterIdLst>
  <p:sldIdLst>
    <p:sldId id="263" r:id="rId3"/>
    <p:sldId id="259" r:id="rId4"/>
    <p:sldId id="279" r:id="rId5"/>
    <p:sldId id="280" r:id="rId6"/>
    <p:sldId id="288" r:id="rId7"/>
    <p:sldId id="291" r:id="rId8"/>
    <p:sldId id="287" r:id="rId9"/>
    <p:sldId id="289" r:id="rId10"/>
    <p:sldId id="292" r:id="rId11"/>
    <p:sldId id="293" r:id="rId12"/>
    <p:sldId id="272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first slide" id="{EBA04D78-D1FF-49F4-BDD6-03EE135E606E}">
          <p14:sldIdLst>
            <p14:sldId id="263"/>
          </p14:sldIdLst>
        </p14:section>
        <p14:section name="List of contents" id="{65043596-36B7-4360-BB5C-7A99EFAEC5C9}">
          <p14:sldIdLst>
            <p14:sldId id="259"/>
            <p14:sldId id="279"/>
            <p14:sldId id="280"/>
            <p14:sldId id="288"/>
            <p14:sldId id="291"/>
            <p14:sldId id="287"/>
            <p14:sldId id="289"/>
            <p14:sldId id="292"/>
            <p14:sldId id="293"/>
          </p14:sldIdLst>
        </p14:section>
        <p14:section name="Next Step" id="{B26F6679-C236-4D3D-BC2F-CAE5ED400718}">
          <p14:sldIdLst>
            <p14:sldId id="272"/>
          </p14:sldIdLst>
        </p14:section>
        <p14:section name="bibliography" id="{2ECB0A3B-7D16-4F98-AD6A-5308DF7BF078}">
          <p14:sldIdLst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8ECEFA"/>
    <a:srgbClr val="92C6E6"/>
    <a:srgbClr val="80D2F7"/>
    <a:srgbClr val="7ED1F7"/>
    <a:srgbClr val="A1DFFD"/>
    <a:srgbClr val="C0F5FF"/>
    <a:srgbClr val="3C96FA"/>
    <a:srgbClr val="BDE5F9"/>
    <a:srgbClr val="C1E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54FCC5-F189-AA31-A7A6-ACEB6958B628}" v="22" dt="2025-09-28T07:48:23.180"/>
    <p1510:client id="{47A0411F-B36E-D963-E7A1-3ADE04BDFDC6}" v="92" dt="2025-09-27T09:02:35.134"/>
    <p1510:client id="{4BE06F45-BBEA-409D-A975-310D6A9A4520}" v="948" dt="2025-09-27T15:27:33.631"/>
    <p1510:client id="{6DDD0D78-252B-4315-AF87-9F794790855B}" v="4888" dt="2025-09-27T15:22:30.717"/>
    <p1510:client id="{9428141E-DEFB-274F-3F0B-9DF18374AC7F}" v="119" dt="2025-09-27T10:54:16.428"/>
    <p1510:client id="{A97DCE42-43AF-24E4-0379-7D171D8F3B8E}" v="168" dt="2025-09-27T13:37:30.349"/>
    <p1510:client id="{BD7763DA-13AC-DEC9-30D2-36805A54D134}" v="23" dt="2025-09-27T10:33:53.833"/>
    <p1510:client id="{E2D6C8AE-EBB7-4A64-B685-CCAAC522CB63}" v="293" dt="2025-09-28T08:16:17.299"/>
    <p1510:client id="{F32BED9C-6FB3-D242-A2F5-E52ED01CA5DB}" v="76" dt="2025-09-27T12:41:35.251"/>
    <p1510:client id="{F6B97B5F-B780-4021-B2D2-16E6CAACC7B9}" v="164" dt="2025-09-28T08:05:05.18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548" autoAdjust="0"/>
    <p:restoredTop sz="94615"/>
  </p:normalViewPr>
  <p:slideViewPr>
    <p:cSldViewPr snapToGrid="0">
      <p:cViewPr varScale="1">
        <p:scale>
          <a:sx n="93" d="100"/>
          <a:sy n="93" d="100"/>
        </p:scale>
        <p:origin x="13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F984966E-98CC-6A78-1424-04B6E1F2673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153D721-EFB9-BC0E-1DC1-4F7A40F3125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753E7D-EEC7-43DF-AF05-49FE1E0C7B25}" type="datetimeFigureOut">
              <a:rPr lang="de-DE" smtClean="0"/>
              <a:t>19.10.2025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7BF23EC-0BC1-545E-D00A-3466D800025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de-DE"/>
              <a:t>Aiswarya Vijayan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716600C-B63A-8960-82FD-8DC4BB46C81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1B05C7-DCB9-437C-9E32-70E81341534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5097842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52B7C8-164C-4140-932B-122F288D33CD}" type="datetimeFigureOut">
              <a:rPr lang="en-GB" smtClean="0"/>
              <a:t>19/10/2025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GB"/>
              <a:t>Aiswarya Vijayan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3327E-A3FE-4279-B080-AD6DAF9EDC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5679127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3327E-A3FE-4279-B080-AD6DAF9EDC39}" type="slidenum">
              <a:rPr lang="en-GB" smtClean="0"/>
              <a:t>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21E2A2-CA5E-6DC4-3C73-4D98FF6316B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GB"/>
              <a:t>Aiswarya Vijayan</a:t>
            </a:r>
          </a:p>
        </p:txBody>
      </p:sp>
    </p:spTree>
    <p:extLst>
      <p:ext uri="{BB962C8B-B14F-4D97-AF65-F5344CB8AC3E}">
        <p14:creationId xmlns:p14="http://schemas.microsoft.com/office/powerpoint/2010/main" val="7438728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314B9A-CA5C-8ABD-2C28-87A1274D53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8FC8298-9E26-85F3-42E8-81AB50B24CA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A453479-9EBB-44CF-C330-D98C7973C1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9E70F0-6614-221B-0261-B2C8BABEBB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3327E-A3FE-4279-B080-AD6DAF9EDC39}" type="slidenum">
              <a:rPr lang="en-GB" smtClean="0"/>
              <a:t>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242FC4-1496-1DF7-A3F6-DB5AF8E9968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GB"/>
              <a:t>Aiswarya Vijayan</a:t>
            </a:r>
          </a:p>
        </p:txBody>
      </p:sp>
    </p:spTree>
    <p:extLst>
      <p:ext uri="{BB962C8B-B14F-4D97-AF65-F5344CB8AC3E}">
        <p14:creationId xmlns:p14="http://schemas.microsoft.com/office/powerpoint/2010/main" val="17350768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3327E-A3FE-4279-B080-AD6DAF9EDC39}" type="slidenum">
              <a:rPr lang="en-GB" smtClean="0"/>
              <a:t>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C7229-9305-F9F8-DD50-120AFCDC2A0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GB"/>
              <a:t>Aiswarya Vijayan</a:t>
            </a:r>
          </a:p>
        </p:txBody>
      </p:sp>
    </p:spTree>
    <p:extLst>
      <p:ext uri="{BB962C8B-B14F-4D97-AF65-F5344CB8AC3E}">
        <p14:creationId xmlns:p14="http://schemas.microsoft.com/office/powerpoint/2010/main" val="29812388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1AC993-5081-333F-ADE5-6A4245FB31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6288782-CD8F-6879-4065-66BDFB7D909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A819C4C-EAB8-2F40-1B6E-298A415FFE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713832-7F60-FD3E-F47F-DF5A7324FB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3327E-A3FE-4279-B080-AD6DAF9EDC39}" type="slidenum">
              <a:rPr lang="en-GB" smtClean="0"/>
              <a:t>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7464AB-7AB0-7B6F-6BBF-B3702AC3F55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GB"/>
              <a:t>Aiswarya Vijayan</a:t>
            </a:r>
          </a:p>
        </p:txBody>
      </p:sp>
    </p:spTree>
    <p:extLst>
      <p:ext uri="{BB962C8B-B14F-4D97-AF65-F5344CB8AC3E}">
        <p14:creationId xmlns:p14="http://schemas.microsoft.com/office/powerpoint/2010/main" val="36740541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4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Aptos" charset="0"/>
                <a:ea typeface="等线" charset="0"/>
                <a:cs typeface="Aptos" charset="0"/>
              </a:rPr>
              <a:t>12</a:t>
            </a:fld>
            <a:endParaRPr lang="zh-CN" altLang="en-US" sz="1200">
              <a:latin typeface="Aptos" charset="0"/>
              <a:ea typeface="等线" charset="0"/>
              <a:cs typeface="Aptos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E49688-41AC-DE61-6A14-1E1D413817D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GB"/>
              <a:t>Aiswarya Vijayan</a:t>
            </a:r>
          </a:p>
        </p:txBody>
      </p:sp>
    </p:spTree>
    <p:extLst>
      <p:ext uri="{BB962C8B-B14F-4D97-AF65-F5344CB8AC3E}">
        <p14:creationId xmlns:p14="http://schemas.microsoft.com/office/powerpoint/2010/main" val="1886619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ybib.com/tools/ieee-citation-generator" TargetMode="Externa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ybib.com/tools/ieee-citation-generator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slide 1"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A7E6E28C-7B17-1432-D698-5D8867EE337B}"/>
              </a:ext>
            </a:extLst>
          </p:cNvPr>
          <p:cNvSpPr txBox="1">
            <a:spLocks/>
          </p:cNvSpPr>
          <p:nvPr/>
        </p:nvSpPr>
        <p:spPr>
          <a:xfrm>
            <a:off x="1412841" y="2281143"/>
            <a:ext cx="9144000" cy="91259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6600" b="1" i="0" u="none" strike="noStrike" kern="1200" cap="none" spc="0" normalizeH="0" baseline="0" noProof="0">
                <a:ln/>
                <a:solidFill>
                  <a:srgbClr val="156082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Optimus Syria</a:t>
            </a:r>
            <a:endParaRPr kumimoji="0" lang="en-GB" sz="6600" b="1" i="0" u="none" strike="noStrike" kern="1200" cap="none" spc="0" normalizeH="0" baseline="0" noProof="0">
              <a:ln/>
              <a:solidFill>
                <a:srgbClr val="156082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9" name="Picture 8" descr="Hochschule Flensburg (Fachhochschule) – Wikipedia">
            <a:extLst>
              <a:ext uri="{FF2B5EF4-FFF2-40B4-BE49-F238E27FC236}">
                <a16:creationId xmlns:a16="http://schemas.microsoft.com/office/drawing/2014/main" id="{A98E8D30-71DB-C779-1E77-2B8D1F3246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77870" y="80932"/>
            <a:ext cx="2518129" cy="1672124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4" descr="A black background with blue text&#10;&#10;AI-generated content may be incorrect.">
            <a:extLst>
              <a:ext uri="{FF2B5EF4-FFF2-40B4-BE49-F238E27FC236}">
                <a16:creationId xmlns:a16="http://schemas.microsoft.com/office/drawing/2014/main" id="{7FC9E882-BB5D-1CC3-9AD4-1ADE555B83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5999" y="330186"/>
            <a:ext cx="3586922" cy="1040207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3EFF5A11-92DF-BC35-55CA-EECA202C55B3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4671"/>
          <a:stretch/>
        </p:blipFill>
        <p:spPr>
          <a:xfrm>
            <a:off x="135741" y="211147"/>
            <a:ext cx="3179298" cy="154190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2" name="Picture 6">
            <a:extLst>
              <a:ext uri="{FF2B5EF4-FFF2-40B4-BE49-F238E27FC236}">
                <a16:creationId xmlns:a16="http://schemas.microsoft.com/office/drawing/2014/main" id="{D0057AC6-E958-18E0-BF43-7A806C66C90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2029" y="191498"/>
            <a:ext cx="2355285" cy="215005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8" name="Free-form: Shape 13">
            <a:extLst>
              <a:ext uri="{FF2B5EF4-FFF2-40B4-BE49-F238E27FC236}">
                <a16:creationId xmlns:a16="http://schemas.microsoft.com/office/drawing/2014/main" id="{233C0D9D-B26B-1DCE-8493-626ABDD067F7}"/>
              </a:ext>
            </a:extLst>
          </p:cNvPr>
          <p:cNvSpPr/>
          <p:nvPr/>
        </p:nvSpPr>
        <p:spPr>
          <a:xfrm>
            <a:off x="-7749" y="5526425"/>
            <a:ext cx="12218376" cy="72825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rgbClr val="0F9ED5">
                  <a:lumMod val="40000"/>
                  <a:lumOff val="60000"/>
                </a:srgbClr>
              </a:gs>
              <a:gs pos="100000">
                <a:sysClr val="window" lastClr="FFFFFF"/>
              </a:gs>
            </a:gsLst>
            <a:lin ang="5400000" scaled="1"/>
          </a:gra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9" name="Free-form: Shape 13">
            <a:extLst>
              <a:ext uri="{FF2B5EF4-FFF2-40B4-BE49-F238E27FC236}">
                <a16:creationId xmlns:a16="http://schemas.microsoft.com/office/drawing/2014/main" id="{95CC7C89-8F0E-07BF-6D89-44A0358FDFC8}"/>
              </a:ext>
            </a:extLst>
          </p:cNvPr>
          <p:cNvSpPr/>
          <p:nvPr/>
        </p:nvSpPr>
        <p:spPr>
          <a:xfrm>
            <a:off x="0" y="5838824"/>
            <a:ext cx="12192000" cy="675673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rgbClr val="156082">
                  <a:lumMod val="5000"/>
                  <a:lumOff val="95000"/>
                </a:srgbClr>
              </a:gs>
              <a:gs pos="74000">
                <a:srgbClr val="156082">
                  <a:lumMod val="45000"/>
                  <a:lumOff val="55000"/>
                </a:srgbClr>
              </a:gs>
              <a:gs pos="83000">
                <a:srgbClr val="156082">
                  <a:lumMod val="45000"/>
                  <a:lumOff val="55000"/>
                </a:srgbClr>
              </a:gs>
              <a:gs pos="100000">
                <a:srgbClr val="156082">
                  <a:lumMod val="30000"/>
                  <a:lumOff val="70000"/>
                </a:srgbClr>
              </a:gs>
            </a:gsLst>
            <a:lin ang="5400000" scaled="1"/>
          </a:gradFill>
          <a:ln w="19050" cap="flat" cmpd="sng" algn="ctr">
            <a:noFill/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0" name="Free-form: Shape 13">
            <a:extLst>
              <a:ext uri="{FF2B5EF4-FFF2-40B4-BE49-F238E27FC236}">
                <a16:creationId xmlns:a16="http://schemas.microsoft.com/office/drawing/2014/main" id="{4FB94905-8FF2-701D-A980-9368DF7EB04F}"/>
              </a:ext>
            </a:extLst>
          </p:cNvPr>
          <p:cNvSpPr/>
          <p:nvPr/>
        </p:nvSpPr>
        <p:spPr>
          <a:xfrm>
            <a:off x="-7346" y="5928072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rgbClr val="0F9ED5">
                  <a:lumMod val="20000"/>
                  <a:lumOff val="80000"/>
                </a:srgbClr>
              </a:gs>
              <a:gs pos="50000">
                <a:sysClr val="window" lastClr="FFFFFF"/>
              </a:gs>
              <a:gs pos="100000">
                <a:srgbClr val="0F9ED5">
                  <a:lumMod val="20000"/>
                  <a:lumOff val="80000"/>
                </a:srgbClr>
              </a:gs>
            </a:gsLst>
            <a:lin ang="0" scaled="1"/>
            <a:tileRect/>
          </a:gradFill>
          <a:ln w="15875" cap="flat" cmpd="sng" algn="ctr">
            <a:solidFill>
              <a:srgbClr val="156082">
                <a:alpha val="0"/>
              </a:srgbClr>
            </a:solidFill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62B0D505-239D-592F-D28C-2537FD6A64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92399" y="4130862"/>
            <a:ext cx="3822700" cy="164669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>
                <a:ln>
                  <a:noFill/>
                </a:ln>
                <a:solidFill>
                  <a:srgbClr val="0E2841">
                    <a:lumMod val="90000"/>
                    <a:lumOff val="1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1st Week Kick Off Presentation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>
                <a:ln>
                  <a:noFill/>
                </a:ln>
                <a:solidFill>
                  <a:srgbClr val="0E2841">
                    <a:lumMod val="90000"/>
                    <a:lumOff val="1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Date: </a:t>
            </a:r>
            <a:r>
              <a:rPr kumimoji="0" lang="it-IT" sz="1800" b="0" i="0" u="none" strike="noStrike" kern="1200" cap="none" spc="0" normalizeH="0" baseline="0" noProof="0" err="1">
                <a:ln>
                  <a:noFill/>
                </a:ln>
                <a:solidFill>
                  <a:srgbClr val="0E2841">
                    <a:lumMod val="90000"/>
                    <a:lumOff val="1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</a:t>
            </a:r>
            <a:r>
              <a:rPr kumimoji="0" lang="it-IT" sz="1800" b="0" i="0" u="none" strike="noStrike" kern="1200" cap="none" spc="0" normalizeH="0" baseline="0" noProof="0">
                <a:ln>
                  <a:noFill/>
                </a:ln>
                <a:solidFill>
                  <a:srgbClr val="0E2841">
                    <a:lumMod val="90000"/>
                    <a:lumOff val="1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202X</a:t>
            </a:r>
          </a:p>
          <a:p>
            <a:pPr lvl="4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64AB9256-03E9-9046-0C0F-540CE5905E92}"/>
              </a:ext>
            </a:extLst>
          </p:cNvPr>
          <p:cNvSpPr/>
          <p:nvPr/>
        </p:nvSpPr>
        <p:spPr>
          <a:xfrm>
            <a:off x="-4172" y="6542492"/>
            <a:ext cx="12207494" cy="365126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" name="Picture 18" descr="A white windmill with clouds in the background&#10;&#10;AI-generated content may be incorrect.">
            <a:extLst>
              <a:ext uri="{FF2B5EF4-FFF2-40B4-BE49-F238E27FC236}">
                <a16:creationId xmlns:a16="http://schemas.microsoft.com/office/drawing/2014/main" id="{9BDED722-8EE5-8B7F-02CA-CF3939A785C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9950" y="5430021"/>
            <a:ext cx="1753782" cy="131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608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slide (Explanati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48CB4A-E85F-FC1F-2439-52B071A98EB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 hasCustomPrompt="1"/>
          </p:nvPr>
        </p:nvSpPr>
        <p:spPr/>
        <p:txBody>
          <a:bodyPr/>
          <a:lstStyle>
            <a:lvl1pPr>
              <a:defRPr sz="4400"/>
            </a:lvl1pPr>
          </a:lstStyle>
          <a:p>
            <a:r>
              <a:rPr lang="de-DE"/>
              <a:t>1. Title, </a:t>
            </a:r>
            <a:r>
              <a:rPr lang="de-DE" err="1"/>
              <a:t>example</a:t>
            </a:r>
            <a:r>
              <a:rPr lang="de-DE"/>
              <a:t>: Tasks </a:t>
            </a:r>
            <a:r>
              <a:rPr lang="de-DE" err="1"/>
              <a:t>of</a:t>
            </a:r>
            <a:r>
              <a:rPr lang="de-DE"/>
              <a:t> </a:t>
            </a:r>
            <a:r>
              <a:rPr lang="de-DE" err="1"/>
              <a:t>the</a:t>
            </a:r>
            <a:r>
              <a:rPr lang="de-DE"/>
              <a:t> </a:t>
            </a:r>
            <a:r>
              <a:rPr lang="de-DE" err="1"/>
              <a:t>week</a:t>
            </a:r>
            <a:r>
              <a:rPr lang="de-DE"/>
              <a:t>  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216958-F611-9E4F-AA4F-56999F637A75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200"/>
            </a:lvl1pPr>
            <a:lvl2pPr marL="971550" indent="-514350">
              <a:buFont typeface="+mj-lt"/>
              <a:buAutoNum type="romanLcPeriod"/>
              <a:defRPr sz="2000"/>
            </a:lvl2pPr>
          </a:lstStyle>
          <a:p>
            <a:pPr lvl="0"/>
            <a:r>
              <a:rPr lang="de-DE" err="1"/>
              <a:t>Abcd</a:t>
            </a:r>
            <a:r>
              <a:rPr lang="de-DE"/>
              <a:t> (</a:t>
            </a:r>
            <a:r>
              <a:rPr lang="de-DE" err="1"/>
              <a:t>Aptos</a:t>
            </a:r>
            <a:r>
              <a:rPr lang="de-DE"/>
              <a:t>, 22)</a:t>
            </a:r>
          </a:p>
          <a:p>
            <a:pPr marL="971550" marR="0" lvl="1" indent="-51435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+mj-lt"/>
              <a:buAutoNum type="romanLcPeriod"/>
              <a:tabLst/>
              <a:defRPr/>
            </a:pPr>
            <a:r>
              <a:rPr lang="de-DE" err="1"/>
              <a:t>efgh</a:t>
            </a:r>
            <a:r>
              <a:rPr lang="de-DE"/>
              <a:t> (</a:t>
            </a:r>
            <a:r>
              <a:rPr lang="de-DE" err="1"/>
              <a:t>Aptos</a:t>
            </a:r>
            <a:r>
              <a:rPr lang="de-DE"/>
              <a:t>, 20)</a:t>
            </a:r>
          </a:p>
          <a:p>
            <a:pPr lvl="1"/>
            <a:endParaRPr lang="de-DE"/>
          </a:p>
        </p:txBody>
      </p:sp>
      <p:cxnSp>
        <p:nvCxnSpPr>
          <p:cNvPr id="7" name="Straight Connector 5">
            <a:extLst>
              <a:ext uri="{FF2B5EF4-FFF2-40B4-BE49-F238E27FC236}">
                <a16:creationId xmlns:a16="http://schemas.microsoft.com/office/drawing/2014/main" id="{C5BF7EBE-3919-817C-149B-CF38705C6BC9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Isosceles Triangle 6">
            <a:extLst>
              <a:ext uri="{FF2B5EF4-FFF2-40B4-BE49-F238E27FC236}">
                <a16:creationId xmlns:a16="http://schemas.microsoft.com/office/drawing/2014/main" id="{3272B118-64EE-99BB-8728-CE26B185DCFC}"/>
              </a:ext>
            </a:extLst>
          </p:cNvPr>
          <p:cNvSpPr/>
          <p:nvPr userDrawn="1"/>
        </p:nvSpPr>
        <p:spPr>
          <a:xfrm>
            <a:off x="8353959" y="1690688"/>
            <a:ext cx="1546144" cy="1209996"/>
          </a:xfrm>
          <a:prstGeom prst="triangle">
            <a:avLst>
              <a:gd name="adj" fmla="val 50565"/>
            </a:avLst>
          </a:prstGeom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CCA8528F-A469-ED70-E9CA-F25798C1A305}"/>
              </a:ext>
            </a:extLst>
          </p:cNvPr>
          <p:cNvSpPr/>
          <p:nvPr userDrawn="1"/>
        </p:nvSpPr>
        <p:spPr>
          <a:xfrm>
            <a:off x="2209800" y="3095720"/>
            <a:ext cx="3933255" cy="2327860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/>
              <a:t>Use [1], [2], [3] for </a:t>
            </a:r>
            <a:r>
              <a:rPr lang="it-IT" err="1"/>
              <a:t>everything</a:t>
            </a:r>
            <a:r>
              <a:rPr lang="it-IT"/>
              <a:t> </a:t>
            </a:r>
            <a:r>
              <a:rPr lang="it-IT" err="1"/>
              <a:t>you</a:t>
            </a:r>
            <a:r>
              <a:rPr lang="it-IT"/>
              <a:t> </a:t>
            </a:r>
            <a:r>
              <a:rPr lang="it-IT" err="1"/>
              <a:t>have</a:t>
            </a:r>
            <a:r>
              <a:rPr lang="it-IT"/>
              <a:t> from a source (</a:t>
            </a:r>
            <a:r>
              <a:rPr lang="it-IT" err="1"/>
              <a:t>numbers</a:t>
            </a:r>
            <a:r>
              <a:rPr lang="it-IT"/>
              <a:t> </a:t>
            </a:r>
            <a:r>
              <a:rPr lang="it-IT" err="1"/>
              <a:t>should</a:t>
            </a:r>
            <a:r>
              <a:rPr lang="it-IT"/>
              <a:t> be the </a:t>
            </a:r>
            <a:r>
              <a:rPr lang="it-IT" err="1"/>
              <a:t>same</a:t>
            </a:r>
            <a:r>
              <a:rPr lang="it-IT"/>
              <a:t> like in the </a:t>
            </a:r>
            <a:r>
              <a:rPr lang="it-IT" err="1"/>
              <a:t>bibliography</a:t>
            </a:r>
            <a:r>
              <a:rPr lang="it-IT"/>
              <a:t>) (</a:t>
            </a:r>
            <a:r>
              <a:rPr lang="it-IT" err="1"/>
              <a:t>incl</a:t>
            </a:r>
            <a:r>
              <a:rPr lang="it-IT"/>
              <a:t>. pictures / </a:t>
            </a:r>
            <a:r>
              <a:rPr lang="it-IT" err="1"/>
              <a:t>if</a:t>
            </a:r>
            <a:r>
              <a:rPr lang="it-IT"/>
              <a:t> </a:t>
            </a:r>
            <a:r>
              <a:rPr lang="it-IT" err="1"/>
              <a:t>you</a:t>
            </a:r>
            <a:r>
              <a:rPr lang="it-IT"/>
              <a:t> </a:t>
            </a:r>
            <a:r>
              <a:rPr lang="it-IT" err="1"/>
              <a:t>created</a:t>
            </a:r>
            <a:r>
              <a:rPr lang="it-IT"/>
              <a:t> </a:t>
            </a:r>
            <a:r>
              <a:rPr lang="it-IT" err="1"/>
              <a:t>them</a:t>
            </a:r>
            <a:r>
              <a:rPr lang="it-IT"/>
              <a:t> by </a:t>
            </a:r>
            <a:r>
              <a:rPr lang="it-IT" err="1"/>
              <a:t>your</a:t>
            </a:r>
            <a:r>
              <a:rPr lang="it-IT"/>
              <a:t> </a:t>
            </a:r>
            <a:r>
              <a:rPr lang="it-IT" err="1"/>
              <a:t>own</a:t>
            </a:r>
            <a:r>
              <a:rPr lang="it-IT"/>
              <a:t>, </a:t>
            </a:r>
            <a:r>
              <a:rPr lang="it-IT" err="1"/>
              <a:t>declare</a:t>
            </a:r>
            <a:r>
              <a:rPr lang="it-IT"/>
              <a:t> </a:t>
            </a:r>
            <a:r>
              <a:rPr lang="it-IT" err="1"/>
              <a:t>them</a:t>
            </a:r>
            <a:r>
              <a:rPr lang="it-IT"/>
              <a:t> </a:t>
            </a:r>
            <a:r>
              <a:rPr lang="it-IT" err="1"/>
              <a:t>as</a:t>
            </a:r>
            <a:r>
              <a:rPr lang="it-IT"/>
              <a:t> a </a:t>
            </a:r>
            <a:r>
              <a:rPr lang="it-IT" err="1"/>
              <a:t>thing</a:t>
            </a:r>
            <a:r>
              <a:rPr lang="it-IT"/>
              <a:t> </a:t>
            </a:r>
            <a:r>
              <a:rPr lang="it-IT" err="1"/>
              <a:t>you’ve</a:t>
            </a:r>
            <a:r>
              <a:rPr lang="it-IT"/>
              <a:t> </a:t>
            </a:r>
            <a:r>
              <a:rPr lang="it-IT" err="1"/>
              <a:t>done</a:t>
            </a:r>
            <a:r>
              <a:rPr lang="it-IT"/>
              <a:t> )</a:t>
            </a:r>
            <a:endParaRPr lang="en-GB"/>
          </a:p>
        </p:txBody>
      </p:sp>
      <p:sp>
        <p:nvSpPr>
          <p:cNvPr id="10" name="Rectangle 11">
            <a:extLst>
              <a:ext uri="{FF2B5EF4-FFF2-40B4-BE49-F238E27FC236}">
                <a16:creationId xmlns:a16="http://schemas.microsoft.com/office/drawing/2014/main" id="{E1F8C099-06EF-7661-9A3C-60FE5CD4C5D5}"/>
              </a:ext>
            </a:extLst>
          </p:cNvPr>
          <p:cNvSpPr/>
          <p:nvPr userDrawn="1"/>
        </p:nvSpPr>
        <p:spPr>
          <a:xfrm>
            <a:off x="8862928" y="1838850"/>
            <a:ext cx="542886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7200" b="1" cap="none" spc="0">
                <a:ln w="0"/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id="{6E31FDF0-C963-BED4-C97E-FF9F67C07D21}"/>
              </a:ext>
            </a:extLst>
          </p:cNvPr>
          <p:cNvSpPr/>
          <p:nvPr userDrawn="1"/>
        </p:nvSpPr>
        <p:spPr>
          <a:xfrm>
            <a:off x="7312803" y="3084777"/>
            <a:ext cx="3933255" cy="2327860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err="1"/>
              <a:t>This</a:t>
            </a:r>
            <a:r>
              <a:rPr lang="it-IT"/>
              <a:t> </a:t>
            </a:r>
            <a:r>
              <a:rPr lang="it-IT" err="1"/>
              <a:t>is</a:t>
            </a:r>
            <a:r>
              <a:rPr lang="it-IT"/>
              <a:t> an </a:t>
            </a:r>
            <a:r>
              <a:rPr lang="it-IT" err="1"/>
              <a:t>example</a:t>
            </a:r>
            <a:r>
              <a:rPr lang="it-IT"/>
              <a:t> </a:t>
            </a:r>
            <a:r>
              <a:rPr lang="it-IT" b="1"/>
              <a:t>BUT</a:t>
            </a:r>
          </a:p>
          <a:p>
            <a:pPr algn="ctr"/>
            <a:r>
              <a:rPr lang="it-IT"/>
              <a:t>an </a:t>
            </a:r>
            <a:r>
              <a:rPr lang="it-IT" err="1"/>
              <a:t>intial</a:t>
            </a:r>
            <a:r>
              <a:rPr lang="it-IT"/>
              <a:t> slide with </a:t>
            </a:r>
            <a:r>
              <a:rPr lang="it-IT" err="1"/>
              <a:t>all</a:t>
            </a:r>
            <a:r>
              <a:rPr lang="it-IT"/>
              <a:t> the tasks </a:t>
            </a:r>
            <a:r>
              <a:rPr lang="it-IT" err="1"/>
              <a:t>completed</a:t>
            </a:r>
            <a:r>
              <a:rPr lang="it-IT"/>
              <a:t> for the week </a:t>
            </a:r>
            <a:r>
              <a:rPr lang="it-IT" err="1"/>
              <a:t>should</a:t>
            </a:r>
            <a:r>
              <a:rPr lang="it-IT"/>
              <a:t> </a:t>
            </a:r>
            <a:r>
              <a:rPr lang="it-IT" err="1"/>
              <a:t>always</a:t>
            </a:r>
            <a:r>
              <a:rPr lang="it-IT"/>
              <a:t> be </a:t>
            </a:r>
            <a:r>
              <a:rPr lang="it-IT" err="1"/>
              <a:t>included</a:t>
            </a:r>
            <a:br>
              <a:rPr lang="it-IT"/>
            </a:br>
            <a:r>
              <a:rPr lang="it-IT"/>
              <a:t>Use the </a:t>
            </a:r>
            <a:r>
              <a:rPr lang="it-IT" err="1"/>
              <a:t>same</a:t>
            </a:r>
            <a:r>
              <a:rPr lang="it-IT"/>
              <a:t> style, do </a:t>
            </a:r>
            <a:r>
              <a:rPr lang="it-IT" err="1"/>
              <a:t>not</a:t>
            </a:r>
            <a:r>
              <a:rPr lang="it-IT"/>
              <a:t> </a:t>
            </a:r>
            <a:r>
              <a:rPr lang="it-IT" err="1"/>
              <a:t>write</a:t>
            </a:r>
            <a:r>
              <a:rPr lang="it-IT"/>
              <a:t> more text </a:t>
            </a:r>
            <a:r>
              <a:rPr lang="it-IT" err="1"/>
              <a:t>than</a:t>
            </a:r>
            <a:r>
              <a:rPr lang="it-IT"/>
              <a:t> </a:t>
            </a:r>
            <a:r>
              <a:rPr lang="it-IT" err="1"/>
              <a:t>necessary</a:t>
            </a:r>
            <a:r>
              <a:rPr lang="it-IT"/>
              <a:t> (short, concise bullet points are </a:t>
            </a:r>
            <a:r>
              <a:rPr lang="it-IT" err="1"/>
              <a:t>often</a:t>
            </a:r>
            <a:r>
              <a:rPr lang="it-IT"/>
              <a:t> </a:t>
            </a:r>
            <a:r>
              <a:rPr lang="it-IT" err="1"/>
              <a:t>enough</a:t>
            </a:r>
            <a:r>
              <a:rPr lang="it-IT"/>
              <a:t>)</a:t>
            </a:r>
            <a:endParaRPr lang="en-GB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5BA9FE0F-4438-A90E-178E-370DFB88F067}"/>
              </a:ext>
            </a:extLst>
          </p:cNvPr>
          <p:cNvSpPr txBox="1"/>
          <p:nvPr userDrawn="1"/>
        </p:nvSpPr>
        <p:spPr>
          <a:xfrm>
            <a:off x="812800" y="6219031"/>
            <a:ext cx="21209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/>
              <a:t>[1], [2]….</a:t>
            </a:r>
          </a:p>
        </p:txBody>
      </p:sp>
      <p:cxnSp>
        <p:nvCxnSpPr>
          <p:cNvPr id="13" name="Straight Arrow Connector 21">
            <a:extLst>
              <a:ext uri="{FF2B5EF4-FFF2-40B4-BE49-F238E27FC236}">
                <a16:creationId xmlns:a16="http://schemas.microsoft.com/office/drawing/2014/main" id="{C9F1C9AE-6377-666B-8F06-CF0B8B317160}"/>
              </a:ext>
            </a:extLst>
          </p:cNvPr>
          <p:cNvCxnSpPr>
            <a:cxnSpLocks/>
          </p:cNvCxnSpPr>
          <p:nvPr userDrawn="1"/>
        </p:nvCxnSpPr>
        <p:spPr>
          <a:xfrm flipH="1">
            <a:off x="1502229" y="4898571"/>
            <a:ext cx="1487714" cy="13183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7">
            <a:extLst>
              <a:ext uri="{FF2B5EF4-FFF2-40B4-BE49-F238E27FC236}">
                <a16:creationId xmlns:a16="http://schemas.microsoft.com/office/drawing/2014/main" id="{8C56F642-24B4-9889-6DFF-DDDACEFB7E68}"/>
              </a:ext>
            </a:extLst>
          </p:cNvPr>
          <p:cNvSpPr/>
          <p:nvPr userDrawn="1"/>
        </p:nvSpPr>
        <p:spPr>
          <a:xfrm>
            <a:off x="5256400" y="1634301"/>
            <a:ext cx="2603270" cy="140451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err="1"/>
              <a:t>This</a:t>
            </a:r>
            <a:r>
              <a:rPr lang="it-IT"/>
              <a:t> slide </a:t>
            </a:r>
            <a:r>
              <a:rPr lang="it-IT" err="1"/>
              <a:t>is</a:t>
            </a:r>
            <a:r>
              <a:rPr lang="it-IT"/>
              <a:t> </a:t>
            </a:r>
            <a:r>
              <a:rPr lang="it-IT" err="1"/>
              <a:t>only</a:t>
            </a:r>
            <a:r>
              <a:rPr lang="it-IT"/>
              <a:t> for </a:t>
            </a:r>
            <a:r>
              <a:rPr lang="it-IT" err="1"/>
              <a:t>explanation</a:t>
            </a:r>
            <a:r>
              <a:rPr lang="it-IT"/>
              <a:t>, </a:t>
            </a:r>
            <a:r>
              <a:rPr lang="it-IT" err="1"/>
              <a:t>dont´t</a:t>
            </a:r>
            <a:r>
              <a:rPr lang="it-IT"/>
              <a:t> use </a:t>
            </a:r>
            <a:r>
              <a:rPr lang="it-IT" err="1"/>
              <a:t>it!</a:t>
            </a:r>
            <a:endParaRPr lang="en-GB"/>
          </a:p>
        </p:txBody>
      </p:sp>
      <p:sp>
        <p:nvSpPr>
          <p:cNvPr id="15" name="Datumsplatzhalter 14">
            <a:extLst>
              <a:ext uri="{FF2B5EF4-FFF2-40B4-BE49-F238E27FC236}">
                <a16:creationId xmlns:a16="http://schemas.microsoft.com/office/drawing/2014/main" id="{F5B6D5E1-3173-F7DB-AFEA-577613F3A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10/21/2025</a:t>
            </a:r>
            <a:endParaRPr lang="en-GB"/>
          </a:p>
        </p:txBody>
      </p:sp>
      <p:sp>
        <p:nvSpPr>
          <p:cNvPr id="16" name="Fußzeilenplatzhalter 15">
            <a:extLst>
              <a:ext uri="{FF2B5EF4-FFF2-40B4-BE49-F238E27FC236}">
                <a16:creationId xmlns:a16="http://schemas.microsoft.com/office/drawing/2014/main" id="{4201E827-9609-58AA-70BC-996E2AD05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Electrical Drivetrain / Optimus Syria</a:t>
            </a:r>
          </a:p>
        </p:txBody>
      </p:sp>
      <p:sp>
        <p:nvSpPr>
          <p:cNvPr id="17" name="Foliennummernplatzhalter 16">
            <a:extLst>
              <a:ext uri="{FF2B5EF4-FFF2-40B4-BE49-F238E27FC236}">
                <a16:creationId xmlns:a16="http://schemas.microsoft.com/office/drawing/2014/main" id="{DE013F6E-0CEE-85C3-4AD1-ADEED88F5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8" name="Textplatzhalter 16">
            <a:extLst>
              <a:ext uri="{FF2B5EF4-FFF2-40B4-BE49-F238E27FC236}">
                <a16:creationId xmlns:a16="http://schemas.microsoft.com/office/drawing/2014/main" id="{4C7AB516-D061-772D-6849-99EBB44689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Group </a:t>
            </a:r>
            <a:r>
              <a:rPr lang="de-DE" err="1"/>
              <a:t>members</a:t>
            </a:r>
            <a:r>
              <a:rPr lang="de-DE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819884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48CB4A-E85F-FC1F-2439-52B071A98EB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 hasCustomPrompt="1"/>
          </p:nvPr>
        </p:nvSpPr>
        <p:spPr/>
        <p:txBody>
          <a:bodyPr/>
          <a:lstStyle>
            <a:lvl1pPr>
              <a:defRPr sz="4400"/>
            </a:lvl1pPr>
          </a:lstStyle>
          <a:p>
            <a:r>
              <a:rPr lang="de-DE"/>
              <a:t>1. Title, </a:t>
            </a:r>
            <a:r>
              <a:rPr lang="de-DE" err="1"/>
              <a:t>example</a:t>
            </a:r>
            <a:r>
              <a:rPr lang="de-DE"/>
              <a:t>: Tasks </a:t>
            </a:r>
            <a:r>
              <a:rPr lang="de-DE" err="1"/>
              <a:t>of</a:t>
            </a:r>
            <a:r>
              <a:rPr lang="de-DE"/>
              <a:t> </a:t>
            </a:r>
            <a:r>
              <a:rPr lang="de-DE" err="1"/>
              <a:t>the</a:t>
            </a:r>
            <a:r>
              <a:rPr lang="de-DE"/>
              <a:t> </a:t>
            </a:r>
            <a:r>
              <a:rPr lang="de-DE" err="1"/>
              <a:t>week</a:t>
            </a:r>
            <a:r>
              <a:rPr lang="de-DE"/>
              <a:t>  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216958-F611-9E4F-AA4F-56999F637A75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200"/>
            </a:lvl1pPr>
            <a:lvl2pPr marL="971550" indent="-514350">
              <a:buFont typeface="+mj-lt"/>
              <a:buAutoNum type="romanLcPeriod"/>
              <a:defRPr sz="2000"/>
            </a:lvl2pPr>
          </a:lstStyle>
          <a:p>
            <a:pPr lvl="0"/>
            <a:r>
              <a:rPr lang="de-DE" err="1"/>
              <a:t>Abcd</a:t>
            </a:r>
            <a:endParaRPr lang="de-DE"/>
          </a:p>
          <a:p>
            <a:pPr lvl="1"/>
            <a:r>
              <a:rPr lang="de-DE" err="1"/>
              <a:t>efgh</a:t>
            </a:r>
            <a:endParaRPr lang="de-DE"/>
          </a:p>
        </p:txBody>
      </p:sp>
      <p:cxnSp>
        <p:nvCxnSpPr>
          <p:cNvPr id="7" name="Straight Connector 5">
            <a:extLst>
              <a:ext uri="{FF2B5EF4-FFF2-40B4-BE49-F238E27FC236}">
                <a16:creationId xmlns:a16="http://schemas.microsoft.com/office/drawing/2014/main" id="{C5BF7EBE-3919-817C-149B-CF38705C6BC9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platzhalter 16">
            <a:extLst>
              <a:ext uri="{FF2B5EF4-FFF2-40B4-BE49-F238E27FC236}">
                <a16:creationId xmlns:a16="http://schemas.microsoft.com/office/drawing/2014/main" id="{479D6A9B-7716-D398-EE18-2F2D6AC11B7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Vijay </a:t>
            </a:r>
            <a:r>
              <a:rPr lang="de-DE" err="1"/>
              <a:t>Simha</a:t>
            </a:r>
            <a:r>
              <a:rPr lang="de-DE"/>
              <a:t> Reddy </a:t>
            </a:r>
            <a:r>
              <a:rPr lang="de-DE" err="1"/>
              <a:t>Bogala</a:t>
            </a:r>
            <a:r>
              <a:rPr lang="de-DE"/>
              <a:t>, Josef Remberger</a:t>
            </a:r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45BE17EA-55E6-D579-4D1F-7901F944C6AA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r>
              <a:rPr lang="en-US"/>
              <a:t>10/21/2025</a:t>
            </a:r>
            <a:endParaRPr lang="en-GB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810CEF70-3482-4FC0-A3A4-7FB408C94A42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GB"/>
              <a:t>Electrical Drivetrain / Optimus Syria</a:t>
            </a:r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4879E7A9-C563-396E-C6B6-B45497D433BD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AB8CDF8-03C0-DF20-0ABC-80A78BDABFB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49023" y="6216958"/>
            <a:ext cx="2248453" cy="309850"/>
          </a:xfrm>
        </p:spPr>
        <p:txBody>
          <a:bodyPr/>
          <a:lstStyle>
            <a:lvl2pPr marL="457200" indent="0">
              <a:buNone/>
              <a:defRPr/>
            </a:lvl2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[1], [2]….</a:t>
            </a:r>
          </a:p>
          <a:p>
            <a:pPr lvl="1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62453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item (Explanati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48CB4A-E85F-FC1F-2439-52B071A98EB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 hasCustomPrompt="1"/>
          </p:nvPr>
        </p:nvSpPr>
        <p:spPr/>
        <p:txBody>
          <a:bodyPr/>
          <a:lstStyle>
            <a:lvl1pPr>
              <a:defRPr sz="4400"/>
            </a:lvl1pPr>
          </a:lstStyle>
          <a:p>
            <a:r>
              <a:rPr lang="de-DE"/>
              <a:t>1-i. </a:t>
            </a:r>
            <a:r>
              <a:rPr lang="de-DE" err="1"/>
              <a:t>Example</a:t>
            </a:r>
            <a:r>
              <a:rPr lang="de-DE"/>
              <a:t>: </a:t>
            </a:r>
            <a:r>
              <a:rPr lang="de-DE" err="1"/>
              <a:t>Drawings</a:t>
            </a:r>
            <a:r>
              <a:rPr lang="de-DE"/>
              <a:t> </a:t>
            </a:r>
            <a:r>
              <a:rPr lang="de-DE" err="1"/>
              <a:t>from</a:t>
            </a:r>
            <a:r>
              <a:rPr lang="de-DE"/>
              <a:t> </a:t>
            </a:r>
            <a:r>
              <a:rPr lang="de-DE" err="1"/>
              <a:t>the</a:t>
            </a:r>
            <a:r>
              <a:rPr lang="de-DE"/>
              <a:t> </a:t>
            </a:r>
            <a:r>
              <a:rPr lang="de-DE" err="1"/>
              <a:t>week</a:t>
            </a:r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216958-F611-9E4F-AA4F-56999F637A75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200"/>
            </a:lvl1pPr>
            <a:lvl2pPr marL="971550" indent="-514350">
              <a:buFont typeface="+mj-lt"/>
              <a:buAutoNum type="romanLcPeriod"/>
              <a:defRPr sz="2000"/>
            </a:lvl2pPr>
          </a:lstStyle>
          <a:p>
            <a:pPr lvl="0"/>
            <a:r>
              <a:rPr lang="de-DE" err="1"/>
              <a:t>Abcd</a:t>
            </a:r>
            <a:r>
              <a:rPr lang="de-DE"/>
              <a:t> (</a:t>
            </a:r>
            <a:r>
              <a:rPr lang="de-DE" err="1"/>
              <a:t>Aptos</a:t>
            </a:r>
            <a:r>
              <a:rPr lang="de-DE"/>
              <a:t> 22)</a:t>
            </a:r>
          </a:p>
          <a:p>
            <a:pPr lvl="1"/>
            <a:r>
              <a:rPr lang="de-DE" err="1"/>
              <a:t>efgh</a:t>
            </a:r>
            <a:r>
              <a:rPr lang="de-DE"/>
              <a:t> (</a:t>
            </a:r>
            <a:r>
              <a:rPr lang="de-DE" err="1"/>
              <a:t>Aptos</a:t>
            </a:r>
            <a:r>
              <a:rPr lang="de-DE"/>
              <a:t> 20)</a:t>
            </a:r>
          </a:p>
        </p:txBody>
      </p:sp>
      <p:cxnSp>
        <p:nvCxnSpPr>
          <p:cNvPr id="7" name="Straight Connector 5">
            <a:extLst>
              <a:ext uri="{FF2B5EF4-FFF2-40B4-BE49-F238E27FC236}">
                <a16:creationId xmlns:a16="http://schemas.microsoft.com/office/drawing/2014/main" id="{C5BF7EBE-3919-817C-149B-CF38705C6BC9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Isosceles Triangle 6">
            <a:extLst>
              <a:ext uri="{FF2B5EF4-FFF2-40B4-BE49-F238E27FC236}">
                <a16:creationId xmlns:a16="http://schemas.microsoft.com/office/drawing/2014/main" id="{703A19AF-E449-D353-12E1-A3DAF32E3EAB}"/>
              </a:ext>
            </a:extLst>
          </p:cNvPr>
          <p:cNvSpPr/>
          <p:nvPr userDrawn="1"/>
        </p:nvSpPr>
        <p:spPr>
          <a:xfrm>
            <a:off x="5218873" y="2853022"/>
            <a:ext cx="1546144" cy="1209996"/>
          </a:xfrm>
          <a:prstGeom prst="triangle">
            <a:avLst>
              <a:gd name="adj" fmla="val 50565"/>
            </a:avLst>
          </a:prstGeom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650D751B-3D4C-8864-D7F4-6EC8348A31EE}"/>
              </a:ext>
            </a:extLst>
          </p:cNvPr>
          <p:cNvSpPr/>
          <p:nvPr userDrawn="1"/>
        </p:nvSpPr>
        <p:spPr>
          <a:xfrm>
            <a:off x="4025317" y="4094711"/>
            <a:ext cx="3933255" cy="1298198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err="1"/>
              <a:t>This</a:t>
            </a:r>
            <a:r>
              <a:rPr lang="it-IT"/>
              <a:t> </a:t>
            </a:r>
            <a:r>
              <a:rPr lang="it-IT" err="1"/>
              <a:t>is</a:t>
            </a:r>
            <a:r>
              <a:rPr lang="it-IT"/>
              <a:t> an </a:t>
            </a:r>
            <a:r>
              <a:rPr lang="it-IT" err="1"/>
              <a:t>example</a:t>
            </a:r>
            <a:r>
              <a:rPr lang="it-IT"/>
              <a:t> BUT </a:t>
            </a:r>
            <a:r>
              <a:rPr lang="it-IT" err="1"/>
              <a:t>if</a:t>
            </a:r>
            <a:r>
              <a:rPr lang="it-IT"/>
              <a:t> </a:t>
            </a:r>
            <a:r>
              <a:rPr lang="it-IT" err="1"/>
              <a:t>you</a:t>
            </a:r>
            <a:r>
              <a:rPr lang="it-IT"/>
              <a:t> use </a:t>
            </a:r>
            <a:r>
              <a:rPr lang="it-IT" err="1"/>
              <a:t>underpoints</a:t>
            </a:r>
            <a:r>
              <a:rPr lang="it-IT"/>
              <a:t> </a:t>
            </a:r>
            <a:r>
              <a:rPr lang="it-IT" err="1"/>
              <a:t>please</a:t>
            </a:r>
            <a:r>
              <a:rPr lang="it-IT"/>
              <a:t> with the i, ii, iii….</a:t>
            </a:r>
            <a:endParaRPr lang="en-GB"/>
          </a:p>
        </p:txBody>
      </p:sp>
      <p:sp>
        <p:nvSpPr>
          <p:cNvPr id="13" name="Rectangle 11">
            <a:extLst>
              <a:ext uri="{FF2B5EF4-FFF2-40B4-BE49-F238E27FC236}">
                <a16:creationId xmlns:a16="http://schemas.microsoft.com/office/drawing/2014/main" id="{9BDEC9EB-F30A-F42A-26C3-F9AE08765705}"/>
              </a:ext>
            </a:extLst>
          </p:cNvPr>
          <p:cNvSpPr/>
          <p:nvPr userDrawn="1"/>
        </p:nvSpPr>
        <p:spPr>
          <a:xfrm>
            <a:off x="5727842" y="3001184"/>
            <a:ext cx="542886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7200" b="1" cap="none" spc="0">
                <a:ln w="0"/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4BA2A1-6BBA-CA7A-578A-6529C5AD3CFE}"/>
              </a:ext>
            </a:extLst>
          </p:cNvPr>
          <p:cNvSpPr/>
          <p:nvPr userDrawn="1"/>
        </p:nvSpPr>
        <p:spPr>
          <a:xfrm>
            <a:off x="927758" y="2796999"/>
            <a:ext cx="2603270" cy="140451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err="1"/>
              <a:t>This</a:t>
            </a:r>
            <a:r>
              <a:rPr lang="it-IT"/>
              <a:t> slide </a:t>
            </a:r>
            <a:r>
              <a:rPr lang="it-IT" err="1"/>
              <a:t>is</a:t>
            </a:r>
            <a:r>
              <a:rPr lang="it-IT"/>
              <a:t> </a:t>
            </a:r>
            <a:r>
              <a:rPr lang="it-IT" err="1"/>
              <a:t>only</a:t>
            </a:r>
            <a:r>
              <a:rPr lang="it-IT"/>
              <a:t> for </a:t>
            </a:r>
            <a:r>
              <a:rPr lang="it-IT" err="1"/>
              <a:t>explanation</a:t>
            </a:r>
            <a:r>
              <a:rPr lang="it-IT"/>
              <a:t>, </a:t>
            </a:r>
            <a:r>
              <a:rPr lang="it-IT" err="1"/>
              <a:t>dont´t</a:t>
            </a:r>
            <a:r>
              <a:rPr lang="it-IT"/>
              <a:t> use </a:t>
            </a:r>
            <a:r>
              <a:rPr lang="it-IT" err="1"/>
              <a:t>it!</a:t>
            </a:r>
            <a:endParaRPr lang="en-GB"/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19E5AF50-94A3-4308-3B68-BAD76E7A7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10/21/2025</a:t>
            </a:r>
            <a:endParaRPr lang="en-GB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9798D87B-B794-AD8A-40F1-DEA4D547F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Electrical Drivetrain / Optimus Syria</a:t>
            </a:r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5E6253E5-E305-7986-3017-8FAC6F34D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5" name="Textplatzhalter 16">
            <a:extLst>
              <a:ext uri="{FF2B5EF4-FFF2-40B4-BE49-F238E27FC236}">
                <a16:creationId xmlns:a16="http://schemas.microsoft.com/office/drawing/2014/main" id="{7E202380-1BD6-7A10-C51A-497A42391B9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Group </a:t>
            </a:r>
            <a:r>
              <a:rPr lang="de-DE" err="1"/>
              <a:t>members</a:t>
            </a:r>
            <a:r>
              <a:rPr lang="de-DE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2382285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ubit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48CB4A-E85F-FC1F-2439-52B071A98EB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 hasCustomPrompt="1"/>
          </p:nvPr>
        </p:nvSpPr>
        <p:spPr/>
        <p:txBody>
          <a:bodyPr/>
          <a:lstStyle>
            <a:lvl1pPr>
              <a:defRPr sz="4400"/>
            </a:lvl1pPr>
          </a:lstStyle>
          <a:p>
            <a:r>
              <a:rPr lang="de-DE"/>
              <a:t>1-i. </a:t>
            </a:r>
            <a:r>
              <a:rPr lang="de-DE" err="1"/>
              <a:t>Example</a:t>
            </a:r>
            <a:r>
              <a:rPr lang="de-DE"/>
              <a:t>: </a:t>
            </a:r>
            <a:r>
              <a:rPr lang="de-DE" err="1"/>
              <a:t>Drawings</a:t>
            </a:r>
            <a:r>
              <a:rPr lang="de-DE"/>
              <a:t> </a:t>
            </a:r>
            <a:r>
              <a:rPr lang="de-DE" err="1"/>
              <a:t>from</a:t>
            </a:r>
            <a:r>
              <a:rPr lang="de-DE"/>
              <a:t> </a:t>
            </a:r>
            <a:r>
              <a:rPr lang="de-DE" err="1"/>
              <a:t>the</a:t>
            </a:r>
            <a:r>
              <a:rPr lang="de-DE"/>
              <a:t> </a:t>
            </a:r>
            <a:r>
              <a:rPr lang="de-DE" err="1"/>
              <a:t>week</a:t>
            </a:r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216958-F611-9E4F-AA4F-56999F637A75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200"/>
            </a:lvl1pPr>
            <a:lvl2pPr marL="971550" indent="-514350">
              <a:buFont typeface="+mj-lt"/>
              <a:buAutoNum type="romanLcPeriod"/>
              <a:defRPr sz="2000"/>
            </a:lvl2pPr>
          </a:lstStyle>
          <a:p>
            <a:pPr lvl="0"/>
            <a:r>
              <a:rPr lang="de-DE" err="1"/>
              <a:t>Abcd</a:t>
            </a:r>
            <a:endParaRPr lang="de-DE"/>
          </a:p>
          <a:p>
            <a:pPr lvl="1"/>
            <a:r>
              <a:rPr lang="de-DE" err="1"/>
              <a:t>efgh</a:t>
            </a:r>
            <a:endParaRPr lang="de-DE"/>
          </a:p>
        </p:txBody>
      </p:sp>
      <p:cxnSp>
        <p:nvCxnSpPr>
          <p:cNvPr id="7" name="Straight Connector 5">
            <a:extLst>
              <a:ext uri="{FF2B5EF4-FFF2-40B4-BE49-F238E27FC236}">
                <a16:creationId xmlns:a16="http://schemas.microsoft.com/office/drawing/2014/main" id="{C5BF7EBE-3919-817C-149B-CF38705C6BC9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5228F91E-E7AD-B275-5A60-89428222D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10/21/2025</a:t>
            </a:r>
            <a:endParaRPr lang="en-GB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8F4F81C7-2C44-8CF8-2928-655E74DC8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Electrical Drivetrain / Optimus Syria</a:t>
            </a:r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260D8F3F-3088-D685-66AD-D2110FD40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Textplatzhalter 16">
            <a:extLst>
              <a:ext uri="{FF2B5EF4-FFF2-40B4-BE49-F238E27FC236}">
                <a16:creationId xmlns:a16="http://schemas.microsoft.com/office/drawing/2014/main" id="{29BD9540-0DAC-F607-0D84-145CAF084DC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Vijay </a:t>
            </a:r>
            <a:r>
              <a:rPr lang="de-DE" err="1"/>
              <a:t>Simha</a:t>
            </a:r>
            <a:r>
              <a:rPr lang="de-DE"/>
              <a:t> Reddy </a:t>
            </a:r>
            <a:r>
              <a:rPr lang="de-DE" err="1"/>
              <a:t>Bogala</a:t>
            </a:r>
            <a:r>
              <a:rPr lang="de-DE"/>
              <a:t>, Josef Remberger</a:t>
            </a:r>
          </a:p>
        </p:txBody>
      </p:sp>
      <p:sp>
        <p:nvSpPr>
          <p:cNvPr id="4" name="Textplatzhalter 4">
            <a:extLst>
              <a:ext uri="{FF2B5EF4-FFF2-40B4-BE49-F238E27FC236}">
                <a16:creationId xmlns:a16="http://schemas.microsoft.com/office/drawing/2014/main" id="{9943038B-A8F9-48D6-0A29-94D4AA659F6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49023" y="6216958"/>
            <a:ext cx="2248453" cy="309850"/>
          </a:xfrm>
        </p:spPr>
        <p:txBody>
          <a:bodyPr/>
          <a:lstStyle>
            <a:lvl2pPr marL="457200" indent="0">
              <a:buNone/>
              <a:defRPr/>
            </a:lvl2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[1], [2]….</a:t>
            </a:r>
          </a:p>
          <a:p>
            <a:pPr lvl="1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84912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Slide (Explanati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7C287-18A0-EB82-8A27-F94CA3880D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X. Graph</a:t>
            </a:r>
            <a:endParaRPr lang="en-GB"/>
          </a:p>
        </p:txBody>
      </p:sp>
      <p:pic>
        <p:nvPicPr>
          <p:cNvPr id="6" name="Picture 2" descr="How HOMER Calculates Wind Turbine Power Output">
            <a:extLst>
              <a:ext uri="{FF2B5EF4-FFF2-40B4-BE49-F238E27FC236}">
                <a16:creationId xmlns:a16="http://schemas.microsoft.com/office/drawing/2014/main" id="{002A61B1-6859-B9E0-5E8D-876C02B28C1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724" y="1939999"/>
            <a:ext cx="5429250" cy="306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2">
            <a:extLst>
              <a:ext uri="{FF2B5EF4-FFF2-40B4-BE49-F238E27FC236}">
                <a16:creationId xmlns:a16="http://schemas.microsoft.com/office/drawing/2014/main" id="{70DEEB4B-BB48-7BA1-DC37-D3F70525E158}"/>
              </a:ext>
            </a:extLst>
          </p:cNvPr>
          <p:cNvSpPr txBox="1"/>
          <p:nvPr userDrawn="1"/>
        </p:nvSpPr>
        <p:spPr>
          <a:xfrm>
            <a:off x="764619" y="5102669"/>
            <a:ext cx="518746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/>
              <a:t>(</a:t>
            </a:r>
            <a:r>
              <a:rPr lang="it-IT" sz="1100" err="1"/>
              <a:t>Description</a:t>
            </a:r>
            <a:r>
              <a:rPr lang="it-IT" sz="1100"/>
              <a:t> of the </a:t>
            </a:r>
            <a:r>
              <a:rPr lang="it-IT" sz="1100" err="1"/>
              <a:t>graph</a:t>
            </a:r>
            <a:r>
              <a:rPr lang="it-IT" sz="1100"/>
              <a:t>, </a:t>
            </a:r>
            <a:r>
              <a:rPr lang="it-IT" sz="1100" err="1"/>
              <a:t>example</a:t>
            </a:r>
            <a:r>
              <a:rPr lang="it-IT" sz="1100"/>
              <a:t>: </a:t>
            </a:r>
            <a:r>
              <a:rPr lang="it-IT" sz="1100" i="1"/>
              <a:t>power curve power over wind speed</a:t>
            </a:r>
            <a:r>
              <a:rPr lang="it-IT" sz="1100"/>
              <a:t> )</a:t>
            </a:r>
          </a:p>
          <a:p>
            <a:r>
              <a:rPr lang="it-IT" sz="1100"/>
              <a:t>(</a:t>
            </a:r>
            <a:r>
              <a:rPr lang="it-IT" sz="1100" err="1"/>
              <a:t>Citation</a:t>
            </a:r>
            <a:r>
              <a:rPr lang="it-IT" sz="1100"/>
              <a:t> of the sources, </a:t>
            </a:r>
            <a:r>
              <a:rPr lang="it-IT" sz="1100" err="1"/>
              <a:t>example</a:t>
            </a:r>
            <a:r>
              <a:rPr lang="it-IT" sz="1100"/>
              <a:t>:</a:t>
            </a:r>
            <a:r>
              <a:rPr lang="it-IT" sz="1100" b="1"/>
              <a:t> </a:t>
            </a:r>
            <a:r>
              <a:rPr lang="it-IT" sz="1100" b="0"/>
              <a:t>[1] </a:t>
            </a:r>
            <a:r>
              <a:rPr lang="it-IT" sz="1100"/>
              <a:t>)  </a:t>
            </a:r>
          </a:p>
          <a:p>
            <a:r>
              <a:rPr lang="it-IT" sz="1100"/>
              <a:t>(Last date of access, </a:t>
            </a:r>
            <a:r>
              <a:rPr lang="it-IT" sz="1100" err="1"/>
              <a:t>example</a:t>
            </a:r>
            <a:r>
              <a:rPr lang="it-IT" sz="1100"/>
              <a:t>: 21/12/2015)</a:t>
            </a:r>
            <a:endParaRPr lang="en-GB" sz="1100"/>
          </a:p>
        </p:txBody>
      </p:sp>
      <p:cxnSp>
        <p:nvCxnSpPr>
          <p:cNvPr id="8" name="Connector: Elbow 6">
            <a:extLst>
              <a:ext uri="{FF2B5EF4-FFF2-40B4-BE49-F238E27FC236}">
                <a16:creationId xmlns:a16="http://schemas.microsoft.com/office/drawing/2014/main" id="{7A01EE56-12C5-DD96-C172-C145A0ED64CB}"/>
              </a:ext>
            </a:extLst>
          </p:cNvPr>
          <p:cNvCxnSpPr>
            <a:cxnSpLocks/>
          </p:cNvCxnSpPr>
          <p:nvPr userDrawn="1"/>
        </p:nvCxnSpPr>
        <p:spPr>
          <a:xfrm rot="10800000" flipV="1">
            <a:off x="3791371" y="4238699"/>
            <a:ext cx="4563205" cy="1222134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15">
            <a:extLst>
              <a:ext uri="{FF2B5EF4-FFF2-40B4-BE49-F238E27FC236}">
                <a16:creationId xmlns:a16="http://schemas.microsoft.com/office/drawing/2014/main" id="{EE3D1715-661B-80A0-F167-264ACC369A68}"/>
              </a:ext>
            </a:extLst>
          </p:cNvPr>
          <p:cNvSpPr/>
          <p:nvPr userDrawn="1"/>
        </p:nvSpPr>
        <p:spPr>
          <a:xfrm>
            <a:off x="7796637" y="3405202"/>
            <a:ext cx="3922209" cy="2011693"/>
          </a:xfrm>
          <a:prstGeom prst="ellips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err="1"/>
              <a:t>Add</a:t>
            </a:r>
            <a:r>
              <a:rPr lang="it-IT" sz="1400"/>
              <a:t> a link to the </a:t>
            </a:r>
            <a:r>
              <a:rPr lang="it-IT" sz="1400" err="1"/>
              <a:t>reference</a:t>
            </a:r>
            <a:r>
              <a:rPr lang="it-IT" sz="1400"/>
              <a:t> </a:t>
            </a:r>
            <a:r>
              <a:rPr lang="it-IT" sz="1400" err="1"/>
              <a:t>number</a:t>
            </a:r>
            <a:r>
              <a:rPr lang="it-IT" sz="1400"/>
              <a:t> </a:t>
            </a:r>
            <a:r>
              <a:rPr lang="it-IT" sz="1400" err="1"/>
              <a:t>that</a:t>
            </a:r>
            <a:r>
              <a:rPr lang="it-IT" sz="1400"/>
              <a:t> </a:t>
            </a:r>
            <a:r>
              <a:rPr lang="it-IT" sz="1400" err="1"/>
              <a:t>goes</a:t>
            </a:r>
            <a:r>
              <a:rPr lang="it-IT" sz="1400"/>
              <a:t> to the last slide: highlight the </a:t>
            </a:r>
            <a:r>
              <a:rPr lang="it-IT" sz="1400" err="1"/>
              <a:t>number</a:t>
            </a:r>
            <a:r>
              <a:rPr lang="it-IT" sz="1400"/>
              <a:t>-&gt;</a:t>
            </a:r>
            <a:r>
              <a:rPr lang="it-IT" sz="1400" err="1"/>
              <a:t>right</a:t>
            </a:r>
            <a:r>
              <a:rPr lang="it-IT" sz="1400"/>
              <a:t> click-&gt;</a:t>
            </a:r>
            <a:r>
              <a:rPr lang="it-IT" sz="1400" err="1"/>
              <a:t>select</a:t>
            </a:r>
            <a:r>
              <a:rPr lang="it-IT" sz="1400"/>
              <a:t> link-&gt;place in </a:t>
            </a:r>
            <a:r>
              <a:rPr lang="it-IT" sz="1400" err="1"/>
              <a:t>this</a:t>
            </a:r>
            <a:r>
              <a:rPr lang="it-IT" sz="1400"/>
              <a:t> </a:t>
            </a:r>
            <a:r>
              <a:rPr lang="it-IT" sz="1400" err="1"/>
              <a:t>document</a:t>
            </a:r>
            <a:r>
              <a:rPr lang="it-IT" sz="1400"/>
              <a:t>-&gt;</a:t>
            </a:r>
            <a:r>
              <a:rPr lang="it-IT" sz="1400" err="1"/>
              <a:t>select</a:t>
            </a:r>
            <a:r>
              <a:rPr lang="it-IT" sz="1400"/>
              <a:t> last slide</a:t>
            </a:r>
            <a:endParaRPr lang="en-GB" sz="1400"/>
          </a:p>
        </p:txBody>
      </p:sp>
      <p:cxnSp>
        <p:nvCxnSpPr>
          <p:cNvPr id="10" name="Straight Connector 5">
            <a:extLst>
              <a:ext uri="{FF2B5EF4-FFF2-40B4-BE49-F238E27FC236}">
                <a16:creationId xmlns:a16="http://schemas.microsoft.com/office/drawing/2014/main" id="{9CCD7462-E12C-CDA3-D609-4AB679728A2E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7">
            <a:extLst>
              <a:ext uri="{FF2B5EF4-FFF2-40B4-BE49-F238E27FC236}">
                <a16:creationId xmlns:a16="http://schemas.microsoft.com/office/drawing/2014/main" id="{A1188C36-D6CB-FA53-013E-FC56AD427952}"/>
              </a:ext>
            </a:extLst>
          </p:cNvPr>
          <p:cNvSpPr/>
          <p:nvPr userDrawn="1"/>
        </p:nvSpPr>
        <p:spPr>
          <a:xfrm>
            <a:off x="6495002" y="1875014"/>
            <a:ext cx="2603270" cy="140451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err="1"/>
              <a:t>This</a:t>
            </a:r>
            <a:r>
              <a:rPr lang="it-IT"/>
              <a:t> slide </a:t>
            </a:r>
            <a:r>
              <a:rPr lang="it-IT" err="1"/>
              <a:t>is</a:t>
            </a:r>
            <a:r>
              <a:rPr lang="it-IT"/>
              <a:t> </a:t>
            </a:r>
            <a:r>
              <a:rPr lang="it-IT" err="1"/>
              <a:t>only</a:t>
            </a:r>
            <a:r>
              <a:rPr lang="it-IT"/>
              <a:t> for </a:t>
            </a:r>
            <a:r>
              <a:rPr lang="it-IT" err="1"/>
              <a:t>explanation</a:t>
            </a:r>
            <a:r>
              <a:rPr lang="it-IT"/>
              <a:t>, </a:t>
            </a:r>
            <a:r>
              <a:rPr lang="it-IT" err="1"/>
              <a:t>dont´t</a:t>
            </a:r>
            <a:r>
              <a:rPr lang="it-IT"/>
              <a:t> use </a:t>
            </a:r>
            <a:r>
              <a:rPr lang="it-IT" err="1"/>
              <a:t>it!</a:t>
            </a:r>
            <a:endParaRPr lang="en-GB"/>
          </a:p>
        </p:txBody>
      </p:sp>
      <p:sp>
        <p:nvSpPr>
          <p:cNvPr id="12" name="Datumsplatzhalter 11">
            <a:extLst>
              <a:ext uri="{FF2B5EF4-FFF2-40B4-BE49-F238E27FC236}">
                <a16:creationId xmlns:a16="http://schemas.microsoft.com/office/drawing/2014/main" id="{749D4654-CB69-04EA-986A-2264B7AF4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10/21/2025</a:t>
            </a:r>
            <a:endParaRPr lang="en-GB"/>
          </a:p>
        </p:txBody>
      </p:sp>
      <p:sp>
        <p:nvSpPr>
          <p:cNvPr id="13" name="Fußzeilenplatzhalter 12">
            <a:extLst>
              <a:ext uri="{FF2B5EF4-FFF2-40B4-BE49-F238E27FC236}">
                <a16:creationId xmlns:a16="http://schemas.microsoft.com/office/drawing/2014/main" id="{FC28337D-790B-E06F-0074-04AA48B92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Electrical Drivetrain / Optimus Syria</a:t>
            </a:r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A2A63292-0139-33E2-79E8-D1F485A4C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5" name="Textplatzhalter 16">
            <a:extLst>
              <a:ext uri="{FF2B5EF4-FFF2-40B4-BE49-F238E27FC236}">
                <a16:creationId xmlns:a16="http://schemas.microsoft.com/office/drawing/2014/main" id="{596BA109-7562-188F-19E6-BAFF28DC5C7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Group </a:t>
            </a:r>
            <a:r>
              <a:rPr lang="de-DE" err="1"/>
              <a:t>members</a:t>
            </a:r>
            <a:r>
              <a:rPr lang="de-DE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9951101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7C287-18A0-EB82-8A27-F94CA3880D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X. Graph</a:t>
            </a:r>
            <a:endParaRPr lang="en-GB"/>
          </a:p>
        </p:txBody>
      </p:sp>
      <p:pic>
        <p:nvPicPr>
          <p:cNvPr id="6" name="Picture 2" descr="How HOMER Calculates Wind Turbine Power Output">
            <a:extLst>
              <a:ext uri="{FF2B5EF4-FFF2-40B4-BE49-F238E27FC236}">
                <a16:creationId xmlns:a16="http://schemas.microsoft.com/office/drawing/2014/main" id="{002A61B1-6859-B9E0-5E8D-876C02B28C1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724" y="1939999"/>
            <a:ext cx="5429250" cy="306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2">
            <a:extLst>
              <a:ext uri="{FF2B5EF4-FFF2-40B4-BE49-F238E27FC236}">
                <a16:creationId xmlns:a16="http://schemas.microsoft.com/office/drawing/2014/main" id="{70DEEB4B-BB48-7BA1-DC37-D3F70525E158}"/>
              </a:ext>
            </a:extLst>
          </p:cNvPr>
          <p:cNvSpPr txBox="1"/>
          <p:nvPr userDrawn="1"/>
        </p:nvSpPr>
        <p:spPr>
          <a:xfrm>
            <a:off x="764619" y="5102669"/>
            <a:ext cx="518746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/>
              <a:t>(</a:t>
            </a:r>
            <a:r>
              <a:rPr lang="it-IT" sz="1100" err="1"/>
              <a:t>Description</a:t>
            </a:r>
            <a:r>
              <a:rPr lang="it-IT" sz="1100"/>
              <a:t> of the </a:t>
            </a:r>
            <a:r>
              <a:rPr lang="it-IT" sz="1100" err="1"/>
              <a:t>graph</a:t>
            </a:r>
            <a:r>
              <a:rPr lang="it-IT" sz="1100"/>
              <a:t>, </a:t>
            </a:r>
            <a:r>
              <a:rPr lang="it-IT" sz="1100" err="1"/>
              <a:t>example</a:t>
            </a:r>
            <a:r>
              <a:rPr lang="it-IT" sz="1100"/>
              <a:t>: </a:t>
            </a:r>
            <a:r>
              <a:rPr lang="it-IT" sz="1100" i="1"/>
              <a:t>power curve power over wind speed</a:t>
            </a:r>
            <a:r>
              <a:rPr lang="it-IT" sz="1100"/>
              <a:t> )</a:t>
            </a:r>
          </a:p>
          <a:p>
            <a:r>
              <a:rPr lang="it-IT" sz="1100"/>
              <a:t>(</a:t>
            </a:r>
            <a:r>
              <a:rPr lang="it-IT" sz="1100" err="1"/>
              <a:t>Citation</a:t>
            </a:r>
            <a:r>
              <a:rPr lang="it-IT" sz="1100"/>
              <a:t> of the sources, </a:t>
            </a:r>
            <a:r>
              <a:rPr lang="it-IT" sz="1100" err="1"/>
              <a:t>example</a:t>
            </a:r>
            <a:r>
              <a:rPr lang="it-IT" sz="1100"/>
              <a:t>:</a:t>
            </a:r>
            <a:r>
              <a:rPr lang="it-IT" sz="1100" b="1"/>
              <a:t> </a:t>
            </a:r>
            <a:r>
              <a:rPr lang="it-IT" sz="1100" b="0"/>
              <a:t>[1] </a:t>
            </a:r>
            <a:r>
              <a:rPr lang="it-IT" sz="1100"/>
              <a:t>)  </a:t>
            </a:r>
          </a:p>
          <a:p>
            <a:r>
              <a:rPr lang="it-IT" sz="1100"/>
              <a:t>(Last date of access, </a:t>
            </a:r>
            <a:r>
              <a:rPr lang="it-IT" sz="1100" err="1"/>
              <a:t>example</a:t>
            </a:r>
            <a:r>
              <a:rPr lang="it-IT" sz="1100"/>
              <a:t>: 21/12/2015)</a:t>
            </a:r>
            <a:endParaRPr lang="en-GB" sz="1100"/>
          </a:p>
        </p:txBody>
      </p:sp>
      <p:cxnSp>
        <p:nvCxnSpPr>
          <p:cNvPr id="10" name="Straight Connector 5">
            <a:extLst>
              <a:ext uri="{FF2B5EF4-FFF2-40B4-BE49-F238E27FC236}">
                <a16:creationId xmlns:a16="http://schemas.microsoft.com/office/drawing/2014/main" id="{9CCD7462-E12C-CDA3-D609-4AB679728A2E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98D8651D-3525-44E9-EF74-5AE1C96E2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10/21/2025</a:t>
            </a:r>
            <a:endParaRPr lang="en-GB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FC35C132-0CB8-F9A6-EC6C-F3AC1F1B3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Electrical Drivetrain / Optimus Syria</a:t>
            </a:r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722F58FF-5AD5-CF97-4FEE-FB1F38CD9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2" name="Textplatzhalter 16">
            <a:extLst>
              <a:ext uri="{FF2B5EF4-FFF2-40B4-BE49-F238E27FC236}">
                <a16:creationId xmlns:a16="http://schemas.microsoft.com/office/drawing/2014/main" id="{DC21B0DD-4D97-871C-E587-F10AD55D8BD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Vijay </a:t>
            </a:r>
            <a:r>
              <a:rPr lang="de-DE" err="1"/>
              <a:t>Simha</a:t>
            </a:r>
            <a:r>
              <a:rPr lang="de-DE"/>
              <a:t> Reddy </a:t>
            </a:r>
            <a:r>
              <a:rPr lang="de-DE" err="1"/>
              <a:t>Bogala</a:t>
            </a:r>
            <a:r>
              <a:rPr lang="de-DE"/>
              <a:t>, Josef Remberger</a:t>
            </a:r>
          </a:p>
        </p:txBody>
      </p:sp>
    </p:spTree>
    <p:extLst>
      <p:ext uri="{BB962C8B-B14F-4D97-AF65-F5344CB8AC3E}">
        <p14:creationId xmlns:p14="http://schemas.microsoft.com/office/powerpoint/2010/main" val="34346517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bliography (Explanati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93033-AA4A-D955-AE39-E7F2A40C8A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err="1"/>
              <a:t>Bibliography</a:t>
            </a:r>
            <a:r>
              <a:rPr lang="de-DE"/>
              <a:t> – </a:t>
            </a:r>
            <a:r>
              <a:rPr lang="de-DE" err="1"/>
              <a:t>team</a:t>
            </a:r>
            <a:r>
              <a:rPr lang="de-DE"/>
              <a:t> </a:t>
            </a:r>
            <a:r>
              <a:rPr lang="de-DE" err="1"/>
              <a:t>name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8BDBB-4827-8B89-3EE0-5A3DD22172FC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it-IT"/>
              <a:t>[1] </a:t>
            </a:r>
            <a:r>
              <a:rPr lang="en-GB"/>
              <a:t>“How HOMER Calculates Wind Turbine Power Output,” </a:t>
            </a:r>
            <a:r>
              <a:rPr lang="en-GB" i="1"/>
              <a:t>Homerenergy.com</a:t>
            </a:r>
            <a:r>
              <a:rPr lang="en-GB"/>
              <a:t>, 2017. https://www.homerenergy.com/products/pro/docs/3.15/how_homer_calculates_wind_turbine_power_output.html (accessed Aug. 25, 2025).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[2] …..</a:t>
            </a:r>
            <a:endParaRPr lang="it-IT"/>
          </a:p>
          <a:p>
            <a:pPr lvl="0"/>
            <a:endParaRPr lang="de-DE"/>
          </a:p>
        </p:txBody>
      </p:sp>
      <p:cxnSp>
        <p:nvCxnSpPr>
          <p:cNvPr id="6" name="Straight Arrow Connector 21">
            <a:extLst>
              <a:ext uri="{FF2B5EF4-FFF2-40B4-BE49-F238E27FC236}">
                <a16:creationId xmlns:a16="http://schemas.microsoft.com/office/drawing/2014/main" id="{9B5BA113-ABD0-9B33-1E2F-5863B083FE29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4994031" y="2734408"/>
            <a:ext cx="1245576" cy="183759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22">
            <a:extLst>
              <a:ext uri="{FF2B5EF4-FFF2-40B4-BE49-F238E27FC236}">
                <a16:creationId xmlns:a16="http://schemas.microsoft.com/office/drawing/2014/main" id="{59531AAE-8AA3-6039-F69E-EDD1AF57C810}"/>
              </a:ext>
            </a:extLst>
          </p:cNvPr>
          <p:cNvSpPr/>
          <p:nvPr userDrawn="1"/>
        </p:nvSpPr>
        <p:spPr>
          <a:xfrm>
            <a:off x="4475285" y="4572000"/>
            <a:ext cx="5969977" cy="167786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/>
              <a:t>The style </a:t>
            </a:r>
            <a:r>
              <a:rPr lang="it-IT" err="1"/>
              <a:t>chosen</a:t>
            </a:r>
            <a:r>
              <a:rPr lang="it-IT"/>
              <a:t> for </a:t>
            </a:r>
            <a:r>
              <a:rPr lang="it-IT" err="1"/>
              <a:t>citation</a:t>
            </a:r>
            <a:r>
              <a:rPr lang="it-IT"/>
              <a:t> </a:t>
            </a:r>
            <a:r>
              <a:rPr lang="it-IT" err="1"/>
              <a:t>is</a:t>
            </a:r>
            <a:r>
              <a:rPr lang="it-IT"/>
              <a:t> IEEE, so </a:t>
            </a:r>
            <a:r>
              <a:rPr lang="it-IT" err="1"/>
              <a:t>if</a:t>
            </a:r>
            <a:r>
              <a:rPr lang="it-IT"/>
              <a:t> </a:t>
            </a:r>
            <a:r>
              <a:rPr lang="it-IT" err="1"/>
              <a:t>you</a:t>
            </a:r>
            <a:r>
              <a:rPr lang="it-IT"/>
              <a:t> </a:t>
            </a:r>
            <a:r>
              <a:rPr lang="it-IT" err="1"/>
              <a:t>want</a:t>
            </a:r>
            <a:r>
              <a:rPr lang="it-IT"/>
              <a:t> to create </a:t>
            </a:r>
            <a:r>
              <a:rPr lang="it-IT" err="1"/>
              <a:t>your</a:t>
            </a:r>
            <a:r>
              <a:rPr lang="it-IT"/>
              <a:t> </a:t>
            </a:r>
            <a:r>
              <a:rPr lang="it-IT" err="1"/>
              <a:t>citation</a:t>
            </a:r>
            <a:r>
              <a:rPr lang="it-IT"/>
              <a:t> follow </a:t>
            </a:r>
            <a:r>
              <a:rPr lang="it-IT" err="1"/>
              <a:t>that</a:t>
            </a:r>
            <a:r>
              <a:rPr lang="it-IT"/>
              <a:t> style. </a:t>
            </a:r>
            <a:r>
              <a:rPr lang="it-IT" err="1"/>
              <a:t>If</a:t>
            </a:r>
            <a:r>
              <a:rPr lang="it-IT"/>
              <a:t> </a:t>
            </a:r>
            <a:r>
              <a:rPr lang="it-IT" err="1"/>
              <a:t>you</a:t>
            </a:r>
            <a:r>
              <a:rPr lang="it-IT"/>
              <a:t> </a:t>
            </a:r>
            <a:r>
              <a:rPr lang="it-IT" err="1"/>
              <a:t>want</a:t>
            </a:r>
            <a:r>
              <a:rPr lang="it-IT"/>
              <a:t> to create an IEEE </a:t>
            </a:r>
            <a:r>
              <a:rPr lang="it-IT" err="1"/>
              <a:t>citation</a:t>
            </a:r>
            <a:r>
              <a:rPr lang="it-IT"/>
              <a:t> from a website, </a:t>
            </a:r>
            <a:r>
              <a:rPr lang="it-IT" err="1"/>
              <a:t>you</a:t>
            </a:r>
            <a:r>
              <a:rPr lang="it-IT"/>
              <a:t> can use some free </a:t>
            </a:r>
            <a:r>
              <a:rPr lang="it-IT" err="1"/>
              <a:t>converters</a:t>
            </a:r>
            <a:r>
              <a:rPr lang="it-IT"/>
              <a:t> </a:t>
            </a:r>
            <a:r>
              <a:rPr lang="it-IT" err="1"/>
              <a:t>available</a:t>
            </a:r>
            <a:r>
              <a:rPr lang="it-IT"/>
              <a:t> on the internet, like:</a:t>
            </a:r>
          </a:p>
          <a:p>
            <a:pPr algn="ctr"/>
            <a:r>
              <a:rPr lang="en-GB" b="1">
                <a:hlinkClick r:id="rId2"/>
              </a:rPr>
              <a:t>https://www.mybib.com/tools/ieee-citation-generator</a:t>
            </a:r>
            <a:r>
              <a:rPr lang="en-GB" b="1"/>
              <a:t> </a:t>
            </a:r>
          </a:p>
        </p:txBody>
      </p:sp>
      <p:cxnSp>
        <p:nvCxnSpPr>
          <p:cNvPr id="4" name="Straight Connector 5">
            <a:extLst>
              <a:ext uri="{FF2B5EF4-FFF2-40B4-BE49-F238E27FC236}">
                <a16:creationId xmlns:a16="http://schemas.microsoft.com/office/drawing/2014/main" id="{7CC2DA80-2404-1A96-924E-A52A1DBAA341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7">
            <a:extLst>
              <a:ext uri="{FF2B5EF4-FFF2-40B4-BE49-F238E27FC236}">
                <a16:creationId xmlns:a16="http://schemas.microsoft.com/office/drawing/2014/main" id="{226F6F8F-D65D-4B43-5785-E89E617F8616}"/>
              </a:ext>
            </a:extLst>
          </p:cNvPr>
          <p:cNvSpPr/>
          <p:nvPr userDrawn="1"/>
        </p:nvSpPr>
        <p:spPr>
          <a:xfrm>
            <a:off x="908165" y="3299037"/>
            <a:ext cx="2603270" cy="140451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err="1"/>
              <a:t>This</a:t>
            </a:r>
            <a:r>
              <a:rPr lang="it-IT"/>
              <a:t> slide </a:t>
            </a:r>
            <a:r>
              <a:rPr lang="it-IT" err="1"/>
              <a:t>is</a:t>
            </a:r>
            <a:r>
              <a:rPr lang="it-IT"/>
              <a:t> </a:t>
            </a:r>
            <a:r>
              <a:rPr lang="it-IT" err="1"/>
              <a:t>only</a:t>
            </a:r>
            <a:r>
              <a:rPr lang="it-IT"/>
              <a:t> for </a:t>
            </a:r>
            <a:r>
              <a:rPr lang="it-IT" err="1"/>
              <a:t>explanation</a:t>
            </a:r>
            <a:r>
              <a:rPr lang="it-IT"/>
              <a:t>, </a:t>
            </a:r>
            <a:r>
              <a:rPr lang="it-IT" err="1"/>
              <a:t>dont´t</a:t>
            </a:r>
            <a:r>
              <a:rPr lang="it-IT"/>
              <a:t> use </a:t>
            </a:r>
            <a:r>
              <a:rPr lang="it-IT" err="1"/>
              <a:t>it!</a:t>
            </a:r>
            <a:endParaRPr lang="en-GB"/>
          </a:p>
        </p:txBody>
      </p:sp>
      <p:sp>
        <p:nvSpPr>
          <p:cNvPr id="11" name="Datumsplatzhalter 10">
            <a:extLst>
              <a:ext uri="{FF2B5EF4-FFF2-40B4-BE49-F238E27FC236}">
                <a16:creationId xmlns:a16="http://schemas.microsoft.com/office/drawing/2014/main" id="{376AEEC7-3E6C-8FE6-7104-34FC93794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10/21/2025</a:t>
            </a:r>
            <a:endParaRPr lang="en-GB"/>
          </a:p>
        </p:txBody>
      </p:sp>
      <p:sp>
        <p:nvSpPr>
          <p:cNvPr id="12" name="Fußzeilenplatzhalter 11">
            <a:extLst>
              <a:ext uri="{FF2B5EF4-FFF2-40B4-BE49-F238E27FC236}">
                <a16:creationId xmlns:a16="http://schemas.microsoft.com/office/drawing/2014/main" id="{527D13C7-4982-3CF9-E6C0-8109C888A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Electrical Drivetrain / Optimus Syria</a:t>
            </a:r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44A0136B-0337-50A8-941C-6DC048DC6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4" name="Textplatzhalter 16">
            <a:extLst>
              <a:ext uri="{FF2B5EF4-FFF2-40B4-BE49-F238E27FC236}">
                <a16:creationId xmlns:a16="http://schemas.microsoft.com/office/drawing/2014/main" id="{A21B8924-2541-A57C-7990-899E2DC11FD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Group </a:t>
            </a:r>
            <a:r>
              <a:rPr lang="de-DE" err="1"/>
              <a:t>members</a:t>
            </a:r>
            <a:r>
              <a:rPr lang="de-DE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4725558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ibliograp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93033-AA4A-D955-AE39-E7F2A40C8A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err="1"/>
              <a:t>Bibliography</a:t>
            </a:r>
            <a:r>
              <a:rPr lang="de-DE"/>
              <a:t> – </a:t>
            </a:r>
            <a:r>
              <a:rPr lang="de-DE" err="1"/>
              <a:t>team</a:t>
            </a:r>
            <a:r>
              <a:rPr lang="de-DE"/>
              <a:t> </a:t>
            </a:r>
            <a:r>
              <a:rPr lang="de-DE" err="1"/>
              <a:t>name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8BDBB-4827-8B89-3EE0-5A3DD22172FC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it-IT"/>
              <a:t>[1] </a:t>
            </a:r>
            <a:r>
              <a:rPr lang="en-GB"/>
              <a:t>“How HOMER Calculates Wind Turbine Power Output,” </a:t>
            </a:r>
            <a:r>
              <a:rPr lang="en-GB" i="1"/>
              <a:t>Homerenergy.com</a:t>
            </a:r>
            <a:r>
              <a:rPr lang="en-GB"/>
              <a:t>, 2017. https://www.homerenergy.com/products/pro/docs/3.15/how_homer_calculates_wind_turbine_power_output.html (accessed Aug. 25, 2025).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[2] …..</a:t>
            </a:r>
            <a:endParaRPr lang="it-IT"/>
          </a:p>
          <a:p>
            <a:pPr lvl="0"/>
            <a:endParaRPr lang="de-DE"/>
          </a:p>
        </p:txBody>
      </p:sp>
      <p:cxnSp>
        <p:nvCxnSpPr>
          <p:cNvPr id="4" name="Straight Connector 5">
            <a:extLst>
              <a:ext uri="{FF2B5EF4-FFF2-40B4-BE49-F238E27FC236}">
                <a16:creationId xmlns:a16="http://schemas.microsoft.com/office/drawing/2014/main" id="{7CC2DA80-2404-1A96-924E-A52A1DBAA341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79BDC2AF-40F8-8529-16FE-AE51A8BD4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10/21/2025</a:t>
            </a:r>
            <a:endParaRPr lang="en-GB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3A36B392-F5AC-41D8-5903-3EE036BA8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Electrical Drivetrain / Optimus Syria</a:t>
            </a:r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7595A811-7A18-1583-7B9C-87A7CBB7F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Textplatzhalter 16">
            <a:extLst>
              <a:ext uri="{FF2B5EF4-FFF2-40B4-BE49-F238E27FC236}">
                <a16:creationId xmlns:a16="http://schemas.microsoft.com/office/drawing/2014/main" id="{5E735FEA-D591-2E8E-B9B4-2A6BAFE00D4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Vijay </a:t>
            </a:r>
            <a:r>
              <a:rPr lang="de-DE" err="1"/>
              <a:t>Simha</a:t>
            </a:r>
            <a:r>
              <a:rPr lang="de-DE"/>
              <a:t> Reddy </a:t>
            </a:r>
            <a:r>
              <a:rPr lang="de-DE" err="1"/>
              <a:t>Bogala</a:t>
            </a:r>
            <a:r>
              <a:rPr lang="de-DE"/>
              <a:t>, Josef Remberger</a:t>
            </a:r>
          </a:p>
        </p:txBody>
      </p:sp>
    </p:spTree>
    <p:extLst>
      <p:ext uri="{BB962C8B-B14F-4D97-AF65-F5344CB8AC3E}">
        <p14:creationId xmlns:p14="http://schemas.microsoft.com/office/powerpoint/2010/main" val="23327956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13920-E451-6E8D-B0CB-C3FB9C0F7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CFBA5-B73E-6B89-322D-7C32A35A12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BF8199-371A-141A-1CD7-D551EEEFDF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16092FF3-E2C2-B5C5-579F-21F140EB3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10/21/2025</a:t>
            </a:r>
            <a:endParaRPr lang="en-GB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85AD0AE9-D3B7-2239-8DBB-350367E7D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Electrical Drivetrain / Optimus Syria</a:t>
            </a:r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E1BD0BA0-666C-E532-C68B-11386947B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Textplatzhalter 16">
            <a:extLst>
              <a:ext uri="{FF2B5EF4-FFF2-40B4-BE49-F238E27FC236}">
                <a16:creationId xmlns:a16="http://schemas.microsoft.com/office/drawing/2014/main" id="{027E2607-9D4B-3DD5-A6A2-FC3CB80BCC1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Group </a:t>
            </a:r>
            <a:r>
              <a:rPr lang="de-DE" err="1"/>
              <a:t>members</a:t>
            </a:r>
            <a:r>
              <a:rPr lang="de-DE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4011222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BF7B7-87CF-1A3E-E33E-44DC6E015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B21B8D-C5F5-5242-4069-B1546B4BC0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4D26CD-98BD-17E2-BE55-DBB74BBC64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3B8D60-279E-D76A-9222-12B704BAEB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1AF34B-F683-41AD-C71C-8E8C66CC4C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10" name="Datumsplatzhalter 9">
            <a:extLst>
              <a:ext uri="{FF2B5EF4-FFF2-40B4-BE49-F238E27FC236}">
                <a16:creationId xmlns:a16="http://schemas.microsoft.com/office/drawing/2014/main" id="{4EB4231A-B976-E0CE-75F3-D34A6911E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10/21/2025</a:t>
            </a:r>
            <a:endParaRPr lang="en-GB"/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2E601F58-36C8-D2D9-A619-7EE495853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Electrical Drivetrain / Optimus Syria</a:t>
            </a:r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EBFB4D11-F600-12A5-E5C2-DCA390332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3" name="Textplatzhalter 16">
            <a:extLst>
              <a:ext uri="{FF2B5EF4-FFF2-40B4-BE49-F238E27FC236}">
                <a16:creationId xmlns:a16="http://schemas.microsoft.com/office/drawing/2014/main" id="{39AFE95F-2805-F887-3AF4-313C835B173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Group </a:t>
            </a:r>
            <a:r>
              <a:rPr lang="de-DE" err="1"/>
              <a:t>members</a:t>
            </a:r>
            <a:r>
              <a:rPr lang="de-DE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720982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oup starting slide (Explanati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-form: Shape 13">
            <a:extLst>
              <a:ext uri="{FF2B5EF4-FFF2-40B4-BE49-F238E27FC236}">
                <a16:creationId xmlns:a16="http://schemas.microsoft.com/office/drawing/2014/main" id="{006CCD24-9C06-8926-5E3D-FFE059D5F3D2}"/>
              </a:ext>
            </a:extLst>
          </p:cNvPr>
          <p:cNvSpPr/>
          <p:nvPr/>
        </p:nvSpPr>
        <p:spPr>
          <a:xfrm>
            <a:off x="-7749" y="5526425"/>
            <a:ext cx="12218376" cy="72825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rgbClr val="0F9ED5">
                  <a:lumMod val="40000"/>
                  <a:lumOff val="60000"/>
                </a:srgbClr>
              </a:gs>
              <a:gs pos="100000">
                <a:sysClr val="window" lastClr="FFFFFF"/>
              </a:gs>
            </a:gsLst>
            <a:lin ang="5400000" scaled="1"/>
          </a:gra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4" name="Free-form: Shape 13">
            <a:extLst>
              <a:ext uri="{FF2B5EF4-FFF2-40B4-BE49-F238E27FC236}">
                <a16:creationId xmlns:a16="http://schemas.microsoft.com/office/drawing/2014/main" id="{1157507C-DF41-F2F7-53B7-B0DC0D568F3B}"/>
              </a:ext>
            </a:extLst>
          </p:cNvPr>
          <p:cNvSpPr/>
          <p:nvPr/>
        </p:nvSpPr>
        <p:spPr>
          <a:xfrm>
            <a:off x="0" y="5838824"/>
            <a:ext cx="12192000" cy="675673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rgbClr val="156082">
                  <a:lumMod val="5000"/>
                  <a:lumOff val="95000"/>
                </a:srgbClr>
              </a:gs>
              <a:gs pos="74000">
                <a:srgbClr val="156082">
                  <a:lumMod val="45000"/>
                  <a:lumOff val="55000"/>
                </a:srgbClr>
              </a:gs>
              <a:gs pos="83000">
                <a:srgbClr val="156082">
                  <a:lumMod val="45000"/>
                  <a:lumOff val="55000"/>
                </a:srgbClr>
              </a:gs>
              <a:gs pos="100000">
                <a:srgbClr val="156082">
                  <a:lumMod val="30000"/>
                  <a:lumOff val="70000"/>
                </a:srgbClr>
              </a:gs>
            </a:gsLst>
            <a:lin ang="5400000" scaled="1"/>
          </a:gradFill>
          <a:ln w="19050" cap="flat" cmpd="sng" algn="ctr">
            <a:noFill/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5" name="Free-form: Shape 13">
            <a:extLst>
              <a:ext uri="{FF2B5EF4-FFF2-40B4-BE49-F238E27FC236}">
                <a16:creationId xmlns:a16="http://schemas.microsoft.com/office/drawing/2014/main" id="{94DF4395-7D7A-F380-6320-D9BE1ED1DA6D}"/>
              </a:ext>
            </a:extLst>
          </p:cNvPr>
          <p:cNvSpPr/>
          <p:nvPr/>
        </p:nvSpPr>
        <p:spPr>
          <a:xfrm>
            <a:off x="-7346" y="5928072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rgbClr val="0F9ED5">
                  <a:lumMod val="20000"/>
                  <a:lumOff val="80000"/>
                </a:srgbClr>
              </a:gs>
              <a:gs pos="50000">
                <a:sysClr val="window" lastClr="FFFFFF"/>
              </a:gs>
              <a:gs pos="100000">
                <a:srgbClr val="0F9ED5">
                  <a:lumMod val="20000"/>
                  <a:lumOff val="80000"/>
                </a:srgbClr>
              </a:gs>
            </a:gsLst>
            <a:lin ang="0" scaled="1"/>
            <a:tileRect/>
          </a:gradFill>
          <a:ln w="15875" cap="flat" cmpd="sng" algn="ctr">
            <a:solidFill>
              <a:srgbClr val="156082">
                <a:alpha val="0"/>
              </a:srgbClr>
            </a:solidFill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27" name="Picture 8" descr="Hochschule Flensburg (Fachhochschule) – Wikipedia">
            <a:extLst>
              <a:ext uri="{FF2B5EF4-FFF2-40B4-BE49-F238E27FC236}">
                <a16:creationId xmlns:a16="http://schemas.microsoft.com/office/drawing/2014/main" id="{811EE0A2-7B7B-66E3-65D6-A7F1D9F140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0439" y="264131"/>
            <a:ext cx="2518129" cy="1672124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14" descr="A black background with blue text&#10;&#10;AI-generated content may be incorrect.">
            <a:extLst>
              <a:ext uri="{FF2B5EF4-FFF2-40B4-BE49-F238E27FC236}">
                <a16:creationId xmlns:a16="http://schemas.microsoft.com/office/drawing/2014/main" id="{88A3D22E-A6EF-A83A-86D5-C96D877CA4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45647" y="719916"/>
            <a:ext cx="3586922" cy="1040207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427A8DB5-3232-D63A-5CDF-0D3AD6450C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5103" y="243054"/>
            <a:ext cx="3684008" cy="1703223"/>
          </a:xfrm>
          <a:prstGeom prst="rect">
            <a:avLst/>
          </a:prstGeom>
        </p:spPr>
      </p:pic>
      <p:sp>
        <p:nvSpPr>
          <p:cNvPr id="30" name="Title 1">
            <a:extLst>
              <a:ext uri="{FF2B5EF4-FFF2-40B4-BE49-F238E27FC236}">
                <a16:creationId xmlns:a16="http://schemas.microsoft.com/office/drawing/2014/main" id="{00FE6863-2F47-99AC-390A-A1BB2D1DD01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12841" y="2206093"/>
            <a:ext cx="9144000" cy="912598"/>
          </a:xfrm>
        </p:spPr>
        <p:txBody>
          <a:bodyPr>
            <a:noAutofit/>
          </a:bodyPr>
          <a:lstStyle>
            <a:lvl1pPr algn="ctr">
              <a:defRPr>
                <a:latin typeface="Aptos (Textkörper)"/>
              </a:defRPr>
            </a:lvl1pPr>
          </a:lstStyle>
          <a:p>
            <a:r>
              <a:rPr lang="it-IT" sz="4000"/>
              <a:t>Weekly report: Team X</a:t>
            </a:r>
            <a:endParaRPr lang="en-GB" sz="4000"/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05E4BCC5-2CED-6F6C-22B8-AF74FB7ECFF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12841" y="3429000"/>
            <a:ext cx="9144000" cy="1143000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 algn="ctr">
              <a:buNone/>
              <a:defRPr sz="1400">
                <a:latin typeface="Aptos (Textkörper)"/>
              </a:defRPr>
            </a:lvl1pPr>
          </a:lstStyle>
          <a:p>
            <a:r>
              <a:rPr lang="it-IT" sz="2000"/>
              <a:t>Week </a:t>
            </a:r>
            <a:r>
              <a:rPr lang="it-IT" sz="2000" err="1"/>
              <a:t>number</a:t>
            </a:r>
            <a:r>
              <a:rPr lang="it-IT" sz="2000"/>
              <a:t>: X</a:t>
            </a:r>
          </a:p>
          <a:p>
            <a:r>
              <a:rPr lang="it-IT" sz="2000"/>
              <a:t>Date: DD/MM/20JJ</a:t>
            </a:r>
          </a:p>
          <a:p>
            <a:r>
              <a:rPr lang="it-IT" sz="2000"/>
              <a:t>Supervisor: X</a:t>
            </a:r>
          </a:p>
        </p:txBody>
      </p:sp>
      <p:sp>
        <p:nvSpPr>
          <p:cNvPr id="33" name="Isosceles Triangle 6">
            <a:extLst>
              <a:ext uri="{FF2B5EF4-FFF2-40B4-BE49-F238E27FC236}">
                <a16:creationId xmlns:a16="http://schemas.microsoft.com/office/drawing/2014/main" id="{8F14EFAA-BA4A-16CF-D530-1409613BCF5B}"/>
              </a:ext>
            </a:extLst>
          </p:cNvPr>
          <p:cNvSpPr/>
          <p:nvPr/>
        </p:nvSpPr>
        <p:spPr>
          <a:xfrm>
            <a:off x="1412841" y="3797919"/>
            <a:ext cx="1380683" cy="886192"/>
          </a:xfrm>
          <a:prstGeom prst="triangle">
            <a:avLst>
              <a:gd name="adj" fmla="val 50565"/>
            </a:avLst>
          </a:prstGeom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7">
            <a:extLst>
              <a:ext uri="{FF2B5EF4-FFF2-40B4-BE49-F238E27FC236}">
                <a16:creationId xmlns:a16="http://schemas.microsoft.com/office/drawing/2014/main" id="{8CE1E011-6342-172C-03D6-BB39C24A4CCA}"/>
              </a:ext>
            </a:extLst>
          </p:cNvPr>
          <p:cNvSpPr/>
          <p:nvPr/>
        </p:nvSpPr>
        <p:spPr>
          <a:xfrm>
            <a:off x="354584" y="4714776"/>
            <a:ext cx="3512337" cy="950790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/>
              <a:t>First slide for groups</a:t>
            </a:r>
            <a:endParaRPr lang="en-GB"/>
          </a:p>
        </p:txBody>
      </p:sp>
      <p:sp>
        <p:nvSpPr>
          <p:cNvPr id="35" name="Rectangle 11">
            <a:extLst>
              <a:ext uri="{FF2B5EF4-FFF2-40B4-BE49-F238E27FC236}">
                <a16:creationId xmlns:a16="http://schemas.microsoft.com/office/drawing/2014/main" id="{6845F127-8728-66DF-03BE-17119A20BE05}"/>
              </a:ext>
            </a:extLst>
          </p:cNvPr>
          <p:cNvSpPr/>
          <p:nvPr/>
        </p:nvSpPr>
        <p:spPr>
          <a:xfrm>
            <a:off x="1860787" y="3750629"/>
            <a:ext cx="484789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7200" b="1" cap="none" spc="0">
                <a:ln w="0"/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C16AED5E-219C-C34B-7790-17DE2532E623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3316826" y="4882309"/>
            <a:ext cx="5128821" cy="331717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latin typeface="Aptos (Textkörper)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Group </a:t>
            </a:r>
            <a:r>
              <a:rPr lang="de-DE" err="1"/>
              <a:t>members</a:t>
            </a:r>
            <a:r>
              <a:rPr lang="de-DE"/>
              <a:t>: </a:t>
            </a: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64DF9F8D-C604-6899-2A9F-B743F135F77F}"/>
              </a:ext>
            </a:extLst>
          </p:cNvPr>
          <p:cNvSpPr/>
          <p:nvPr/>
        </p:nvSpPr>
        <p:spPr>
          <a:xfrm>
            <a:off x="-4172" y="6542492"/>
            <a:ext cx="12207494" cy="365126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6" name="Picture 18" descr="A white windmill with clouds in the background&#10;&#10;AI-generated content may be incorrect.">
            <a:extLst>
              <a:ext uri="{FF2B5EF4-FFF2-40B4-BE49-F238E27FC236}">
                <a16:creationId xmlns:a16="http://schemas.microsoft.com/office/drawing/2014/main" id="{B8218494-1E39-5AB1-96DD-936404956E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9950" y="5430021"/>
            <a:ext cx="1753782" cy="1313633"/>
          </a:xfrm>
          <a:prstGeom prst="rect">
            <a:avLst/>
          </a:prstGeom>
        </p:spPr>
      </p:pic>
      <p:sp>
        <p:nvSpPr>
          <p:cNvPr id="5" name="Rectangle 7">
            <a:extLst>
              <a:ext uri="{FF2B5EF4-FFF2-40B4-BE49-F238E27FC236}">
                <a16:creationId xmlns:a16="http://schemas.microsoft.com/office/drawing/2014/main" id="{CA471AD5-5F65-3AF9-9ABB-E6F7475B2672}"/>
              </a:ext>
            </a:extLst>
          </p:cNvPr>
          <p:cNvSpPr/>
          <p:nvPr/>
        </p:nvSpPr>
        <p:spPr>
          <a:xfrm>
            <a:off x="8606553" y="4043001"/>
            <a:ext cx="2603270" cy="140451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err="1"/>
              <a:t>This</a:t>
            </a:r>
            <a:r>
              <a:rPr lang="it-IT"/>
              <a:t> slide </a:t>
            </a:r>
            <a:r>
              <a:rPr lang="it-IT" err="1"/>
              <a:t>is</a:t>
            </a:r>
            <a:r>
              <a:rPr lang="it-IT"/>
              <a:t> </a:t>
            </a:r>
            <a:r>
              <a:rPr lang="it-IT" err="1"/>
              <a:t>only</a:t>
            </a:r>
            <a:r>
              <a:rPr lang="it-IT"/>
              <a:t> for </a:t>
            </a:r>
            <a:r>
              <a:rPr lang="it-IT" err="1"/>
              <a:t>explanation</a:t>
            </a:r>
            <a:r>
              <a:rPr lang="it-IT"/>
              <a:t>, </a:t>
            </a:r>
            <a:r>
              <a:rPr lang="it-IT" err="1"/>
              <a:t>dont´t</a:t>
            </a:r>
            <a:r>
              <a:rPr lang="it-IT"/>
              <a:t> use </a:t>
            </a:r>
            <a:r>
              <a:rPr lang="it-IT" err="1"/>
              <a:t>it!</a:t>
            </a:r>
            <a:endParaRPr lang="en-GB"/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92481298-4C0F-EA65-5B6C-A8C69906505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10/21/2025</a:t>
            </a:r>
            <a:endParaRPr lang="en-GB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FE2B40EC-630A-E9C4-E03F-6B440732207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Electrical Drivetrain / Optimus Syria</a:t>
            </a:r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B363FCB4-D064-121D-B878-2F160740580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61823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A9CAB1E-C3D8-B43B-64D5-963D13F3D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10/21/2025</a:t>
            </a:r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B3E84C0-2A5E-8136-84E3-1F57CD264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Electrical Drivetrain / Optimus Syria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79EE80A-8782-7800-16FF-963D026BC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platzhalter 16">
            <a:extLst>
              <a:ext uri="{FF2B5EF4-FFF2-40B4-BE49-F238E27FC236}">
                <a16:creationId xmlns:a16="http://schemas.microsoft.com/office/drawing/2014/main" id="{CFBF4831-0820-F79B-E15A-914A0E578D4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Group </a:t>
            </a:r>
            <a:r>
              <a:rPr lang="de-DE" err="1"/>
              <a:t>members</a:t>
            </a:r>
            <a:r>
              <a:rPr lang="de-DE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1365220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4D20E-7D43-D4CD-1058-46300B8EE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6584A-B476-0EA1-C12B-07C273F70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694232-1597-B186-D108-397BCF214D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63342531-5FA3-5F71-CEB1-CFCD86F17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10/21/2025</a:t>
            </a:r>
            <a:endParaRPr lang="en-GB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0D108632-F456-C23D-6809-CF44E36A5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Electrical Drivetrain / Optimus Syria</a:t>
            </a:r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14F6375C-67FA-9BF2-A821-A5611C211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Textplatzhalter 16">
            <a:extLst>
              <a:ext uri="{FF2B5EF4-FFF2-40B4-BE49-F238E27FC236}">
                <a16:creationId xmlns:a16="http://schemas.microsoft.com/office/drawing/2014/main" id="{6E6CFA6E-C964-BB71-3D6D-D966EE46607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Group </a:t>
            </a:r>
            <a:r>
              <a:rPr lang="de-DE" err="1"/>
              <a:t>members</a:t>
            </a:r>
            <a:r>
              <a:rPr lang="de-DE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85264688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2DC87-27CE-5A07-9629-719DC91DE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65E744-3606-1D16-E7B2-58DAFC3E88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A9C703-BF20-85AF-358A-01ADED33CF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0DAC50BC-A24B-779F-0533-7A27D611B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10/21/2025</a:t>
            </a:r>
            <a:endParaRPr lang="en-GB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2B06DBDC-0EA1-59AB-DB5D-AEE297E61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Electrical Drivetrain / Optimus Syria</a:t>
            </a:r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3EB43FC5-BB47-1A87-75C6-C0AFB5C72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Textplatzhalter 16">
            <a:extLst>
              <a:ext uri="{FF2B5EF4-FFF2-40B4-BE49-F238E27FC236}">
                <a16:creationId xmlns:a16="http://schemas.microsoft.com/office/drawing/2014/main" id="{680B36F8-3A7C-6F05-A0AB-F3F43BA0922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Group </a:t>
            </a:r>
            <a:r>
              <a:rPr lang="de-DE" err="1"/>
              <a:t>members</a:t>
            </a:r>
            <a:r>
              <a:rPr lang="de-DE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856079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44B09-72C5-4D15-0E4C-46764EB8C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B470E9-1D3C-D5B3-7A54-66BD900997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C34C088-08EA-3896-8F05-16D82C511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10/21/2025</a:t>
            </a:r>
            <a:endParaRPr lang="en-GB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8EA7E74-7B1F-8648-209E-BFE07FF1E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Electrical Drivetrain / Optimus Syria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2B97D1D-1741-1791-CBA3-FA5CA67CA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" name="Textplatzhalter 16">
            <a:extLst>
              <a:ext uri="{FF2B5EF4-FFF2-40B4-BE49-F238E27FC236}">
                <a16:creationId xmlns:a16="http://schemas.microsoft.com/office/drawing/2014/main" id="{6A2FA29E-F5F4-39E0-E0C6-CACC20E04F1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Group </a:t>
            </a:r>
            <a:r>
              <a:rPr lang="de-DE" err="1"/>
              <a:t>members</a:t>
            </a:r>
            <a:r>
              <a:rPr lang="de-DE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15715030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68A110-A33F-744D-89CB-FFCF49E08A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B6FACB-31E5-361F-D71D-18FCBA5503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5945ED5-EBD1-3567-F959-B92E831E5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10/21/2025</a:t>
            </a:r>
            <a:endParaRPr lang="en-GB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BB6A4D0-1BA6-C02F-BE18-391B96E98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Electrical Drivetrain / Optimus Syria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412E4BF-484F-C87E-8228-534B62A6B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" name="Textplatzhalter 16">
            <a:extLst>
              <a:ext uri="{FF2B5EF4-FFF2-40B4-BE49-F238E27FC236}">
                <a16:creationId xmlns:a16="http://schemas.microsoft.com/office/drawing/2014/main" id="{A24C13F3-9C79-1E9F-ED48-61D2AD9586E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Group </a:t>
            </a:r>
            <a:r>
              <a:rPr lang="de-DE" err="1"/>
              <a:t>members</a:t>
            </a:r>
            <a:r>
              <a:rPr lang="de-DE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82793277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矩形"/>
          <p:cNvSpPr>
            <a:spLocks/>
          </p:cNvSpPr>
          <p:nvPr/>
        </p:nvSpPr>
        <p:spPr>
          <a:xfrm>
            <a:off x="-4172" y="6542492"/>
            <a:ext cx="12207494" cy="365126"/>
          </a:xfrm>
          <a:prstGeom prst="rect">
            <a:avLst/>
          </a:prstGeom>
          <a:solidFill>
            <a:srgbClr val="8ECEFA"/>
          </a:solidFill>
          <a:ln w="19050" cap="flat" cmpd="sng">
            <a:solidFill>
              <a:srgbClr val="FFFFFF"/>
            </a:solidFill>
            <a:prstDash val="solid"/>
            <a:round/>
          </a:ln>
        </p:spPr>
      </p:sp>
      <p:sp>
        <p:nvSpPr>
          <p:cNvPr id="148" name="曲线"/>
          <p:cNvSpPr>
            <a:spLocks/>
          </p:cNvSpPr>
          <p:nvPr/>
        </p:nvSpPr>
        <p:spPr>
          <a:xfrm rot="10800000">
            <a:off x="-35168" y="277945"/>
            <a:ext cx="12216286" cy="89882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35" y="5690"/>
                </a:moveTo>
                <a:cubicBezTo>
                  <a:pt x="1542" y="5786"/>
                  <a:pt x="2912" y="-6663"/>
                  <a:pt x="5378" y="4969"/>
                </a:cubicBezTo>
                <a:cubicBezTo>
                  <a:pt x="8165" y="16409"/>
                  <a:pt x="9886" y="955"/>
                  <a:pt x="11677" y="1897"/>
                </a:cubicBezTo>
                <a:cubicBezTo>
                  <a:pt x="13469" y="2838"/>
                  <a:pt x="14737" y="9220"/>
                  <a:pt x="16128" y="10617"/>
                </a:cubicBezTo>
                <a:cubicBezTo>
                  <a:pt x="17519" y="12013"/>
                  <a:pt x="18571" y="12576"/>
                  <a:pt x="19479" y="11755"/>
                </a:cubicBezTo>
                <a:cubicBezTo>
                  <a:pt x="20386" y="10934"/>
                  <a:pt x="21317" y="3979"/>
                  <a:pt x="21572" y="5690"/>
                </a:cubicBezTo>
                <a:cubicBezTo>
                  <a:pt x="21565" y="10641"/>
                  <a:pt x="21605" y="16648"/>
                  <a:pt x="21599" y="21600"/>
                </a:cubicBezTo>
                <a:lnTo>
                  <a:pt x="16482" y="21455"/>
                </a:lnTo>
                <a:lnTo>
                  <a:pt x="10994" y="20831"/>
                </a:lnTo>
                <a:lnTo>
                  <a:pt x="6321" y="21321"/>
                </a:lnTo>
                <a:lnTo>
                  <a:pt x="0" y="20878"/>
                </a:lnTo>
                <a:cubicBezTo>
                  <a:pt x="6" y="16216"/>
                  <a:pt x="8" y="10641"/>
                  <a:pt x="35" y="5690"/>
                </a:cubicBezTo>
                <a:close/>
              </a:path>
            </a:pathLst>
          </a:custGeom>
          <a:gradFill rotWithShape="1">
            <a:gsLst>
              <a:gs pos="0">
                <a:srgbClr val="0F9ED5">
                  <a:lumMod val="20000"/>
                  <a:lumOff val="80000"/>
                  <a:alpha val="100000"/>
                </a:srgbClr>
              </a:gs>
              <a:gs pos="50000">
                <a:srgbClr val="FFFFFF">
                  <a:alpha val="100000"/>
                </a:srgbClr>
              </a:gs>
              <a:gs pos="100000">
                <a:srgbClr val="0F9ED5">
                  <a:lumMod val="20000"/>
                  <a:lumOff val="80000"/>
                  <a:alpha val="100000"/>
                </a:srgbClr>
              </a:gs>
            </a:gsLst>
            <a:lin ang="0" scaled="1"/>
          </a:gradFill>
          <a:ln w="15875" cap="flat" cmpd="sng">
            <a:solidFill>
              <a:srgbClr val="156082">
                <a:alpha val="0"/>
              </a:srgbClr>
            </a:solidFill>
            <a:prstDash val="solid"/>
            <a:round/>
          </a:ln>
          <a:effectLst>
            <a:glow>
              <a:srgbClr val="FFFF00"/>
            </a:glow>
            <a:outerShdw algn="ctr" rotWithShape="0">
              <a:srgbClr val="000000">
                <a:alpha val="99607"/>
              </a:srgbClr>
            </a:outerShdw>
          </a:effectLst>
          <a:scene3d>
            <a:camera prst="legacyObliqueFront"/>
            <a:lightRig rig="legacyFlat4" dir="t"/>
          </a:scene3d>
          <a:sp3d prstMaterial="legacyMatte">
            <a:bevelT w="13500" h="13500" prst="angle"/>
            <a:bevelB w="13500" h="13500" prst="angle"/>
          </a:sp3d>
        </p:spPr>
      </p:sp>
      <p:sp>
        <p:nvSpPr>
          <p:cNvPr id="147" name="曲线"/>
          <p:cNvSpPr>
            <a:spLocks/>
          </p:cNvSpPr>
          <p:nvPr/>
        </p:nvSpPr>
        <p:spPr>
          <a:xfrm rot="10800000">
            <a:off x="-2090" y="-18190"/>
            <a:ext cx="12192000" cy="898826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0" y="5943"/>
                </a:moveTo>
                <a:cubicBezTo>
                  <a:pt x="1529" y="6043"/>
                  <a:pt x="2217" y="-6829"/>
                  <a:pt x="4688" y="5198"/>
                </a:cubicBezTo>
                <a:cubicBezTo>
                  <a:pt x="7480" y="17027"/>
                  <a:pt x="9070" y="10367"/>
                  <a:pt x="10158" y="6391"/>
                </a:cubicBezTo>
                <a:cubicBezTo>
                  <a:pt x="13044" y="-3797"/>
                  <a:pt x="14166" y="-119"/>
                  <a:pt x="15989" y="5794"/>
                </a:cubicBezTo>
                <a:cubicBezTo>
                  <a:pt x="19763" y="16580"/>
                  <a:pt x="19729" y="5894"/>
                  <a:pt x="21600" y="5943"/>
                </a:cubicBezTo>
                <a:cubicBezTo>
                  <a:pt x="21593" y="11063"/>
                  <a:pt x="21586" y="16182"/>
                  <a:pt x="21579" y="21301"/>
                </a:cubicBezTo>
                <a:lnTo>
                  <a:pt x="16530" y="21152"/>
                </a:lnTo>
                <a:lnTo>
                  <a:pt x="11000" y="21600"/>
                </a:lnTo>
                <a:lnTo>
                  <a:pt x="6271" y="21450"/>
                </a:lnTo>
                <a:lnTo>
                  <a:pt x="0" y="20556"/>
                </a:lnTo>
                <a:cubicBezTo>
                  <a:pt x="6" y="15735"/>
                  <a:pt x="-6" y="11063"/>
                  <a:pt x="20" y="5943"/>
                </a:cubicBezTo>
                <a:close/>
              </a:path>
            </a:pathLst>
          </a:custGeom>
          <a:gradFill rotWithShape="1">
            <a:gsLst>
              <a:gs pos="0">
                <a:srgbClr val="156082">
                  <a:lumMod val="5000"/>
                  <a:lumOff val="95000"/>
                  <a:alpha val="100000"/>
                </a:srgbClr>
              </a:gs>
              <a:gs pos="74000">
                <a:srgbClr val="156082">
                  <a:lumMod val="45000"/>
                  <a:lumOff val="55000"/>
                  <a:alpha val="100000"/>
                </a:srgbClr>
              </a:gs>
              <a:gs pos="83000">
                <a:srgbClr val="156082">
                  <a:lumMod val="45000"/>
                  <a:lumOff val="55000"/>
                  <a:alpha val="100000"/>
                </a:srgbClr>
              </a:gs>
              <a:gs pos="100000">
                <a:srgbClr val="156082">
                  <a:lumMod val="30000"/>
                  <a:lumOff val="70000"/>
                  <a:alpha val="100000"/>
                </a:srgbClr>
              </a:gs>
            </a:gsLst>
            <a:lin ang="5400000" scaled="1"/>
          </a:gradFill>
          <a:ln w="19050" cap="flat" cmpd="sng">
            <a:noFill/>
            <a:prstDash val="solid"/>
            <a:round/>
          </a:ln>
          <a:effectLst>
            <a:glow>
              <a:srgbClr val="FFFF00"/>
            </a:glow>
            <a:outerShdw algn="ctr" rotWithShape="0">
              <a:srgbClr val="000000">
                <a:alpha val="99607"/>
              </a:srgbClr>
            </a:outerShdw>
          </a:effectLst>
          <a:scene3d>
            <a:camera prst="legacyObliqueFront"/>
            <a:lightRig rig="legacyFlat4" dir="t"/>
          </a:scene3d>
          <a:sp3d prstMaterial="legacyMatte">
            <a:bevelT w="13500" h="13500" prst="angle"/>
            <a:bevelB w="13500" h="13500" prst="angle"/>
          </a:sp3d>
        </p:spPr>
      </p:sp>
      <p:sp>
        <p:nvSpPr>
          <p:cNvPr id="146" name="曲线"/>
          <p:cNvSpPr>
            <a:spLocks/>
          </p:cNvSpPr>
          <p:nvPr/>
        </p:nvSpPr>
        <p:spPr>
          <a:xfrm rot="10800000">
            <a:off x="-26376" y="-237830"/>
            <a:ext cx="12218376" cy="965187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19" y="8758"/>
                </a:moveTo>
                <a:cubicBezTo>
                  <a:pt x="1526" y="8840"/>
                  <a:pt x="2212" y="-1717"/>
                  <a:pt x="4678" y="8147"/>
                </a:cubicBezTo>
                <a:cubicBezTo>
                  <a:pt x="7464" y="17849"/>
                  <a:pt x="7149" y="17331"/>
                  <a:pt x="8411" y="16166"/>
                </a:cubicBezTo>
                <a:cubicBezTo>
                  <a:pt x="9673" y="15002"/>
                  <a:pt x="10993" y="3240"/>
                  <a:pt x="12248" y="1159"/>
                </a:cubicBezTo>
                <a:cubicBezTo>
                  <a:pt x="13502" y="-920"/>
                  <a:pt x="14698" y="-273"/>
                  <a:pt x="15939" y="3681"/>
                </a:cubicBezTo>
                <a:cubicBezTo>
                  <a:pt x="17387" y="8525"/>
                  <a:pt x="18200" y="14960"/>
                  <a:pt x="19133" y="14981"/>
                </a:cubicBezTo>
                <a:cubicBezTo>
                  <a:pt x="20066" y="15001"/>
                  <a:pt x="21194" y="3480"/>
                  <a:pt x="21599" y="5108"/>
                </a:cubicBezTo>
                <a:cubicBezTo>
                  <a:pt x="21593" y="9306"/>
                  <a:pt x="21540" y="17156"/>
                  <a:pt x="21533" y="21355"/>
                </a:cubicBezTo>
                <a:lnTo>
                  <a:pt x="16494" y="21233"/>
                </a:lnTo>
                <a:lnTo>
                  <a:pt x="10976" y="21600"/>
                </a:lnTo>
                <a:lnTo>
                  <a:pt x="6258" y="21477"/>
                </a:lnTo>
                <a:lnTo>
                  <a:pt x="0" y="20743"/>
                </a:lnTo>
                <a:cubicBezTo>
                  <a:pt x="6" y="16789"/>
                  <a:pt x="-6" y="12957"/>
                  <a:pt x="19" y="8758"/>
                </a:cubicBezTo>
                <a:close/>
              </a:path>
            </a:pathLst>
          </a:custGeom>
          <a:gradFill rotWithShape="1">
            <a:gsLst>
              <a:gs pos="0">
                <a:srgbClr val="EFFCFF">
                  <a:alpha val="100000"/>
                </a:srgbClr>
              </a:gs>
              <a:gs pos="50000">
                <a:srgbClr val="0F9ED5">
                  <a:lumMod val="40000"/>
                  <a:lumOff val="60000"/>
                  <a:alpha val="100000"/>
                </a:srgbClr>
              </a:gs>
              <a:gs pos="100000">
                <a:srgbClr val="FFFFFF">
                  <a:alpha val="100000"/>
                </a:srgbClr>
              </a:gs>
            </a:gsLst>
            <a:lin ang="5400000" scaled="1"/>
          </a:gradFill>
          <a:ln w="19050" cap="flat" cmpd="sng">
            <a:noFill/>
            <a:prstDash val="solid"/>
            <a:round/>
          </a:ln>
          <a:effectLst>
            <a:glow>
              <a:srgbClr val="FFFF00"/>
            </a:glow>
            <a:outerShdw algn="ctr" rotWithShape="0">
              <a:srgbClr val="000000">
                <a:alpha val="99607"/>
              </a:srgbClr>
            </a:outerShdw>
          </a:effectLst>
          <a:scene3d>
            <a:camera prst="legacyObliqueFront"/>
            <a:lightRig rig="legacyFlat4" dir="t"/>
          </a:scene3d>
          <a:sp3d prstMaterial="legacyMatte">
            <a:bevelT w="13500" h="13500" prst="angle"/>
            <a:bevelB w="13500" h="13500" prst="angle"/>
          </a:sp3d>
        </p:spPr>
      </p:sp>
      <p:sp>
        <p:nvSpPr>
          <p:cNvPr id="145" name="曲线"/>
          <p:cNvSpPr>
            <a:spLocks/>
          </p:cNvSpPr>
          <p:nvPr/>
        </p:nvSpPr>
        <p:spPr>
          <a:xfrm rot="10800000">
            <a:off x="-35168" y="277945"/>
            <a:ext cx="12216286" cy="89882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35" y="5690"/>
                </a:moveTo>
                <a:cubicBezTo>
                  <a:pt x="1542" y="5786"/>
                  <a:pt x="2912" y="-6663"/>
                  <a:pt x="5378" y="4969"/>
                </a:cubicBezTo>
                <a:cubicBezTo>
                  <a:pt x="8165" y="16409"/>
                  <a:pt x="9886" y="955"/>
                  <a:pt x="11677" y="1897"/>
                </a:cubicBezTo>
                <a:cubicBezTo>
                  <a:pt x="13469" y="2838"/>
                  <a:pt x="14737" y="9220"/>
                  <a:pt x="16128" y="10617"/>
                </a:cubicBezTo>
                <a:cubicBezTo>
                  <a:pt x="17519" y="12013"/>
                  <a:pt x="18571" y="12576"/>
                  <a:pt x="19479" y="11755"/>
                </a:cubicBezTo>
                <a:cubicBezTo>
                  <a:pt x="20386" y="10934"/>
                  <a:pt x="21317" y="3979"/>
                  <a:pt x="21572" y="5690"/>
                </a:cubicBezTo>
                <a:cubicBezTo>
                  <a:pt x="21565" y="10641"/>
                  <a:pt x="21605" y="16648"/>
                  <a:pt x="21599" y="21600"/>
                </a:cubicBezTo>
                <a:lnTo>
                  <a:pt x="16482" y="21455"/>
                </a:lnTo>
                <a:lnTo>
                  <a:pt x="10994" y="20831"/>
                </a:lnTo>
                <a:lnTo>
                  <a:pt x="6321" y="21321"/>
                </a:lnTo>
                <a:lnTo>
                  <a:pt x="0" y="20878"/>
                </a:lnTo>
                <a:cubicBezTo>
                  <a:pt x="6" y="16216"/>
                  <a:pt x="8" y="10641"/>
                  <a:pt x="35" y="5690"/>
                </a:cubicBezTo>
                <a:close/>
              </a:path>
            </a:pathLst>
          </a:custGeom>
          <a:gradFill rotWithShape="1">
            <a:gsLst>
              <a:gs pos="0">
                <a:srgbClr val="0F9ED5">
                  <a:lumMod val="20000"/>
                  <a:lumOff val="80000"/>
                  <a:alpha val="100000"/>
                </a:srgbClr>
              </a:gs>
              <a:gs pos="50000">
                <a:srgbClr val="FFFFFF">
                  <a:alpha val="100000"/>
                </a:srgbClr>
              </a:gs>
              <a:gs pos="100000">
                <a:srgbClr val="0F9ED5">
                  <a:lumMod val="20000"/>
                  <a:lumOff val="80000"/>
                  <a:alpha val="100000"/>
                </a:srgbClr>
              </a:gs>
            </a:gsLst>
            <a:lin ang="0" scaled="1"/>
          </a:gradFill>
          <a:ln w="15875" cap="flat" cmpd="sng">
            <a:solidFill>
              <a:srgbClr val="156082">
                <a:alpha val="0"/>
              </a:srgbClr>
            </a:solidFill>
            <a:prstDash val="solid"/>
            <a:round/>
          </a:ln>
          <a:effectLst>
            <a:glow>
              <a:srgbClr val="FFFF00"/>
            </a:glow>
            <a:outerShdw algn="ctr" rotWithShape="0">
              <a:srgbClr val="000000">
                <a:alpha val="99607"/>
              </a:srgbClr>
            </a:outerShdw>
          </a:effectLst>
          <a:scene3d>
            <a:camera prst="legacyObliqueFront"/>
            <a:lightRig rig="legacyFlat4" dir="t"/>
          </a:scene3d>
          <a:sp3d prstMaterial="legacyMatte">
            <a:bevelT w="13500" h="13500" prst="angle"/>
            <a:bevelB w="13500" h="13500" prst="angle"/>
          </a:sp3d>
        </p:spPr>
      </p:sp>
      <p:sp>
        <p:nvSpPr>
          <p:cNvPr id="144" name="曲线"/>
          <p:cNvSpPr>
            <a:spLocks/>
          </p:cNvSpPr>
          <p:nvPr/>
        </p:nvSpPr>
        <p:spPr>
          <a:xfrm rot="10800000">
            <a:off x="-2090" y="-18190"/>
            <a:ext cx="12192000" cy="898826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0" y="5943"/>
                </a:moveTo>
                <a:cubicBezTo>
                  <a:pt x="1529" y="6043"/>
                  <a:pt x="2217" y="-6829"/>
                  <a:pt x="4688" y="5198"/>
                </a:cubicBezTo>
                <a:cubicBezTo>
                  <a:pt x="7480" y="17027"/>
                  <a:pt x="9070" y="10367"/>
                  <a:pt x="10158" y="6391"/>
                </a:cubicBezTo>
                <a:cubicBezTo>
                  <a:pt x="13044" y="-3797"/>
                  <a:pt x="14166" y="-119"/>
                  <a:pt x="15989" y="5794"/>
                </a:cubicBezTo>
                <a:cubicBezTo>
                  <a:pt x="19763" y="16580"/>
                  <a:pt x="19729" y="5894"/>
                  <a:pt x="21600" y="5943"/>
                </a:cubicBezTo>
                <a:cubicBezTo>
                  <a:pt x="21593" y="11063"/>
                  <a:pt x="21586" y="16182"/>
                  <a:pt x="21579" y="21301"/>
                </a:cubicBezTo>
                <a:lnTo>
                  <a:pt x="16530" y="21152"/>
                </a:lnTo>
                <a:lnTo>
                  <a:pt x="11000" y="21600"/>
                </a:lnTo>
                <a:lnTo>
                  <a:pt x="6271" y="21450"/>
                </a:lnTo>
                <a:lnTo>
                  <a:pt x="0" y="20556"/>
                </a:lnTo>
                <a:cubicBezTo>
                  <a:pt x="6" y="15735"/>
                  <a:pt x="-6" y="11063"/>
                  <a:pt x="20" y="5943"/>
                </a:cubicBezTo>
                <a:close/>
              </a:path>
            </a:pathLst>
          </a:custGeom>
          <a:gradFill rotWithShape="1">
            <a:gsLst>
              <a:gs pos="0">
                <a:srgbClr val="156082">
                  <a:lumMod val="5000"/>
                  <a:lumOff val="95000"/>
                  <a:alpha val="100000"/>
                </a:srgbClr>
              </a:gs>
              <a:gs pos="74000">
                <a:srgbClr val="156082">
                  <a:lumMod val="45000"/>
                  <a:lumOff val="55000"/>
                  <a:alpha val="100000"/>
                </a:srgbClr>
              </a:gs>
              <a:gs pos="83000">
                <a:srgbClr val="156082">
                  <a:lumMod val="45000"/>
                  <a:lumOff val="55000"/>
                  <a:alpha val="100000"/>
                </a:srgbClr>
              </a:gs>
              <a:gs pos="100000">
                <a:srgbClr val="156082">
                  <a:lumMod val="30000"/>
                  <a:lumOff val="70000"/>
                  <a:alpha val="100000"/>
                </a:srgbClr>
              </a:gs>
            </a:gsLst>
            <a:lin ang="5400000" scaled="1"/>
          </a:gradFill>
          <a:ln w="19050" cap="flat" cmpd="sng">
            <a:noFill/>
            <a:prstDash val="solid"/>
            <a:round/>
          </a:ln>
          <a:effectLst>
            <a:glow>
              <a:srgbClr val="FFFF00"/>
            </a:glow>
            <a:outerShdw algn="ctr" rotWithShape="0">
              <a:srgbClr val="000000">
                <a:alpha val="99607"/>
              </a:srgbClr>
            </a:outerShdw>
          </a:effectLst>
          <a:scene3d>
            <a:camera prst="legacyObliqueFront"/>
            <a:lightRig rig="legacyFlat4" dir="t"/>
          </a:scene3d>
          <a:sp3d prstMaterial="legacyMatte">
            <a:bevelT w="13500" h="13500" prst="angle"/>
            <a:bevelB w="13500" h="13500" prst="angle"/>
          </a:sp3d>
        </p:spPr>
      </p:sp>
      <p:sp>
        <p:nvSpPr>
          <p:cNvPr id="143" name="曲线"/>
          <p:cNvSpPr>
            <a:spLocks/>
          </p:cNvSpPr>
          <p:nvPr/>
        </p:nvSpPr>
        <p:spPr>
          <a:xfrm rot="10800000">
            <a:off x="-26376" y="-254312"/>
            <a:ext cx="12218376" cy="965187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19" y="8758"/>
                </a:moveTo>
                <a:cubicBezTo>
                  <a:pt x="1526" y="8840"/>
                  <a:pt x="2212" y="-1717"/>
                  <a:pt x="4678" y="8147"/>
                </a:cubicBezTo>
                <a:cubicBezTo>
                  <a:pt x="7464" y="17849"/>
                  <a:pt x="7149" y="17331"/>
                  <a:pt x="8411" y="16166"/>
                </a:cubicBezTo>
                <a:cubicBezTo>
                  <a:pt x="9673" y="15002"/>
                  <a:pt x="10993" y="3240"/>
                  <a:pt x="12248" y="1159"/>
                </a:cubicBezTo>
                <a:cubicBezTo>
                  <a:pt x="13502" y="-920"/>
                  <a:pt x="14698" y="-273"/>
                  <a:pt x="15939" y="3681"/>
                </a:cubicBezTo>
                <a:cubicBezTo>
                  <a:pt x="17387" y="8525"/>
                  <a:pt x="18200" y="14960"/>
                  <a:pt x="19133" y="14981"/>
                </a:cubicBezTo>
                <a:cubicBezTo>
                  <a:pt x="20066" y="15001"/>
                  <a:pt x="21194" y="3480"/>
                  <a:pt x="21599" y="5108"/>
                </a:cubicBezTo>
                <a:cubicBezTo>
                  <a:pt x="21593" y="9306"/>
                  <a:pt x="21540" y="17156"/>
                  <a:pt x="21533" y="21355"/>
                </a:cubicBezTo>
                <a:lnTo>
                  <a:pt x="16494" y="21233"/>
                </a:lnTo>
                <a:lnTo>
                  <a:pt x="10976" y="21600"/>
                </a:lnTo>
                <a:lnTo>
                  <a:pt x="6258" y="21477"/>
                </a:lnTo>
                <a:lnTo>
                  <a:pt x="0" y="20743"/>
                </a:lnTo>
                <a:cubicBezTo>
                  <a:pt x="6" y="16789"/>
                  <a:pt x="-6" y="12957"/>
                  <a:pt x="19" y="8758"/>
                </a:cubicBezTo>
                <a:close/>
              </a:path>
            </a:pathLst>
          </a:custGeom>
          <a:gradFill rotWithShape="1">
            <a:gsLst>
              <a:gs pos="0">
                <a:srgbClr val="EFFCFF">
                  <a:alpha val="100000"/>
                </a:srgbClr>
              </a:gs>
              <a:gs pos="50000">
                <a:srgbClr val="0F9ED5">
                  <a:lumMod val="40000"/>
                  <a:lumOff val="60000"/>
                  <a:alpha val="100000"/>
                </a:srgbClr>
              </a:gs>
              <a:gs pos="100000">
                <a:srgbClr val="FFFFFF">
                  <a:alpha val="100000"/>
                </a:srgbClr>
              </a:gs>
            </a:gsLst>
            <a:lin ang="5400000" scaled="1"/>
          </a:gradFill>
          <a:ln w="19050" cap="flat" cmpd="sng">
            <a:noFill/>
            <a:prstDash val="solid"/>
            <a:round/>
          </a:ln>
          <a:effectLst>
            <a:glow>
              <a:srgbClr val="FFFF00"/>
            </a:glow>
            <a:outerShdw algn="ctr" rotWithShape="0">
              <a:srgbClr val="000000">
                <a:alpha val="99607"/>
              </a:srgbClr>
            </a:outerShdw>
          </a:effectLst>
          <a:scene3d>
            <a:camera prst="legacyObliqueFront"/>
            <a:lightRig rig="legacyFlat4" dir="t"/>
          </a:scene3d>
          <a:sp3d prstMaterial="legacyMatte">
            <a:bevelT w="13500" h="13500" prst="angle"/>
            <a:bevelB w="13500" h="13500" prst="angle"/>
          </a:sp3d>
        </p:spPr>
      </p:sp>
      <p:sp>
        <p:nvSpPr>
          <p:cNvPr id="135" name="文本框"/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1325562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r>
              <a:rPr lang="en-US" altLang="zh-CN" sz="4400"/>
              <a:t>1. Title, example: Tasks of the week   </a:t>
            </a:r>
            <a:endParaRPr lang="zh-CN" altLang="en-US" sz="4400"/>
          </a:p>
        </p:txBody>
      </p:sp>
      <p:sp>
        <p:nvSpPr>
          <p:cNvPr id="136" name="文本框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en-US" altLang="zh-CN" sz="2200"/>
              <a:t>Abcd</a:t>
            </a:r>
          </a:p>
          <a:p>
            <a:pPr marL="971550" lvl="1" indent="-514350">
              <a:buFontTx/>
              <a:buAutoNum type="romanLcPeriod"/>
            </a:pPr>
            <a:r>
              <a:rPr lang="en-US" altLang="zh-CN" sz="2000"/>
              <a:t>efgh</a:t>
            </a:r>
            <a:endParaRPr lang="zh-CN" altLang="en-US" sz="2000"/>
          </a:p>
        </p:txBody>
      </p:sp>
      <p:sp>
        <p:nvSpPr>
          <p:cNvPr id="137" name="直线"/>
          <p:cNvSpPr>
            <a:spLocks/>
          </p:cNvSpPr>
          <p:nvPr/>
        </p:nvSpPr>
        <p:spPr>
          <a:xfrm>
            <a:off x="838200" y="1251708"/>
            <a:ext cx="10515600" cy="0"/>
          </a:xfrm>
          <a:prstGeom prst="line">
            <a:avLst/>
          </a:prstGeom>
          <a:noFill/>
          <a:ln w="38100" cap="flat" cmpd="sng">
            <a:solidFill>
              <a:srgbClr val="8ECEFA"/>
            </a:solidFill>
            <a:prstDash val="solid"/>
            <a:round/>
          </a:ln>
        </p:spPr>
      </p:sp>
      <p:sp>
        <p:nvSpPr>
          <p:cNvPr id="138" name="文本框"/>
          <p:cNvSpPr>
            <a:spLocks noGrp="1"/>
          </p:cNvSpPr>
          <p:nvPr>
            <p:ph type="body"/>
          </p:nvPr>
        </p:nvSpPr>
        <p:spPr>
          <a:xfrm>
            <a:off x="2878527" y="6564113"/>
            <a:ext cx="5596085" cy="36512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ctr">
              <a:buNone/>
            </a:pPr>
            <a:r>
              <a:rPr lang="en-US" altLang="zh-CN" sz="1200" kern="1200">
                <a:solidFill>
                  <a:schemeClr val="bg1"/>
                </a:solidFill>
                <a:latin typeface="Aptos" charset="0"/>
                <a:ea typeface="等线" charset="0"/>
                <a:cs typeface="Droid Sans" charset="0"/>
              </a:rPr>
              <a:t>Vijay Simha Reddy Bogala, Josef Remberger</a:t>
            </a:r>
            <a:endParaRPr lang="zh-CN" altLang="en-US" sz="1200" kern="1200">
              <a:solidFill>
                <a:schemeClr val="bg1"/>
              </a:solidFill>
              <a:latin typeface="Aptos" charset="0"/>
              <a:ea typeface="等线" charset="0"/>
              <a:cs typeface="Droid Sans" charset="0"/>
            </a:endParaRPr>
          </a:p>
        </p:txBody>
      </p:sp>
      <p:sp>
        <p:nvSpPr>
          <p:cNvPr id="139" name="文本框"/>
          <p:cNvSpPr>
            <a:spLocks noGrp="1"/>
          </p:cNvSpPr>
          <p:nvPr>
            <p:ph type="dt"/>
          </p:nvPr>
        </p:nvSpPr>
        <p:spPr>
          <a:xfrm>
            <a:off x="838200" y="6566803"/>
            <a:ext cx="1111369" cy="36512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l"/>
            <a:r>
              <a:rPr lang="en-US" altLang="zh-CN" sz="1200">
                <a:solidFill>
                  <a:schemeClr val="bg1"/>
                </a:solidFill>
                <a:latin typeface="Aptos" charset="0"/>
                <a:ea typeface="等线" charset="0"/>
                <a:cs typeface="Aptos" charset="0"/>
              </a:rPr>
              <a:t>10/21/2025</a:t>
            </a:r>
            <a:endParaRPr lang="zh-CN" altLang="en-US" sz="1200">
              <a:solidFill>
                <a:schemeClr val="bg1"/>
              </a:solidFill>
              <a:latin typeface="Aptos" charset="0"/>
              <a:ea typeface="等线" charset="0"/>
              <a:cs typeface="Aptos" charset="0"/>
            </a:endParaRPr>
          </a:p>
        </p:txBody>
      </p:sp>
      <p:sp>
        <p:nvSpPr>
          <p:cNvPr id="140" name="文本框"/>
          <p:cNvSpPr>
            <a:spLocks noGrp="1"/>
          </p:cNvSpPr>
          <p:nvPr>
            <p:ph type="ftr"/>
          </p:nvPr>
        </p:nvSpPr>
        <p:spPr>
          <a:xfrm>
            <a:off x="8474613" y="6564113"/>
            <a:ext cx="2879187" cy="36512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r"/>
            <a:r>
              <a:rPr lang="en-US" altLang="zh-CN" sz="1200">
                <a:solidFill>
                  <a:schemeClr val="bg1"/>
                </a:solidFill>
                <a:latin typeface="Aptos" charset="0"/>
                <a:ea typeface="等线" charset="0"/>
                <a:cs typeface="Aptos" charset="0"/>
              </a:rPr>
              <a:t>Electrical Drivetrain / Optimus Syria</a:t>
            </a:r>
            <a:endParaRPr lang="zh-CN" altLang="en-US" sz="1200">
              <a:solidFill>
                <a:schemeClr val="bg1"/>
              </a:solidFill>
              <a:latin typeface="Aptos" charset="0"/>
              <a:ea typeface="等线" charset="0"/>
              <a:cs typeface="Aptos" charset="0"/>
            </a:endParaRPr>
          </a:p>
        </p:txBody>
      </p:sp>
      <p:sp>
        <p:nvSpPr>
          <p:cNvPr id="141" name="文本框"/>
          <p:cNvSpPr>
            <a:spLocks noGrp="1"/>
          </p:cNvSpPr>
          <p:nvPr>
            <p:ph type="sldNum"/>
          </p:nvPr>
        </p:nvSpPr>
        <p:spPr>
          <a:xfrm>
            <a:off x="1949570" y="6566803"/>
            <a:ext cx="928958" cy="36512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ct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bg1"/>
                </a:solidFill>
                <a:latin typeface="Aptos" charset="0"/>
                <a:ea typeface="等线" charset="0"/>
                <a:cs typeface="Aptos" charset="0"/>
              </a:rPr>
              <a:t>‹#›</a:t>
            </a:fld>
            <a:endParaRPr lang="zh-CN" altLang="en-US" sz="1200">
              <a:solidFill>
                <a:schemeClr val="bg1"/>
              </a:solidFill>
              <a:latin typeface="Aptos" charset="0"/>
              <a:ea typeface="等线" charset="0"/>
              <a:cs typeface="Aptos" charset="0"/>
            </a:endParaRPr>
          </a:p>
        </p:txBody>
      </p:sp>
      <p:sp>
        <p:nvSpPr>
          <p:cNvPr id="142" name="文本框"/>
          <p:cNvSpPr>
            <a:spLocks noGrp="1"/>
          </p:cNvSpPr>
          <p:nvPr>
            <p:ph type="body"/>
          </p:nvPr>
        </p:nvSpPr>
        <p:spPr>
          <a:xfrm>
            <a:off x="749023" y="6216958"/>
            <a:ext cx="2248453" cy="30985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1200" cap="none" spc="0" baseline="0">
                <a:solidFill>
                  <a:srgbClr val="000000"/>
                </a:solidFill>
                <a:latin typeface="Aptos" charset="0"/>
                <a:ea typeface="等线" charset="0"/>
                <a:cs typeface="Droid Sans" charset="0"/>
              </a:rPr>
              <a:t>[1], [2]….</a:t>
            </a:r>
          </a:p>
          <a:p>
            <a:pPr marL="457200" lvl="1" indent="0"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8928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oup start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-form: Shape 13">
            <a:extLst>
              <a:ext uri="{FF2B5EF4-FFF2-40B4-BE49-F238E27FC236}">
                <a16:creationId xmlns:a16="http://schemas.microsoft.com/office/drawing/2014/main" id="{006CCD24-9C06-8926-5E3D-FFE059D5F3D2}"/>
              </a:ext>
            </a:extLst>
          </p:cNvPr>
          <p:cNvSpPr/>
          <p:nvPr/>
        </p:nvSpPr>
        <p:spPr>
          <a:xfrm>
            <a:off x="-7749" y="5526425"/>
            <a:ext cx="12218376" cy="72825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rgbClr val="0F9ED5">
                  <a:lumMod val="40000"/>
                  <a:lumOff val="60000"/>
                </a:srgbClr>
              </a:gs>
              <a:gs pos="100000">
                <a:sysClr val="window" lastClr="FFFFFF"/>
              </a:gs>
            </a:gsLst>
            <a:lin ang="5400000" scaled="1"/>
          </a:gra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4" name="Free-form: Shape 13">
            <a:extLst>
              <a:ext uri="{FF2B5EF4-FFF2-40B4-BE49-F238E27FC236}">
                <a16:creationId xmlns:a16="http://schemas.microsoft.com/office/drawing/2014/main" id="{1157507C-DF41-F2F7-53B7-B0DC0D568F3B}"/>
              </a:ext>
            </a:extLst>
          </p:cNvPr>
          <p:cNvSpPr/>
          <p:nvPr/>
        </p:nvSpPr>
        <p:spPr>
          <a:xfrm>
            <a:off x="0" y="5838824"/>
            <a:ext cx="12192000" cy="675673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rgbClr val="156082">
                  <a:lumMod val="5000"/>
                  <a:lumOff val="95000"/>
                </a:srgbClr>
              </a:gs>
              <a:gs pos="74000">
                <a:srgbClr val="156082">
                  <a:lumMod val="45000"/>
                  <a:lumOff val="55000"/>
                </a:srgbClr>
              </a:gs>
              <a:gs pos="83000">
                <a:srgbClr val="156082">
                  <a:lumMod val="45000"/>
                  <a:lumOff val="55000"/>
                </a:srgbClr>
              </a:gs>
              <a:gs pos="100000">
                <a:srgbClr val="156082">
                  <a:lumMod val="30000"/>
                  <a:lumOff val="70000"/>
                </a:srgbClr>
              </a:gs>
            </a:gsLst>
            <a:lin ang="5400000" scaled="1"/>
          </a:gradFill>
          <a:ln w="19050" cap="flat" cmpd="sng" algn="ctr">
            <a:noFill/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5" name="Free-form: Shape 13">
            <a:extLst>
              <a:ext uri="{FF2B5EF4-FFF2-40B4-BE49-F238E27FC236}">
                <a16:creationId xmlns:a16="http://schemas.microsoft.com/office/drawing/2014/main" id="{94DF4395-7D7A-F380-6320-D9BE1ED1DA6D}"/>
              </a:ext>
            </a:extLst>
          </p:cNvPr>
          <p:cNvSpPr/>
          <p:nvPr/>
        </p:nvSpPr>
        <p:spPr>
          <a:xfrm>
            <a:off x="-7346" y="5928072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rgbClr val="0F9ED5">
                  <a:lumMod val="20000"/>
                  <a:lumOff val="80000"/>
                </a:srgbClr>
              </a:gs>
              <a:gs pos="50000">
                <a:sysClr val="window" lastClr="FFFFFF"/>
              </a:gs>
              <a:gs pos="100000">
                <a:srgbClr val="0F9ED5">
                  <a:lumMod val="20000"/>
                  <a:lumOff val="80000"/>
                </a:srgbClr>
              </a:gs>
            </a:gsLst>
            <a:lin ang="0" scaled="1"/>
            <a:tileRect/>
          </a:gradFill>
          <a:ln w="15875" cap="flat" cmpd="sng" algn="ctr">
            <a:solidFill>
              <a:srgbClr val="156082">
                <a:alpha val="0"/>
              </a:srgbClr>
            </a:solidFill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27" name="Picture 8" descr="Hochschule Flensburg (Fachhochschule) – Wikipedia">
            <a:extLst>
              <a:ext uri="{FF2B5EF4-FFF2-40B4-BE49-F238E27FC236}">
                <a16:creationId xmlns:a16="http://schemas.microsoft.com/office/drawing/2014/main" id="{811EE0A2-7B7B-66E3-65D6-A7F1D9F140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0439" y="264131"/>
            <a:ext cx="2518129" cy="1672124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14" descr="A black background with blue text&#10;&#10;AI-generated content may be incorrect.">
            <a:extLst>
              <a:ext uri="{FF2B5EF4-FFF2-40B4-BE49-F238E27FC236}">
                <a16:creationId xmlns:a16="http://schemas.microsoft.com/office/drawing/2014/main" id="{88A3D22E-A6EF-A83A-86D5-C96D877CA4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45647" y="719916"/>
            <a:ext cx="3586922" cy="1040207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427A8DB5-3232-D63A-5CDF-0D3AD6450C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5103" y="243054"/>
            <a:ext cx="3684008" cy="1703223"/>
          </a:xfrm>
          <a:prstGeom prst="rect">
            <a:avLst/>
          </a:prstGeom>
        </p:spPr>
      </p:pic>
      <p:sp>
        <p:nvSpPr>
          <p:cNvPr id="30" name="Title 1">
            <a:extLst>
              <a:ext uri="{FF2B5EF4-FFF2-40B4-BE49-F238E27FC236}">
                <a16:creationId xmlns:a16="http://schemas.microsoft.com/office/drawing/2014/main" id="{00FE6863-2F47-99AC-390A-A1BB2D1DD01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12841" y="2206093"/>
            <a:ext cx="9144000" cy="912598"/>
          </a:xfrm>
        </p:spPr>
        <p:txBody>
          <a:bodyPr>
            <a:noAutofit/>
          </a:bodyPr>
          <a:lstStyle>
            <a:lvl1pPr algn="ctr">
              <a:defRPr>
                <a:latin typeface="Aptos (Textkörper)"/>
              </a:defRPr>
            </a:lvl1pPr>
          </a:lstStyle>
          <a:p>
            <a:r>
              <a:rPr lang="it-IT" sz="4000"/>
              <a:t>Weekly report: Team X</a:t>
            </a:r>
            <a:endParaRPr lang="en-GB" sz="4000"/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05E4BCC5-2CED-6F6C-22B8-AF74FB7ECFF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ubTitle" idx="1" hasCustomPrompt="1"/>
          </p:nvPr>
        </p:nvSpPr>
        <p:spPr>
          <a:xfrm>
            <a:off x="1412841" y="3429000"/>
            <a:ext cx="9144000" cy="1143000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 algn="ctr">
              <a:buNone/>
              <a:defRPr sz="1400">
                <a:latin typeface="Aptos (Textkörper)"/>
              </a:defRPr>
            </a:lvl1pPr>
          </a:lstStyle>
          <a:p>
            <a:r>
              <a:rPr lang="it-IT" sz="2000"/>
              <a:t>Week </a:t>
            </a:r>
            <a:r>
              <a:rPr lang="it-IT" sz="2000" err="1"/>
              <a:t>number</a:t>
            </a:r>
            <a:r>
              <a:rPr lang="it-IT" sz="2000"/>
              <a:t>: X</a:t>
            </a:r>
          </a:p>
          <a:p>
            <a:r>
              <a:rPr lang="it-IT" sz="2000"/>
              <a:t>Date: DD/MM/20JJ</a:t>
            </a:r>
          </a:p>
          <a:p>
            <a:r>
              <a:rPr lang="it-IT" sz="2000"/>
              <a:t>Supervisor: X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5588F89-BF05-8BCF-9834-AE05DA2404B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idx="10" hasCustomPrompt="1"/>
          </p:nvPr>
        </p:nvSpPr>
        <p:spPr>
          <a:xfrm>
            <a:off x="3316826" y="4882309"/>
            <a:ext cx="5128821" cy="331717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latin typeface="Aptos (Textkörper)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Group </a:t>
            </a:r>
            <a:r>
              <a:rPr lang="de-DE" err="1"/>
              <a:t>members</a:t>
            </a:r>
            <a:r>
              <a:rPr lang="de-DE"/>
              <a:t>: 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83077A87-075C-C9F1-CF08-7A350F77E612}"/>
              </a:ext>
            </a:extLst>
          </p:cNvPr>
          <p:cNvSpPr/>
          <p:nvPr/>
        </p:nvSpPr>
        <p:spPr>
          <a:xfrm>
            <a:off x="-4172" y="6542492"/>
            <a:ext cx="12207494" cy="365126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6" name="Picture 18" descr="A white windmill with clouds in the background&#10;&#10;AI-generated content may be incorrect.">
            <a:extLst>
              <a:ext uri="{FF2B5EF4-FFF2-40B4-BE49-F238E27FC236}">
                <a16:creationId xmlns:a16="http://schemas.microsoft.com/office/drawing/2014/main" id="{B8218494-1E39-5AB1-96DD-936404956E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9950" y="5430021"/>
            <a:ext cx="1753782" cy="1313633"/>
          </a:xfrm>
          <a:prstGeom prst="rect">
            <a:avLst/>
          </a:prstGeom>
        </p:spPr>
      </p:pic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B3C889B-2F55-2C2F-122E-E89ABE6A2D9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10/21/2025</a:t>
            </a:r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2877DC7-CA1E-181B-77C7-99C60829ED5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Electrical Drivetrain / Optimus Syria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43E1ABD-9DAE-E035-8B0B-D41EFED3FC8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0853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List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8B5CAFF-79AF-87AE-7EAE-604CC93E764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 marL="514350" indent="-514350">
              <a:buFont typeface="+mj-lt"/>
              <a:buAutoNum type="arabicPeriod"/>
              <a:defRPr sz="2200"/>
            </a:lvl1pPr>
            <a:lvl2pPr marL="971550" indent="-514350">
              <a:buFont typeface="+mj-lt"/>
              <a:buAutoNum type="romanLcPeriod"/>
              <a:defRPr sz="2000"/>
            </a:lvl2pPr>
          </a:lstStyle>
          <a:p>
            <a:pPr lvl="0"/>
            <a:r>
              <a:rPr lang="de-DE"/>
              <a:t>Title, </a:t>
            </a:r>
            <a:r>
              <a:rPr lang="de-DE" err="1"/>
              <a:t>example</a:t>
            </a:r>
            <a:r>
              <a:rPr lang="de-DE"/>
              <a:t>: Tasks </a:t>
            </a:r>
            <a:r>
              <a:rPr lang="de-DE" err="1"/>
              <a:t>of</a:t>
            </a:r>
            <a:r>
              <a:rPr lang="de-DE"/>
              <a:t> </a:t>
            </a:r>
            <a:r>
              <a:rPr lang="de-DE" err="1"/>
              <a:t>the</a:t>
            </a:r>
            <a:r>
              <a:rPr lang="de-DE"/>
              <a:t> </a:t>
            </a:r>
            <a:r>
              <a:rPr lang="de-DE" err="1"/>
              <a:t>week</a:t>
            </a:r>
            <a:endParaRPr lang="de-DE"/>
          </a:p>
          <a:p>
            <a:pPr lvl="1"/>
            <a:r>
              <a:rPr lang="de-DE" err="1"/>
              <a:t>Example</a:t>
            </a:r>
            <a:r>
              <a:rPr lang="de-DE"/>
              <a:t>: </a:t>
            </a:r>
            <a:r>
              <a:rPr lang="de-DE" err="1"/>
              <a:t>drawings</a:t>
            </a:r>
            <a:r>
              <a:rPr lang="de-DE"/>
              <a:t> </a:t>
            </a:r>
            <a:r>
              <a:rPr lang="de-DE" err="1"/>
              <a:t>from</a:t>
            </a:r>
            <a:r>
              <a:rPr lang="de-DE"/>
              <a:t> </a:t>
            </a:r>
            <a:r>
              <a:rPr lang="de-DE" err="1"/>
              <a:t>the</a:t>
            </a:r>
            <a:r>
              <a:rPr lang="de-DE"/>
              <a:t> </a:t>
            </a:r>
            <a:r>
              <a:rPr lang="de-DE" err="1"/>
              <a:t>week</a:t>
            </a:r>
            <a:endParaRPr lang="de-DE"/>
          </a:p>
          <a:p>
            <a:pPr lvl="0"/>
            <a:r>
              <a:rPr lang="de-DE"/>
              <a:t>X</a:t>
            </a:r>
          </a:p>
          <a:p>
            <a:pPr lvl="1"/>
            <a:endParaRPr lang="de-DE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62E2414-A9F3-5C69-E3A8-481E091525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List </a:t>
            </a:r>
            <a:r>
              <a:rPr lang="de-DE" err="1"/>
              <a:t>of</a:t>
            </a:r>
            <a:r>
              <a:rPr lang="de-DE"/>
              <a:t> </a:t>
            </a:r>
            <a:r>
              <a:rPr lang="de-DE" err="1"/>
              <a:t>contents</a:t>
            </a:r>
            <a:endParaRPr lang="en-GB"/>
          </a:p>
        </p:txBody>
      </p:sp>
      <p:cxnSp>
        <p:nvCxnSpPr>
          <p:cNvPr id="9" name="Straight Connector 5">
            <a:extLst>
              <a:ext uri="{FF2B5EF4-FFF2-40B4-BE49-F238E27FC236}">
                <a16:creationId xmlns:a16="http://schemas.microsoft.com/office/drawing/2014/main" id="{66EB7C6A-45A8-A327-54B4-9E3A0BCAC0B4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Datumsplatzhalter 10">
            <a:extLst>
              <a:ext uri="{FF2B5EF4-FFF2-40B4-BE49-F238E27FC236}">
                <a16:creationId xmlns:a16="http://schemas.microsoft.com/office/drawing/2014/main" id="{8F6D1F16-A947-CEE2-C58A-50217E901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10/21/2025</a:t>
            </a:r>
            <a:endParaRPr lang="en-GB"/>
          </a:p>
        </p:txBody>
      </p:sp>
      <p:sp>
        <p:nvSpPr>
          <p:cNvPr id="12" name="Fußzeilenplatzhalter 11">
            <a:extLst>
              <a:ext uri="{FF2B5EF4-FFF2-40B4-BE49-F238E27FC236}">
                <a16:creationId xmlns:a16="http://schemas.microsoft.com/office/drawing/2014/main" id="{873EF994-6CA7-B763-F215-A7D1723E2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Electrical Drivetrain / Optimus Syria</a:t>
            </a:r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67F2F56B-9E4F-A460-92A9-87055C42B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4" name="Textplatzhalter 16">
            <a:extLst>
              <a:ext uri="{FF2B5EF4-FFF2-40B4-BE49-F238E27FC236}">
                <a16:creationId xmlns:a16="http://schemas.microsoft.com/office/drawing/2014/main" id="{3A8B7922-CD64-E421-B5E5-B7BA56CBCB0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Vijay </a:t>
            </a:r>
            <a:r>
              <a:rPr lang="de-DE" err="1"/>
              <a:t>Simha</a:t>
            </a:r>
            <a:r>
              <a:rPr lang="de-DE"/>
              <a:t> Reddy </a:t>
            </a:r>
            <a:r>
              <a:rPr lang="de-DE" err="1"/>
              <a:t>Bogala</a:t>
            </a:r>
            <a:r>
              <a:rPr lang="de-DE"/>
              <a:t>, Josef Remberger</a:t>
            </a:r>
          </a:p>
        </p:txBody>
      </p:sp>
    </p:spTree>
    <p:extLst>
      <p:ext uri="{BB962C8B-B14F-4D97-AF65-F5344CB8AC3E}">
        <p14:creationId xmlns:p14="http://schemas.microsoft.com/office/powerpoint/2010/main" val="296636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bliography (Explanati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93033-AA4A-D955-AE39-E7F2A40C8A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err="1"/>
              <a:t>Bibliography</a:t>
            </a:r>
            <a:r>
              <a:rPr lang="de-DE"/>
              <a:t> – </a:t>
            </a:r>
            <a:r>
              <a:rPr lang="de-DE" err="1"/>
              <a:t>team</a:t>
            </a:r>
            <a:r>
              <a:rPr lang="de-DE"/>
              <a:t> </a:t>
            </a:r>
            <a:r>
              <a:rPr lang="de-DE" err="1"/>
              <a:t>name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8BDBB-4827-8B89-3EE0-5A3DD22172FC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it-IT"/>
              <a:t>[1] </a:t>
            </a:r>
            <a:r>
              <a:rPr lang="en-GB"/>
              <a:t>“How HOMER Calculates Wind Turbine Power Output,” </a:t>
            </a:r>
            <a:r>
              <a:rPr lang="en-GB" i="1"/>
              <a:t>Homerenergy.com</a:t>
            </a:r>
            <a:r>
              <a:rPr lang="en-GB"/>
              <a:t>, 2017. https://www.homerenergy.com/products/pro/docs/3.15/how_homer_calculates_wind_turbine_power_output.html (accessed Aug. 25, 2025).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[2] …..</a:t>
            </a:r>
            <a:endParaRPr lang="it-IT"/>
          </a:p>
          <a:p>
            <a:pPr lvl="0"/>
            <a:endParaRPr lang="de-DE"/>
          </a:p>
        </p:txBody>
      </p:sp>
      <p:cxnSp>
        <p:nvCxnSpPr>
          <p:cNvPr id="6" name="Straight Arrow Connector 21">
            <a:extLst>
              <a:ext uri="{FF2B5EF4-FFF2-40B4-BE49-F238E27FC236}">
                <a16:creationId xmlns:a16="http://schemas.microsoft.com/office/drawing/2014/main" id="{9B5BA113-ABD0-9B33-1E2F-5863B083FE29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4994031" y="2734408"/>
            <a:ext cx="1245576" cy="183759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22">
            <a:extLst>
              <a:ext uri="{FF2B5EF4-FFF2-40B4-BE49-F238E27FC236}">
                <a16:creationId xmlns:a16="http://schemas.microsoft.com/office/drawing/2014/main" id="{59531AAE-8AA3-6039-F69E-EDD1AF57C810}"/>
              </a:ext>
            </a:extLst>
          </p:cNvPr>
          <p:cNvSpPr/>
          <p:nvPr userDrawn="1"/>
        </p:nvSpPr>
        <p:spPr>
          <a:xfrm>
            <a:off x="4475285" y="4572000"/>
            <a:ext cx="5969977" cy="167786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/>
              <a:t>The style </a:t>
            </a:r>
            <a:r>
              <a:rPr lang="it-IT" err="1"/>
              <a:t>chosen</a:t>
            </a:r>
            <a:r>
              <a:rPr lang="it-IT"/>
              <a:t> for </a:t>
            </a:r>
            <a:r>
              <a:rPr lang="it-IT" err="1"/>
              <a:t>citation</a:t>
            </a:r>
            <a:r>
              <a:rPr lang="it-IT"/>
              <a:t> </a:t>
            </a:r>
            <a:r>
              <a:rPr lang="it-IT" err="1"/>
              <a:t>is</a:t>
            </a:r>
            <a:r>
              <a:rPr lang="it-IT"/>
              <a:t> IEEE, so </a:t>
            </a:r>
            <a:r>
              <a:rPr lang="it-IT" err="1"/>
              <a:t>if</a:t>
            </a:r>
            <a:r>
              <a:rPr lang="it-IT"/>
              <a:t> </a:t>
            </a:r>
            <a:r>
              <a:rPr lang="it-IT" err="1"/>
              <a:t>you</a:t>
            </a:r>
            <a:r>
              <a:rPr lang="it-IT"/>
              <a:t> </a:t>
            </a:r>
            <a:r>
              <a:rPr lang="it-IT" err="1"/>
              <a:t>want</a:t>
            </a:r>
            <a:r>
              <a:rPr lang="it-IT"/>
              <a:t> to create </a:t>
            </a:r>
            <a:r>
              <a:rPr lang="it-IT" err="1"/>
              <a:t>your</a:t>
            </a:r>
            <a:r>
              <a:rPr lang="it-IT"/>
              <a:t> </a:t>
            </a:r>
            <a:r>
              <a:rPr lang="it-IT" err="1"/>
              <a:t>citation</a:t>
            </a:r>
            <a:r>
              <a:rPr lang="it-IT"/>
              <a:t> follow </a:t>
            </a:r>
            <a:r>
              <a:rPr lang="it-IT" err="1"/>
              <a:t>that</a:t>
            </a:r>
            <a:r>
              <a:rPr lang="it-IT"/>
              <a:t> style. </a:t>
            </a:r>
            <a:r>
              <a:rPr lang="it-IT" err="1"/>
              <a:t>If</a:t>
            </a:r>
            <a:r>
              <a:rPr lang="it-IT"/>
              <a:t> </a:t>
            </a:r>
            <a:r>
              <a:rPr lang="it-IT" err="1"/>
              <a:t>you</a:t>
            </a:r>
            <a:r>
              <a:rPr lang="it-IT"/>
              <a:t> </a:t>
            </a:r>
            <a:r>
              <a:rPr lang="it-IT" err="1"/>
              <a:t>want</a:t>
            </a:r>
            <a:r>
              <a:rPr lang="it-IT"/>
              <a:t> to create an IEEE </a:t>
            </a:r>
            <a:r>
              <a:rPr lang="it-IT" err="1"/>
              <a:t>citation</a:t>
            </a:r>
            <a:r>
              <a:rPr lang="it-IT"/>
              <a:t> from a website, </a:t>
            </a:r>
            <a:r>
              <a:rPr lang="it-IT" err="1"/>
              <a:t>you</a:t>
            </a:r>
            <a:r>
              <a:rPr lang="it-IT"/>
              <a:t> can use some free </a:t>
            </a:r>
            <a:r>
              <a:rPr lang="it-IT" err="1"/>
              <a:t>converters</a:t>
            </a:r>
            <a:r>
              <a:rPr lang="it-IT"/>
              <a:t> </a:t>
            </a:r>
            <a:r>
              <a:rPr lang="it-IT" err="1"/>
              <a:t>available</a:t>
            </a:r>
            <a:r>
              <a:rPr lang="it-IT"/>
              <a:t> on the internet, like:</a:t>
            </a:r>
          </a:p>
          <a:p>
            <a:pPr algn="ctr"/>
            <a:r>
              <a:rPr lang="en-GB" b="1">
                <a:hlinkClick r:id="rId2"/>
              </a:rPr>
              <a:t>https://www.mybib.com/tools/ieee-citation-generator</a:t>
            </a:r>
            <a:r>
              <a:rPr lang="en-GB" b="1"/>
              <a:t> </a:t>
            </a:r>
          </a:p>
        </p:txBody>
      </p:sp>
      <p:cxnSp>
        <p:nvCxnSpPr>
          <p:cNvPr id="4" name="Straight Connector 5">
            <a:extLst>
              <a:ext uri="{FF2B5EF4-FFF2-40B4-BE49-F238E27FC236}">
                <a16:creationId xmlns:a16="http://schemas.microsoft.com/office/drawing/2014/main" id="{7CC2DA80-2404-1A96-924E-A52A1DBAA341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7">
            <a:extLst>
              <a:ext uri="{FF2B5EF4-FFF2-40B4-BE49-F238E27FC236}">
                <a16:creationId xmlns:a16="http://schemas.microsoft.com/office/drawing/2014/main" id="{226F6F8F-D65D-4B43-5785-E89E617F8616}"/>
              </a:ext>
            </a:extLst>
          </p:cNvPr>
          <p:cNvSpPr/>
          <p:nvPr userDrawn="1"/>
        </p:nvSpPr>
        <p:spPr>
          <a:xfrm>
            <a:off x="908165" y="3299037"/>
            <a:ext cx="2603270" cy="140451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err="1"/>
              <a:t>This</a:t>
            </a:r>
            <a:r>
              <a:rPr lang="it-IT"/>
              <a:t> slide </a:t>
            </a:r>
            <a:r>
              <a:rPr lang="it-IT" err="1"/>
              <a:t>is</a:t>
            </a:r>
            <a:r>
              <a:rPr lang="it-IT"/>
              <a:t> </a:t>
            </a:r>
            <a:r>
              <a:rPr lang="it-IT" err="1"/>
              <a:t>only</a:t>
            </a:r>
            <a:r>
              <a:rPr lang="it-IT"/>
              <a:t> for </a:t>
            </a:r>
            <a:r>
              <a:rPr lang="it-IT" err="1"/>
              <a:t>explanation</a:t>
            </a:r>
            <a:r>
              <a:rPr lang="it-IT"/>
              <a:t>, </a:t>
            </a:r>
            <a:r>
              <a:rPr lang="it-IT" err="1"/>
              <a:t>dont´t</a:t>
            </a:r>
            <a:r>
              <a:rPr lang="it-IT"/>
              <a:t> use </a:t>
            </a:r>
            <a:r>
              <a:rPr lang="it-IT" err="1"/>
              <a:t>it!</a:t>
            </a:r>
            <a:endParaRPr lang="en-GB"/>
          </a:p>
        </p:txBody>
      </p:sp>
      <p:sp>
        <p:nvSpPr>
          <p:cNvPr id="11" name="Datumsplatzhalter 10">
            <a:extLst>
              <a:ext uri="{FF2B5EF4-FFF2-40B4-BE49-F238E27FC236}">
                <a16:creationId xmlns:a16="http://schemas.microsoft.com/office/drawing/2014/main" id="{376AEEC7-3E6C-8FE6-7104-34FC93794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10/21/2025</a:t>
            </a:r>
            <a:endParaRPr lang="en-GB"/>
          </a:p>
        </p:txBody>
      </p:sp>
      <p:sp>
        <p:nvSpPr>
          <p:cNvPr id="12" name="Fußzeilenplatzhalter 11">
            <a:extLst>
              <a:ext uri="{FF2B5EF4-FFF2-40B4-BE49-F238E27FC236}">
                <a16:creationId xmlns:a16="http://schemas.microsoft.com/office/drawing/2014/main" id="{527D13C7-4982-3CF9-E6C0-8109C888A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Electrical Drivetrain / Optimus Syria</a:t>
            </a:r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44A0136B-0337-50A8-941C-6DC048DC6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4" name="Textplatzhalter 16">
            <a:extLst>
              <a:ext uri="{FF2B5EF4-FFF2-40B4-BE49-F238E27FC236}">
                <a16:creationId xmlns:a16="http://schemas.microsoft.com/office/drawing/2014/main" id="{A21B8924-2541-A57C-7990-899E2DC11FD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Group </a:t>
            </a:r>
            <a:r>
              <a:rPr lang="de-DE" err="1"/>
              <a:t>members</a:t>
            </a:r>
            <a:r>
              <a:rPr lang="de-DE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279193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ibliograp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93033-AA4A-D955-AE39-E7F2A40C8A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err="1"/>
              <a:t>Bibliography</a:t>
            </a:r>
            <a:r>
              <a:rPr lang="de-DE"/>
              <a:t> – </a:t>
            </a:r>
            <a:r>
              <a:rPr lang="de-DE" err="1"/>
              <a:t>team</a:t>
            </a:r>
            <a:r>
              <a:rPr lang="de-DE"/>
              <a:t> </a:t>
            </a:r>
            <a:r>
              <a:rPr lang="de-DE" err="1"/>
              <a:t>name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8BDBB-4827-8B89-3EE0-5A3DD22172FC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it-IT"/>
              <a:t>[1] </a:t>
            </a:r>
            <a:r>
              <a:rPr lang="en-GB"/>
              <a:t>“How HOMER Calculates Wind Turbine Power Output,” </a:t>
            </a:r>
            <a:r>
              <a:rPr lang="en-GB" i="1"/>
              <a:t>Homerenergy.com</a:t>
            </a:r>
            <a:r>
              <a:rPr lang="en-GB"/>
              <a:t>, 2017. https://www.homerenergy.com/products/pro/docs/3.15/how_homer_calculates_wind_turbine_power_output.html (accessed Aug. 25, 2025).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[2] …..</a:t>
            </a:r>
            <a:endParaRPr lang="it-IT"/>
          </a:p>
          <a:p>
            <a:pPr lvl="0"/>
            <a:endParaRPr lang="de-DE"/>
          </a:p>
        </p:txBody>
      </p:sp>
      <p:cxnSp>
        <p:nvCxnSpPr>
          <p:cNvPr id="4" name="Straight Connector 5">
            <a:extLst>
              <a:ext uri="{FF2B5EF4-FFF2-40B4-BE49-F238E27FC236}">
                <a16:creationId xmlns:a16="http://schemas.microsoft.com/office/drawing/2014/main" id="{7CC2DA80-2404-1A96-924E-A52A1DBAA341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79BDC2AF-40F8-8529-16FE-AE51A8BD4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10/21/2025</a:t>
            </a:r>
            <a:endParaRPr lang="en-GB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3A36B392-F5AC-41D8-5903-3EE036BA8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Electrical Drivetrain / Optimus Syria</a:t>
            </a:r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7595A811-7A18-1583-7B9C-87A7CBB7F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Textplatzhalter 16">
            <a:extLst>
              <a:ext uri="{FF2B5EF4-FFF2-40B4-BE49-F238E27FC236}">
                <a16:creationId xmlns:a16="http://schemas.microsoft.com/office/drawing/2014/main" id="{5E735FEA-D591-2E8E-B9B4-2A6BAFE00D4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Vijay </a:t>
            </a:r>
            <a:r>
              <a:rPr lang="de-DE" err="1"/>
              <a:t>Simha</a:t>
            </a:r>
            <a:r>
              <a:rPr lang="de-DE"/>
              <a:t> Reddy </a:t>
            </a:r>
            <a:r>
              <a:rPr lang="de-DE" err="1"/>
              <a:t>Bogala</a:t>
            </a:r>
            <a:r>
              <a:rPr lang="de-DE"/>
              <a:t>, Josef Remberger</a:t>
            </a:r>
          </a:p>
        </p:txBody>
      </p:sp>
    </p:spTree>
    <p:extLst>
      <p:ext uri="{BB962C8B-B14F-4D97-AF65-F5344CB8AC3E}">
        <p14:creationId xmlns:p14="http://schemas.microsoft.com/office/powerpoint/2010/main" val="3861503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of tea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8B5CAFF-79AF-87AE-7EAE-604CC93E764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458857" y="1978025"/>
            <a:ext cx="4894943" cy="4351338"/>
          </a:xfrm>
        </p:spPr>
        <p:txBody>
          <a:bodyPr>
            <a:normAutofit/>
          </a:bodyPr>
          <a:lstStyle>
            <a:lvl1pPr marL="514350" indent="-514350">
              <a:buFont typeface="+mj-lt"/>
              <a:buAutoNum type="arabicPeriod"/>
              <a:defRPr sz="2200"/>
            </a:lvl1pPr>
            <a:lvl2pPr marL="457200" indent="0">
              <a:buFont typeface="Arial" panose="020B0604020202020204" pitchFamily="34" charset="0"/>
              <a:buNone/>
              <a:defRPr sz="2200"/>
            </a:lvl2pPr>
          </a:lstStyle>
          <a:p>
            <a:pPr lvl="1"/>
            <a:r>
              <a:rPr lang="de-DE"/>
              <a:t>12. </a:t>
            </a:r>
            <a:r>
              <a:rPr lang="de-DE" err="1"/>
              <a:t>Machine</a:t>
            </a:r>
            <a:r>
              <a:rPr lang="de-DE"/>
              <a:t> </a:t>
            </a:r>
            <a:r>
              <a:rPr lang="de-DE" err="1"/>
              <a:t>Bed</a:t>
            </a:r>
            <a:r>
              <a:rPr lang="de-DE"/>
              <a:t> &amp; Yaw System  </a:t>
            </a:r>
          </a:p>
          <a:p>
            <a:pPr lvl="1"/>
            <a:r>
              <a:rPr lang="de-DE"/>
              <a:t>13. Tower  </a:t>
            </a:r>
          </a:p>
          <a:p>
            <a:pPr lvl="1"/>
            <a:r>
              <a:rPr lang="de-DE"/>
              <a:t>14. </a:t>
            </a:r>
            <a:r>
              <a:rPr lang="de-DE" err="1"/>
              <a:t>Foundation</a:t>
            </a:r>
            <a:r>
              <a:rPr lang="de-DE"/>
              <a:t>  </a:t>
            </a:r>
          </a:p>
          <a:p>
            <a:pPr lvl="1"/>
            <a:r>
              <a:rPr lang="de-DE"/>
              <a:t>15. Storage System </a:t>
            </a:r>
          </a:p>
          <a:p>
            <a:pPr lvl="1"/>
            <a:endParaRPr lang="de-DE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62E2414-A9F3-5C69-E3A8-481E091525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Teams</a:t>
            </a:r>
          </a:p>
        </p:txBody>
      </p:sp>
      <p:cxnSp>
        <p:nvCxnSpPr>
          <p:cNvPr id="9" name="Straight Connector 5">
            <a:extLst>
              <a:ext uri="{FF2B5EF4-FFF2-40B4-BE49-F238E27FC236}">
                <a16:creationId xmlns:a16="http://schemas.microsoft.com/office/drawing/2014/main" id="{66EB7C6A-45A8-A327-54B4-9E3A0BCAC0B4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2466CB9-E665-36BA-2132-8519CA303C97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38200" y="1978025"/>
            <a:ext cx="4894943" cy="4351338"/>
          </a:xfrm>
        </p:spPr>
        <p:txBody>
          <a:bodyPr>
            <a:normAutofit/>
          </a:bodyPr>
          <a:lstStyle>
            <a:lvl1pPr marL="514350" indent="-514350">
              <a:buFont typeface="+mj-lt"/>
              <a:buAutoNum type="arabicPeriod"/>
              <a:defRPr sz="2200"/>
            </a:lvl1pPr>
            <a:lvl2pPr marL="457200" indent="0" algn="l">
              <a:buFont typeface="Arial" panose="020B0604020202020204" pitchFamily="34" charset="0"/>
              <a:buNone/>
              <a:defRPr sz="2200"/>
            </a:lvl2pPr>
          </a:lstStyle>
          <a:p>
            <a:pPr lvl="1"/>
            <a:r>
              <a:rPr lang="de-DE"/>
              <a:t>1.  </a:t>
            </a:r>
            <a:r>
              <a:rPr lang="de-DE" err="1"/>
              <a:t>Windfarm</a:t>
            </a:r>
            <a:r>
              <a:rPr lang="de-DE"/>
              <a:t> Project Development  </a:t>
            </a:r>
          </a:p>
          <a:p>
            <a:pPr lvl="1"/>
            <a:r>
              <a:rPr lang="de-DE"/>
              <a:t>2.  Loads and Dynamics  </a:t>
            </a:r>
          </a:p>
          <a:p>
            <a:pPr lvl="1"/>
            <a:r>
              <a:rPr lang="de-DE"/>
              <a:t>3.  Feedback Controller  </a:t>
            </a:r>
          </a:p>
          <a:p>
            <a:pPr lvl="1"/>
            <a:r>
              <a:rPr lang="de-DE"/>
              <a:t>4.  Lidar-</a:t>
            </a:r>
            <a:r>
              <a:rPr lang="de-DE" err="1"/>
              <a:t>Assisted</a:t>
            </a:r>
            <a:r>
              <a:rPr lang="de-DE"/>
              <a:t> Controller  </a:t>
            </a:r>
          </a:p>
          <a:p>
            <a:pPr lvl="1"/>
            <a:r>
              <a:rPr lang="de-DE"/>
              <a:t>5.  Rotor Blade </a:t>
            </a:r>
            <a:r>
              <a:rPr lang="de-DE" err="1"/>
              <a:t>Aerodynamics</a:t>
            </a:r>
            <a:r>
              <a:rPr lang="de-DE"/>
              <a:t>  </a:t>
            </a:r>
          </a:p>
          <a:p>
            <a:pPr lvl="1"/>
            <a:r>
              <a:rPr lang="de-DE"/>
              <a:t>6.  Rotor Blade </a:t>
            </a:r>
            <a:r>
              <a:rPr lang="de-DE" err="1"/>
              <a:t>Structures</a:t>
            </a:r>
            <a:r>
              <a:rPr lang="de-DE"/>
              <a:t>  </a:t>
            </a:r>
          </a:p>
          <a:p>
            <a:pPr lvl="1"/>
            <a:r>
              <a:rPr lang="de-DE"/>
              <a:t>7.  </a:t>
            </a:r>
            <a:r>
              <a:rPr lang="de-DE" err="1"/>
              <a:t>Electrical</a:t>
            </a:r>
            <a:r>
              <a:rPr lang="de-DE"/>
              <a:t> </a:t>
            </a:r>
            <a:r>
              <a:rPr lang="de-DE" err="1"/>
              <a:t>Drivetrain</a:t>
            </a:r>
            <a:r>
              <a:rPr lang="de-DE"/>
              <a:t> (EDT)  </a:t>
            </a:r>
          </a:p>
          <a:p>
            <a:pPr lvl="1"/>
            <a:r>
              <a:rPr lang="de-DE"/>
              <a:t>8.  </a:t>
            </a:r>
            <a:r>
              <a:rPr lang="de-DE" err="1"/>
              <a:t>Grid</a:t>
            </a:r>
            <a:r>
              <a:rPr lang="de-DE"/>
              <a:t> Code Development (GCD)  </a:t>
            </a:r>
          </a:p>
          <a:p>
            <a:pPr lvl="1"/>
            <a:r>
              <a:rPr lang="de-DE"/>
              <a:t>9.  Rotor Hub &amp; Pitch System  </a:t>
            </a:r>
          </a:p>
          <a:p>
            <a:pPr lvl="1"/>
            <a:r>
              <a:rPr lang="de-DE"/>
              <a:t>10. Rotor </a:t>
            </a:r>
            <a:r>
              <a:rPr lang="de-DE" err="1"/>
              <a:t>Bearing</a:t>
            </a:r>
            <a:r>
              <a:rPr lang="de-DE"/>
              <a:t> System  </a:t>
            </a:r>
          </a:p>
          <a:p>
            <a:pPr lvl="1"/>
            <a:r>
              <a:rPr lang="de-DE"/>
              <a:t>11. </a:t>
            </a:r>
            <a:r>
              <a:rPr lang="de-DE" err="1"/>
              <a:t>Gearbox</a:t>
            </a:r>
            <a:r>
              <a:rPr lang="de-DE"/>
              <a:t>, Brake, Coupling  </a:t>
            </a:r>
          </a:p>
          <a:p>
            <a:pPr lvl="1"/>
            <a:r>
              <a:rPr lang="de-DE"/>
              <a:t>						</a:t>
            </a:r>
          </a:p>
        </p:txBody>
      </p:sp>
      <p:sp>
        <p:nvSpPr>
          <p:cNvPr id="12" name="Datumsplatzhalter 11">
            <a:extLst>
              <a:ext uri="{FF2B5EF4-FFF2-40B4-BE49-F238E27FC236}">
                <a16:creationId xmlns:a16="http://schemas.microsoft.com/office/drawing/2014/main" id="{FD841E35-8D66-8DA2-B806-8C18E5D2806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10/21/2025</a:t>
            </a:r>
            <a:endParaRPr lang="en-GB"/>
          </a:p>
        </p:txBody>
      </p:sp>
      <p:sp>
        <p:nvSpPr>
          <p:cNvPr id="16" name="Fußzeilenplatzhalter 15">
            <a:extLst>
              <a:ext uri="{FF2B5EF4-FFF2-40B4-BE49-F238E27FC236}">
                <a16:creationId xmlns:a16="http://schemas.microsoft.com/office/drawing/2014/main" id="{6C28938A-3748-78F8-3D01-B82DF87C9BE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GB"/>
              <a:t>Electrical Drivetrain / Optimus Syria</a:t>
            </a:r>
          </a:p>
        </p:txBody>
      </p:sp>
      <p:sp>
        <p:nvSpPr>
          <p:cNvPr id="17" name="Foliennummernplatzhalter 16">
            <a:extLst>
              <a:ext uri="{FF2B5EF4-FFF2-40B4-BE49-F238E27FC236}">
                <a16:creationId xmlns:a16="http://schemas.microsoft.com/office/drawing/2014/main" id="{3A903679-8273-AC0E-AD57-A9C78EE236F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7237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of contents (Explanati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8B5CAFF-79AF-87AE-7EAE-604CC93E764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 marL="514350" indent="-514350">
              <a:buFont typeface="+mj-lt"/>
              <a:buAutoNum type="arabicPeriod"/>
              <a:defRPr sz="2200"/>
            </a:lvl1pPr>
            <a:lvl2pPr marL="971550" indent="-514350">
              <a:buFont typeface="+mj-lt"/>
              <a:buAutoNum type="romanLcPeriod"/>
              <a:defRPr sz="2000"/>
            </a:lvl2pPr>
          </a:lstStyle>
          <a:p>
            <a:pPr lvl="0"/>
            <a:r>
              <a:rPr lang="de-DE"/>
              <a:t>Title, </a:t>
            </a:r>
            <a:r>
              <a:rPr lang="de-DE" err="1"/>
              <a:t>example</a:t>
            </a:r>
            <a:r>
              <a:rPr lang="de-DE"/>
              <a:t>: Tasks </a:t>
            </a:r>
            <a:r>
              <a:rPr lang="de-DE" err="1"/>
              <a:t>of</a:t>
            </a:r>
            <a:r>
              <a:rPr lang="de-DE"/>
              <a:t> </a:t>
            </a:r>
            <a:r>
              <a:rPr lang="de-DE" err="1"/>
              <a:t>the</a:t>
            </a:r>
            <a:r>
              <a:rPr lang="de-DE"/>
              <a:t> </a:t>
            </a:r>
            <a:r>
              <a:rPr lang="de-DE" err="1"/>
              <a:t>week</a:t>
            </a:r>
            <a:r>
              <a:rPr lang="de-DE"/>
              <a:t>   (</a:t>
            </a:r>
            <a:r>
              <a:rPr lang="de-DE" err="1"/>
              <a:t>Aptos</a:t>
            </a:r>
            <a:r>
              <a:rPr lang="de-DE"/>
              <a:t>, 22)</a:t>
            </a:r>
          </a:p>
          <a:p>
            <a:pPr lvl="1"/>
            <a:r>
              <a:rPr lang="de-DE" err="1"/>
              <a:t>Example</a:t>
            </a:r>
            <a:r>
              <a:rPr lang="de-DE"/>
              <a:t>: </a:t>
            </a:r>
            <a:r>
              <a:rPr lang="de-DE" err="1"/>
              <a:t>drawings</a:t>
            </a:r>
            <a:r>
              <a:rPr lang="de-DE"/>
              <a:t> </a:t>
            </a:r>
            <a:r>
              <a:rPr lang="de-DE" err="1"/>
              <a:t>from</a:t>
            </a:r>
            <a:r>
              <a:rPr lang="de-DE"/>
              <a:t> </a:t>
            </a:r>
            <a:r>
              <a:rPr lang="de-DE" err="1"/>
              <a:t>the</a:t>
            </a:r>
            <a:r>
              <a:rPr lang="de-DE"/>
              <a:t> </a:t>
            </a:r>
            <a:r>
              <a:rPr lang="de-DE" err="1"/>
              <a:t>week</a:t>
            </a:r>
            <a:r>
              <a:rPr lang="de-DE"/>
              <a:t>  (</a:t>
            </a:r>
            <a:r>
              <a:rPr lang="de-DE" err="1"/>
              <a:t>Aptos</a:t>
            </a:r>
            <a:r>
              <a:rPr lang="de-DE"/>
              <a:t>, 20)</a:t>
            </a:r>
          </a:p>
          <a:p>
            <a:pPr lvl="0"/>
            <a:r>
              <a:rPr lang="de-DE"/>
              <a:t>X</a:t>
            </a:r>
          </a:p>
          <a:p>
            <a:pPr lvl="1"/>
            <a:endParaRPr lang="de-DE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62E2414-A9F3-5C69-E3A8-481E091525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List </a:t>
            </a:r>
            <a:r>
              <a:rPr lang="de-DE" err="1"/>
              <a:t>of</a:t>
            </a:r>
            <a:r>
              <a:rPr lang="de-DE"/>
              <a:t> </a:t>
            </a:r>
            <a:r>
              <a:rPr lang="de-DE" err="1"/>
              <a:t>contents</a:t>
            </a:r>
            <a:endParaRPr lang="en-GB"/>
          </a:p>
        </p:txBody>
      </p:sp>
      <p:cxnSp>
        <p:nvCxnSpPr>
          <p:cNvPr id="9" name="Straight Connector 5">
            <a:extLst>
              <a:ext uri="{FF2B5EF4-FFF2-40B4-BE49-F238E27FC236}">
                <a16:creationId xmlns:a16="http://schemas.microsoft.com/office/drawing/2014/main" id="{66EB7C6A-45A8-A327-54B4-9E3A0BCAC0B4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Isosceles Triangle 6">
            <a:extLst>
              <a:ext uri="{FF2B5EF4-FFF2-40B4-BE49-F238E27FC236}">
                <a16:creationId xmlns:a16="http://schemas.microsoft.com/office/drawing/2014/main" id="{170C5CF7-7129-6BD6-B815-EAF32508EFB5}"/>
              </a:ext>
            </a:extLst>
          </p:cNvPr>
          <p:cNvSpPr/>
          <p:nvPr userDrawn="1"/>
        </p:nvSpPr>
        <p:spPr>
          <a:xfrm>
            <a:off x="5218873" y="2853022"/>
            <a:ext cx="1546144" cy="1209996"/>
          </a:xfrm>
          <a:prstGeom prst="triangle">
            <a:avLst>
              <a:gd name="adj" fmla="val 50565"/>
            </a:avLst>
          </a:prstGeom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7">
            <a:extLst>
              <a:ext uri="{FF2B5EF4-FFF2-40B4-BE49-F238E27FC236}">
                <a16:creationId xmlns:a16="http://schemas.microsoft.com/office/drawing/2014/main" id="{C7BE5E88-0734-5426-D3DF-C7901A7359D4}"/>
              </a:ext>
            </a:extLst>
          </p:cNvPr>
          <p:cNvSpPr/>
          <p:nvPr userDrawn="1"/>
        </p:nvSpPr>
        <p:spPr>
          <a:xfrm>
            <a:off x="4025317" y="4094711"/>
            <a:ext cx="3933255" cy="2327860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err="1"/>
              <a:t>This</a:t>
            </a:r>
            <a:r>
              <a:rPr lang="it-IT"/>
              <a:t> </a:t>
            </a:r>
            <a:r>
              <a:rPr lang="it-IT" err="1"/>
              <a:t>is</a:t>
            </a:r>
            <a:r>
              <a:rPr lang="it-IT"/>
              <a:t> an </a:t>
            </a:r>
            <a:r>
              <a:rPr lang="it-IT" err="1"/>
              <a:t>example</a:t>
            </a:r>
            <a:r>
              <a:rPr lang="it-IT"/>
              <a:t> </a:t>
            </a:r>
            <a:r>
              <a:rPr lang="it-IT" b="1"/>
              <a:t>BUT</a:t>
            </a:r>
            <a:br>
              <a:rPr lang="it-IT"/>
            </a:br>
            <a:r>
              <a:rPr lang="it-IT"/>
              <a:t>use the </a:t>
            </a:r>
            <a:r>
              <a:rPr lang="it-IT" err="1"/>
              <a:t>same</a:t>
            </a:r>
            <a:r>
              <a:rPr lang="it-IT"/>
              <a:t> style and short, concise bullet points) </a:t>
            </a:r>
            <a:br>
              <a:rPr lang="it-IT"/>
            </a:br>
            <a:r>
              <a:rPr lang="it-IT" err="1"/>
              <a:t>Only</a:t>
            </a:r>
            <a:r>
              <a:rPr lang="it-IT"/>
              <a:t> </a:t>
            </a:r>
            <a:r>
              <a:rPr lang="it-IT" err="1"/>
              <a:t>topics</a:t>
            </a:r>
            <a:r>
              <a:rPr lang="it-IT"/>
              <a:t> for the 4 min </a:t>
            </a:r>
            <a:r>
              <a:rPr lang="it-IT" err="1"/>
              <a:t>timeslot</a:t>
            </a:r>
            <a:r>
              <a:rPr lang="it-IT"/>
              <a:t>!</a:t>
            </a:r>
            <a:endParaRPr lang="en-GB"/>
          </a:p>
        </p:txBody>
      </p:sp>
      <p:sp>
        <p:nvSpPr>
          <p:cNvPr id="14" name="Rectangle 11">
            <a:extLst>
              <a:ext uri="{FF2B5EF4-FFF2-40B4-BE49-F238E27FC236}">
                <a16:creationId xmlns:a16="http://schemas.microsoft.com/office/drawing/2014/main" id="{11100C08-BD4D-E3E4-CE88-2FD7DF2770C3}"/>
              </a:ext>
            </a:extLst>
          </p:cNvPr>
          <p:cNvSpPr/>
          <p:nvPr userDrawn="1"/>
        </p:nvSpPr>
        <p:spPr>
          <a:xfrm>
            <a:off x="5727842" y="3001184"/>
            <a:ext cx="542886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7200" b="1" cap="none" spc="0">
                <a:ln w="0"/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2" name="Rectangle 7">
            <a:extLst>
              <a:ext uri="{FF2B5EF4-FFF2-40B4-BE49-F238E27FC236}">
                <a16:creationId xmlns:a16="http://schemas.microsoft.com/office/drawing/2014/main" id="{65B86036-57A0-C8C5-C8BB-699A37ABA2A8}"/>
              </a:ext>
            </a:extLst>
          </p:cNvPr>
          <p:cNvSpPr/>
          <p:nvPr userDrawn="1"/>
        </p:nvSpPr>
        <p:spPr>
          <a:xfrm>
            <a:off x="908165" y="3299037"/>
            <a:ext cx="2603270" cy="140451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err="1"/>
              <a:t>This</a:t>
            </a:r>
            <a:r>
              <a:rPr lang="it-IT"/>
              <a:t> slide </a:t>
            </a:r>
            <a:r>
              <a:rPr lang="it-IT" err="1"/>
              <a:t>is</a:t>
            </a:r>
            <a:r>
              <a:rPr lang="it-IT"/>
              <a:t> </a:t>
            </a:r>
            <a:r>
              <a:rPr lang="it-IT" err="1"/>
              <a:t>only</a:t>
            </a:r>
            <a:r>
              <a:rPr lang="it-IT"/>
              <a:t> for </a:t>
            </a:r>
            <a:r>
              <a:rPr lang="it-IT" err="1"/>
              <a:t>explanation</a:t>
            </a:r>
            <a:r>
              <a:rPr lang="it-IT"/>
              <a:t>, </a:t>
            </a:r>
            <a:r>
              <a:rPr lang="it-IT" err="1"/>
              <a:t>dont´t</a:t>
            </a:r>
            <a:r>
              <a:rPr lang="it-IT"/>
              <a:t> use </a:t>
            </a:r>
            <a:r>
              <a:rPr lang="it-IT" err="1"/>
              <a:t>it!</a:t>
            </a:r>
            <a:endParaRPr lang="en-GB"/>
          </a:p>
        </p:txBody>
      </p:sp>
      <p:sp>
        <p:nvSpPr>
          <p:cNvPr id="10" name="Datumsplatzhalter 9">
            <a:extLst>
              <a:ext uri="{FF2B5EF4-FFF2-40B4-BE49-F238E27FC236}">
                <a16:creationId xmlns:a16="http://schemas.microsoft.com/office/drawing/2014/main" id="{64195E91-DEC0-2198-8D7F-F5D7511FB319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/>
              <a:t>10/21/2025</a:t>
            </a:r>
            <a:endParaRPr lang="en-GB"/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0EC107A6-E0D9-69FD-44BC-CFD5F05D7C83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GB"/>
              <a:t>Electrical Drivetrain / Optimus Syria</a:t>
            </a:r>
          </a:p>
        </p:txBody>
      </p:sp>
      <p:sp>
        <p:nvSpPr>
          <p:cNvPr id="15" name="Foliennummernplatzhalter 14">
            <a:extLst>
              <a:ext uri="{FF2B5EF4-FFF2-40B4-BE49-F238E27FC236}">
                <a16:creationId xmlns:a16="http://schemas.microsoft.com/office/drawing/2014/main" id="{8CC2EBC5-DD43-6B7E-A5D7-5CD5B0E30A5C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E7DFBCC3-CC46-17B2-DF15-92940A3865D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Vijay </a:t>
            </a:r>
            <a:r>
              <a:rPr lang="de-DE" err="1"/>
              <a:t>Simha</a:t>
            </a:r>
            <a:r>
              <a:rPr lang="de-DE"/>
              <a:t> Reddy </a:t>
            </a:r>
            <a:r>
              <a:rPr lang="de-DE" err="1"/>
              <a:t>Bogala</a:t>
            </a:r>
            <a:r>
              <a:rPr lang="de-DE"/>
              <a:t>, Josef Remberger</a:t>
            </a:r>
          </a:p>
        </p:txBody>
      </p:sp>
    </p:spTree>
    <p:extLst>
      <p:ext uri="{BB962C8B-B14F-4D97-AF65-F5344CB8AC3E}">
        <p14:creationId xmlns:p14="http://schemas.microsoft.com/office/powerpoint/2010/main" val="4136817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ist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8B5CAFF-79AF-87AE-7EAE-604CC93E764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 marL="514350" indent="-514350">
              <a:buFont typeface="+mj-lt"/>
              <a:buAutoNum type="arabicPeriod"/>
              <a:defRPr sz="2200"/>
            </a:lvl1pPr>
            <a:lvl2pPr marL="971550" indent="-514350">
              <a:buFont typeface="+mj-lt"/>
              <a:buAutoNum type="romanLcPeriod"/>
              <a:defRPr sz="2000"/>
            </a:lvl2pPr>
          </a:lstStyle>
          <a:p>
            <a:pPr lvl="0"/>
            <a:r>
              <a:rPr lang="de-DE"/>
              <a:t>Title, </a:t>
            </a:r>
            <a:r>
              <a:rPr lang="de-DE" err="1"/>
              <a:t>example</a:t>
            </a:r>
            <a:r>
              <a:rPr lang="de-DE"/>
              <a:t>: Tasks </a:t>
            </a:r>
            <a:r>
              <a:rPr lang="de-DE" err="1"/>
              <a:t>of</a:t>
            </a:r>
            <a:r>
              <a:rPr lang="de-DE"/>
              <a:t> </a:t>
            </a:r>
            <a:r>
              <a:rPr lang="de-DE" err="1"/>
              <a:t>the</a:t>
            </a:r>
            <a:r>
              <a:rPr lang="de-DE"/>
              <a:t> </a:t>
            </a:r>
            <a:r>
              <a:rPr lang="de-DE" err="1"/>
              <a:t>week</a:t>
            </a:r>
            <a:endParaRPr lang="de-DE"/>
          </a:p>
          <a:p>
            <a:pPr lvl="1"/>
            <a:r>
              <a:rPr lang="de-DE" err="1"/>
              <a:t>Example</a:t>
            </a:r>
            <a:r>
              <a:rPr lang="de-DE"/>
              <a:t>: </a:t>
            </a:r>
            <a:r>
              <a:rPr lang="de-DE" err="1"/>
              <a:t>drawings</a:t>
            </a:r>
            <a:r>
              <a:rPr lang="de-DE"/>
              <a:t> </a:t>
            </a:r>
            <a:r>
              <a:rPr lang="de-DE" err="1"/>
              <a:t>from</a:t>
            </a:r>
            <a:r>
              <a:rPr lang="de-DE"/>
              <a:t> </a:t>
            </a:r>
            <a:r>
              <a:rPr lang="de-DE" err="1"/>
              <a:t>the</a:t>
            </a:r>
            <a:r>
              <a:rPr lang="de-DE"/>
              <a:t> </a:t>
            </a:r>
            <a:r>
              <a:rPr lang="de-DE" err="1"/>
              <a:t>week</a:t>
            </a:r>
            <a:endParaRPr lang="de-DE"/>
          </a:p>
          <a:p>
            <a:pPr lvl="0"/>
            <a:r>
              <a:rPr lang="de-DE"/>
              <a:t>X</a:t>
            </a:r>
          </a:p>
          <a:p>
            <a:pPr lvl="1"/>
            <a:endParaRPr lang="de-DE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62E2414-A9F3-5C69-E3A8-481E091525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List </a:t>
            </a:r>
            <a:r>
              <a:rPr lang="de-DE" err="1"/>
              <a:t>of</a:t>
            </a:r>
            <a:r>
              <a:rPr lang="de-DE"/>
              <a:t> </a:t>
            </a:r>
            <a:r>
              <a:rPr lang="de-DE" err="1"/>
              <a:t>contents</a:t>
            </a:r>
            <a:endParaRPr lang="en-GB"/>
          </a:p>
        </p:txBody>
      </p:sp>
      <p:cxnSp>
        <p:nvCxnSpPr>
          <p:cNvPr id="9" name="Straight Connector 5">
            <a:extLst>
              <a:ext uri="{FF2B5EF4-FFF2-40B4-BE49-F238E27FC236}">
                <a16:creationId xmlns:a16="http://schemas.microsoft.com/office/drawing/2014/main" id="{66EB7C6A-45A8-A327-54B4-9E3A0BCAC0B4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Datumsplatzhalter 10">
            <a:extLst>
              <a:ext uri="{FF2B5EF4-FFF2-40B4-BE49-F238E27FC236}">
                <a16:creationId xmlns:a16="http://schemas.microsoft.com/office/drawing/2014/main" id="{8F6D1F16-A947-CEE2-C58A-50217E901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10/21/2025</a:t>
            </a:r>
            <a:endParaRPr lang="en-GB"/>
          </a:p>
        </p:txBody>
      </p:sp>
      <p:sp>
        <p:nvSpPr>
          <p:cNvPr id="12" name="Fußzeilenplatzhalter 11">
            <a:extLst>
              <a:ext uri="{FF2B5EF4-FFF2-40B4-BE49-F238E27FC236}">
                <a16:creationId xmlns:a16="http://schemas.microsoft.com/office/drawing/2014/main" id="{873EF994-6CA7-B763-F215-A7D1723E2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Electrical Drivetrain / Optimus Syria</a:t>
            </a:r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67F2F56B-9E4F-A460-92A9-87055C42B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4" name="Textplatzhalter 16">
            <a:extLst>
              <a:ext uri="{FF2B5EF4-FFF2-40B4-BE49-F238E27FC236}">
                <a16:creationId xmlns:a16="http://schemas.microsoft.com/office/drawing/2014/main" id="{3A8B7922-CD64-E421-B5E5-B7BA56CBCB0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Vijay </a:t>
            </a:r>
            <a:r>
              <a:rPr lang="de-DE" err="1"/>
              <a:t>Simha</a:t>
            </a:r>
            <a:r>
              <a:rPr lang="de-DE"/>
              <a:t> Reddy </a:t>
            </a:r>
            <a:r>
              <a:rPr lang="de-DE" err="1"/>
              <a:t>Bogala</a:t>
            </a:r>
            <a:r>
              <a:rPr lang="de-DE"/>
              <a:t>, Josef Remberger</a:t>
            </a:r>
          </a:p>
        </p:txBody>
      </p:sp>
    </p:spTree>
    <p:extLst>
      <p:ext uri="{BB962C8B-B14F-4D97-AF65-F5344CB8AC3E}">
        <p14:creationId xmlns:p14="http://schemas.microsoft.com/office/powerpoint/2010/main" val="1317300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23.xml"/><Relationship Id="rId2" Type="http://schemas.openxmlformats.org/officeDocument/2006/relationships/slideLayout" Target="../slideLayouts/slideLayout8.xml"/><Relationship Id="rId16" Type="http://schemas.openxmlformats.org/officeDocument/2006/relationships/slideLayout" Target="../slideLayouts/slideLayout22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5620995-1DFE-FB81-B1FD-1F43AD25E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F9FFA78-25BC-8AF7-71C4-CCA91A9325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CB32A29-5E71-00A9-66DA-1FED8EA8FA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474613" y="6564113"/>
            <a:ext cx="28791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GB"/>
              <a:t>Electrical Drivetrain / Optimus Syria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75A1141D-8ADF-66F7-AB0C-CAA4E1B2CB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949570" y="6566803"/>
            <a:ext cx="928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013F6232-4F06-48BA-8F69-BF531F60782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07138566-A99B-8C60-010B-13E0F43C56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566803"/>
            <a:ext cx="11113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10/21/2025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4869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3" r:id="rId5"/>
    <p:sldLayoutId id="2147483724" r:id="rId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>
            <a:extLst>
              <a:ext uri="{FF2B5EF4-FFF2-40B4-BE49-F238E27FC236}">
                <a16:creationId xmlns:a16="http://schemas.microsoft.com/office/drawing/2014/main" id="{CD36E4AE-BF2C-D504-0887-03D81D07CDC8}"/>
              </a:ext>
            </a:extLst>
          </p:cNvPr>
          <p:cNvSpPr/>
          <p:nvPr/>
        </p:nvSpPr>
        <p:spPr>
          <a:xfrm>
            <a:off x="-4172" y="6542492"/>
            <a:ext cx="12207494" cy="365126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Free-form: Shape 13">
            <a:extLst>
              <a:ext uri="{FF2B5EF4-FFF2-40B4-BE49-F238E27FC236}">
                <a16:creationId xmlns:a16="http://schemas.microsoft.com/office/drawing/2014/main" id="{7608A32D-44F3-01F2-D6ED-924DFF3CC333}"/>
              </a:ext>
            </a:extLst>
          </p:cNvPr>
          <p:cNvSpPr/>
          <p:nvPr/>
        </p:nvSpPr>
        <p:spPr>
          <a:xfrm rot="10800000">
            <a:off x="-35168" y="277945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1"/>
            <a:tileRect/>
          </a:gradFill>
          <a:ln w="15875">
            <a:solidFill>
              <a:schemeClr val="accent1">
                <a:alpha val="0"/>
              </a:schemeClr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6B4C36-B64B-F839-789E-0C40D5E60E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8" name="Free-form: Shape 13">
            <a:extLst>
              <a:ext uri="{FF2B5EF4-FFF2-40B4-BE49-F238E27FC236}">
                <a16:creationId xmlns:a16="http://schemas.microsoft.com/office/drawing/2014/main" id="{1DE142EE-E501-93E6-565D-AB4A5A647F0F}"/>
              </a:ext>
            </a:extLst>
          </p:cNvPr>
          <p:cNvSpPr/>
          <p:nvPr/>
        </p:nvSpPr>
        <p:spPr>
          <a:xfrm rot="10800000">
            <a:off x="-2090" y="-18190"/>
            <a:ext cx="12192000" cy="89882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ree-form: Shape 13">
            <a:extLst>
              <a:ext uri="{FF2B5EF4-FFF2-40B4-BE49-F238E27FC236}">
                <a16:creationId xmlns:a16="http://schemas.microsoft.com/office/drawing/2014/main" id="{776A7918-93DA-D7CE-97A3-DDF18B379B65}"/>
              </a:ext>
            </a:extLst>
          </p:cNvPr>
          <p:cNvSpPr/>
          <p:nvPr/>
        </p:nvSpPr>
        <p:spPr>
          <a:xfrm rot="10800000">
            <a:off x="-26376" y="-237830"/>
            <a:ext cx="12218376" cy="965187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64827E-F028-4C94-EB63-600BCABCD1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474613" y="6564113"/>
            <a:ext cx="28791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GB"/>
              <a:t>Electrical Drivetrain / Optimus Syria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B8DD39-3F07-862A-3C91-AC52452918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949570" y="6566803"/>
            <a:ext cx="928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013F6232-4F06-48BA-8F69-BF531F60782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D593D3-E60D-CF97-AC8A-2B02D933B0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566803"/>
            <a:ext cx="11113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10/21/2025</a:t>
            </a:r>
            <a:endParaRPr lang="en-GB"/>
          </a:p>
        </p:txBody>
      </p:sp>
      <p:sp>
        <p:nvSpPr>
          <p:cNvPr id="11" name="Free-form: Shape 13">
            <a:extLst>
              <a:ext uri="{FF2B5EF4-FFF2-40B4-BE49-F238E27FC236}">
                <a16:creationId xmlns:a16="http://schemas.microsoft.com/office/drawing/2014/main" id="{1ABD3F4B-4853-EC8E-00EB-5109F86CE0F1}"/>
              </a:ext>
            </a:extLst>
          </p:cNvPr>
          <p:cNvSpPr/>
          <p:nvPr/>
        </p:nvSpPr>
        <p:spPr>
          <a:xfrm rot="10800000">
            <a:off x="-35168" y="277945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1"/>
            <a:tileRect/>
          </a:gradFill>
          <a:ln w="15875">
            <a:solidFill>
              <a:schemeClr val="accent1">
                <a:alpha val="0"/>
              </a:schemeClr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Free-form: Shape 13">
            <a:extLst>
              <a:ext uri="{FF2B5EF4-FFF2-40B4-BE49-F238E27FC236}">
                <a16:creationId xmlns:a16="http://schemas.microsoft.com/office/drawing/2014/main" id="{2BF40EC9-0D42-5E08-04BD-F330229C7518}"/>
              </a:ext>
            </a:extLst>
          </p:cNvPr>
          <p:cNvSpPr/>
          <p:nvPr/>
        </p:nvSpPr>
        <p:spPr>
          <a:xfrm rot="10800000">
            <a:off x="-2090" y="-18190"/>
            <a:ext cx="12192000" cy="89882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Free-form: Shape 13">
            <a:extLst>
              <a:ext uri="{FF2B5EF4-FFF2-40B4-BE49-F238E27FC236}">
                <a16:creationId xmlns:a16="http://schemas.microsoft.com/office/drawing/2014/main" id="{0BB1BAA4-B843-57F3-9FCE-C9585D332FAE}"/>
              </a:ext>
            </a:extLst>
          </p:cNvPr>
          <p:cNvSpPr/>
          <p:nvPr/>
        </p:nvSpPr>
        <p:spPr>
          <a:xfrm rot="10800000">
            <a:off x="-26376" y="-254312"/>
            <a:ext cx="12218376" cy="965187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A75E23-C68E-95B1-6539-4A187BBC4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1392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  <p:sldLayoutId id="2147483742" r:id="rId17"/>
    <p:sldLayoutId id="2147483743" r:id="rId18"/>
    <p:sldLayoutId id="2147483744" r:id="rId1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researchgate.net/figure/" TargetMode="Externa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www.sciencedirect.com/topics/engineering/wind-turbine-system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elukabel.de/HELUKABEL/Publikationen/Flyer/Brosch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6BE6549-3E86-5AE5-9E5E-148C592FC8CE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10/21/2025</a:t>
            </a:r>
            <a:endParaRPr lang="en-GB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51D6649A-1E87-C9DD-E3C2-12FE7407BD3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Electrical Drivetrain / Optimus Syria</a:t>
            </a:r>
            <a:endParaRPr lang="en-GB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00F9B30-73C2-F457-56BA-0324B85690F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1</a:t>
            </a:fld>
            <a:endParaRPr lang="en-GB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9ACFA37C-C6C3-881E-9DEF-5A96ED2C1D15}"/>
              </a:ext>
            </a:extLst>
          </p:cNvPr>
          <p:cNvSpPr txBox="1">
            <a:spLocks/>
          </p:cNvSpPr>
          <p:nvPr/>
        </p:nvSpPr>
        <p:spPr>
          <a:xfrm>
            <a:off x="1565241" y="2358493"/>
            <a:ext cx="9144000" cy="9125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ptos (Textkörper)"/>
                <a:ea typeface="+mj-ea"/>
                <a:cs typeface="+mj-cs"/>
              </a:defRPr>
            </a:lvl1pPr>
          </a:lstStyle>
          <a:p>
            <a:r>
              <a:rPr lang="it-IT" sz="4000" dirty="0"/>
              <a:t>Weekly report: Electrical Drivetrain</a:t>
            </a:r>
            <a:endParaRPr lang="en-GB" sz="4000" dirty="0"/>
          </a:p>
        </p:txBody>
      </p:sp>
      <p:sp>
        <p:nvSpPr>
          <p:cNvPr id="27" name="Subtitle 2">
            <a:extLst>
              <a:ext uri="{FF2B5EF4-FFF2-40B4-BE49-F238E27FC236}">
                <a16:creationId xmlns:a16="http://schemas.microsoft.com/office/drawing/2014/main" id="{1E0415E7-E053-E995-249A-5B86E4F96002}"/>
              </a:ext>
            </a:extLst>
          </p:cNvPr>
          <p:cNvSpPr txBox="1">
            <a:spLocks/>
          </p:cNvSpPr>
          <p:nvPr/>
        </p:nvSpPr>
        <p:spPr>
          <a:xfrm>
            <a:off x="1565241" y="35814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Aptos (Textkörper)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000" dirty="0"/>
              <a:t>Week number: 4</a:t>
            </a:r>
            <a:endParaRPr lang="en-US" dirty="0"/>
          </a:p>
          <a:p>
            <a:r>
              <a:rPr lang="it-IT" sz="2000" dirty="0"/>
              <a:t>Date: 21/10/2025</a:t>
            </a:r>
          </a:p>
          <a:p>
            <a:r>
              <a:rPr lang="it-IT" sz="2000" dirty="0"/>
              <a:t>Supervisor: </a:t>
            </a:r>
            <a:r>
              <a:rPr lang="it-IT" sz="2000" dirty="0">
                <a:latin typeface="Aptos"/>
              </a:rPr>
              <a:t>Prof. Dr.-Ing. Saiju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0F5F1D8B-AA3D-0259-5E4F-2CDC8B30563D}"/>
              </a:ext>
            </a:extLst>
          </p:cNvPr>
          <p:cNvSpPr txBox="1">
            <a:spLocks/>
          </p:cNvSpPr>
          <p:nvPr/>
        </p:nvSpPr>
        <p:spPr>
          <a:xfrm>
            <a:off x="3531588" y="3967804"/>
            <a:ext cx="5128821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kern="1200">
                <a:solidFill>
                  <a:schemeClr val="tx1"/>
                </a:solidFill>
                <a:latin typeface="Aptos (Textkörper)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Group members:  Aiswarya Vijayan, Vishranti Shivajirao Patil , Girish Mahadeo Padalkar, Cristina Milene Vergara Hernandez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F8E339F-29BC-C621-536B-8758FA6723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7693" y="3246104"/>
            <a:ext cx="5596613" cy="365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1599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B2B386-E95A-3187-FFDD-8D09DCAA98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EA8D7C5-35CB-E925-8658-FE6FA9427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Cables and Switchgear Recommendation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AEA8F6-F62C-F492-F03C-0598A9142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10/21/2025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7375C3-96AF-975B-9608-8BAA2D186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Electrical Drivetrain / Optimus Syria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3211DA-DD90-4C0E-EB8F-4512ACE33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10</a:t>
            </a:fld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36E3DEF-90E6-0184-0C5F-F62CF76DC0E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1" name="Content Placeholder 1">
            <a:extLst>
              <a:ext uri="{FF2B5EF4-FFF2-40B4-BE49-F238E27FC236}">
                <a16:creationId xmlns:a16="http://schemas.microsoft.com/office/drawing/2014/main" id="{B954AB8F-7562-26A3-40A9-A99B32C1583C}"/>
              </a:ext>
            </a:extLst>
          </p:cNvPr>
          <p:cNvSpPr txBox="1">
            <a:spLocks/>
          </p:cNvSpPr>
          <p:nvPr/>
        </p:nvSpPr>
        <p:spPr>
          <a:xfrm>
            <a:off x="554372" y="1567858"/>
            <a:ext cx="5077604" cy="29131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514350" indent="-5143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+mj-lt"/>
              <a:buAutoNum type="arabicPeriod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71550" indent="-5143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+mj-lt"/>
              <a:buAutoNum type="romanLcPeriod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/>
              <a:t>Switchgear</a:t>
            </a:r>
          </a:p>
          <a:p>
            <a:pPr marL="0" indent="0">
              <a:buNone/>
            </a:pPr>
            <a:r>
              <a:rPr lang="en-US" sz="2000" b="1" dirty="0"/>
              <a:t>Type:</a:t>
            </a:r>
          </a:p>
          <a:p>
            <a:pPr marL="0" indent="0">
              <a:buNone/>
            </a:pPr>
            <a:r>
              <a:rPr lang="en-US" sz="2000" dirty="0"/>
              <a:t>- Medium-voltage switchgear (12–36 kV)</a:t>
            </a:r>
          </a:p>
          <a:p>
            <a:pPr marL="0" indent="0">
              <a:buNone/>
            </a:pPr>
            <a:r>
              <a:rPr lang="en-US" sz="2000" dirty="0"/>
              <a:t>- Gas-insulated (SF6) or air-insulated (AIS) types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Purpose:</a:t>
            </a:r>
          </a:p>
          <a:p>
            <a:pPr marL="0" indent="0">
              <a:buNone/>
            </a:pPr>
            <a:r>
              <a:rPr lang="en-US" sz="2000" dirty="0"/>
              <a:t>- Protects, isolates, and controls power flow</a:t>
            </a:r>
          </a:p>
          <a:p>
            <a:pPr marL="0" indent="0">
              <a:buNone/>
            </a:pPr>
            <a:r>
              <a:rPr lang="en-US" sz="2000" dirty="0"/>
              <a:t>- Interrupts faults and allows safe maintenance</a:t>
            </a:r>
          </a:p>
          <a:p>
            <a:pPr marL="0" indent="0">
              <a:buNone/>
            </a:pPr>
            <a:r>
              <a:rPr lang="en-US" sz="2000" dirty="0"/>
              <a:t>- Integrates with SCADA and protection relays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B2D3C83-420D-3E6F-9A4E-E69939E80BF7}"/>
              </a:ext>
            </a:extLst>
          </p:cNvPr>
          <p:cNvSpPr txBox="1"/>
          <p:nvPr/>
        </p:nvSpPr>
        <p:spPr>
          <a:xfrm>
            <a:off x="6660108" y="1747163"/>
            <a:ext cx="4940489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Main Components:</a:t>
            </a:r>
          </a:p>
          <a:p>
            <a:pPr marL="0" indent="0">
              <a:buNone/>
            </a:pPr>
            <a:r>
              <a:rPr lang="en-US" sz="2000" dirty="0"/>
              <a:t>- Circuit breaker, disconnector, busbar, protection relay, CTs, and VTs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Standard: </a:t>
            </a:r>
            <a:r>
              <a:rPr lang="en-US" sz="2000" dirty="0"/>
              <a:t>IEC 62271-200 </a:t>
            </a:r>
          </a:p>
          <a:p>
            <a:pPr marL="0" indent="0">
              <a:buNone/>
            </a:pPr>
            <a:r>
              <a:rPr lang="en-US" sz="2000" b="1" dirty="0"/>
              <a:t>Location: </a:t>
            </a:r>
            <a:r>
              <a:rPr lang="en-US" sz="2000" dirty="0"/>
              <a:t>Between transformer and grid connection</a:t>
            </a:r>
          </a:p>
        </p:txBody>
      </p:sp>
    </p:spTree>
    <p:extLst>
      <p:ext uri="{BB962C8B-B14F-4D97-AF65-F5344CB8AC3E}">
        <p14:creationId xmlns:p14="http://schemas.microsoft.com/office/powerpoint/2010/main" val="38066349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C16F3C-E304-A05B-36CC-F7987BC5A0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6AEE849D-D9B7-1150-C53E-6FCB88ED0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8.Next Step</a:t>
            </a:r>
            <a:endParaRPr lang="de-DE" dirty="0">
              <a:solidFill>
                <a:prstClr val="black"/>
              </a:solidFill>
            </a:endParaRP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E6C4AA15-98E3-337E-A4C0-934B5E9427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Planning: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align our milestone planning with the other teams</a:t>
            </a:r>
          </a:p>
          <a:p>
            <a:endParaRPr lang="en-US" dirty="0"/>
          </a:p>
          <a:p>
            <a:r>
              <a:rPr lang="en-US" dirty="0"/>
              <a:t>Technical: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Dimensions of converter.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First research about switchgear and cabling.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Transformer more detailed simulation and calculations.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Further with generator design details.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9552FD4-9DF2-8FF1-7802-49C10E701504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r>
              <a:rPr lang="en-US"/>
              <a:t>10/21/2025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23DCAAD-6FE7-ABB8-F183-34B025EBDC7E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de-DE" dirty="0"/>
              <a:t>Electrical Drivetrain / Optimus Syria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0C6C4A7-3CDD-4DBA-4660-C6A2EEC435A7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65A6D213-0805-4C3E-849D-17C75FD348C3}" type="slidenum">
              <a:rPr lang="de-DE" smtClean="0"/>
              <a:t>11</a:t>
            </a:fld>
            <a:endParaRPr lang="de-DE"/>
          </a:p>
        </p:txBody>
      </p:sp>
      <p:sp>
        <p:nvSpPr>
          <p:cNvPr id="10" name="Textplatzhalter 2">
            <a:extLst>
              <a:ext uri="{FF2B5EF4-FFF2-40B4-BE49-F238E27FC236}">
                <a16:creationId xmlns:a16="http://schemas.microsoft.com/office/drawing/2014/main" id="{A53C376E-38F7-423F-EADE-D796DFBEBB7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878527" y="6564113"/>
            <a:ext cx="5596085" cy="365125"/>
          </a:xfrm>
        </p:spPr>
        <p:txBody>
          <a:bodyPr/>
          <a:lstStyle/>
          <a:p>
            <a:r>
              <a:rPr lang="en-GB" dirty="0"/>
              <a:t>Vishranti Patil</a:t>
            </a:r>
          </a:p>
        </p:txBody>
      </p:sp>
    </p:spTree>
    <p:extLst>
      <p:ext uri="{BB962C8B-B14F-4D97-AF65-F5344CB8AC3E}">
        <p14:creationId xmlns:p14="http://schemas.microsoft.com/office/powerpoint/2010/main" val="2730714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文本框"/>
          <p:cNvSpPr>
            <a:spLocks noGrp="1"/>
          </p:cNvSpPr>
          <p:nvPr>
            <p:ph type="title"/>
          </p:nvPr>
        </p:nvSpPr>
        <p:spPr>
          <a:xfrm>
            <a:off x="937592" y="324643"/>
            <a:ext cx="10515600" cy="1325562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r>
              <a:rPr lang="en-US" altLang="zh-CN" dirty="0"/>
              <a:t>Bibliography </a:t>
            </a:r>
            <a:endParaRPr lang="zh-CN" altLang="en-US" dirty="0"/>
          </a:p>
        </p:txBody>
      </p:sp>
      <p:sp>
        <p:nvSpPr>
          <p:cNvPr id="187" name="文本框"/>
          <p:cNvSpPr txBox="1">
            <a:spLocks/>
          </p:cNvSpPr>
          <p:nvPr/>
        </p:nvSpPr>
        <p:spPr>
          <a:xfrm>
            <a:off x="635000" y="987424"/>
            <a:ext cx="9144000" cy="6726291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ctr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 dirty="0">
              <a:solidFill>
                <a:schemeClr val="tx1"/>
              </a:solidFill>
              <a:latin typeface="Calibri" charset="0"/>
              <a:ea typeface="等线" charset="0"/>
              <a:cs typeface="Calibri" charset="0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altLang="zh-CN" sz="1200" b="0" i="0" u="none" strike="noStrike" kern="1200" cap="none" spc="0" baseline="0" dirty="0">
                <a:solidFill>
                  <a:schemeClr val="tx1"/>
                </a:solidFill>
                <a:latin typeface="Aptos (Textkörper)" charset="0"/>
                <a:ea typeface="等线" charset="0"/>
                <a:cs typeface="Calibri" charset="0"/>
              </a:rPr>
              <a:t>[1] </a:t>
            </a:r>
            <a:r>
              <a:rPr lang="en-US" sz="1200" dirty="0"/>
              <a:t>U.S. Department of Energy, "How a Wind Turbine Works (Text Version)," (Oct. 17, 2025).</a:t>
            </a:r>
            <a:br>
              <a:rPr lang="zh-CN" altLang="en-US" sz="1200" b="0" i="0" u="none" strike="noStrike" kern="1200" cap="none" spc="0" baseline="0" dirty="0">
                <a:solidFill>
                  <a:schemeClr val="tx1"/>
                </a:solidFill>
                <a:latin typeface="Aptos (Textkörper)" charset="0"/>
                <a:ea typeface="等线" charset="0"/>
                <a:cs typeface="Calibri" charset="0"/>
              </a:rPr>
            </a:br>
            <a:br>
              <a:rPr lang="zh-CN" altLang="en-US" sz="1200" b="0" i="0" u="none" strike="noStrike" kern="1200" cap="none" spc="0" baseline="0" dirty="0">
                <a:solidFill>
                  <a:schemeClr val="tx1"/>
                </a:solidFill>
                <a:latin typeface="Aptos (Textkörper)" charset="0"/>
                <a:ea typeface="等线" charset="0"/>
                <a:cs typeface="Calibri" charset="0"/>
              </a:rPr>
            </a:br>
            <a:r>
              <a:rPr lang="en-US" altLang="zh-CN" sz="1200" b="0" i="0" u="none" strike="noStrike" kern="1200" cap="none" spc="0" baseline="0" dirty="0">
                <a:solidFill>
                  <a:schemeClr val="tx1"/>
                </a:solidFill>
                <a:latin typeface="Aptos (Textkörper)" charset="0"/>
                <a:ea typeface="等线" charset="0"/>
                <a:cs typeface="Calibri" charset="0"/>
              </a:rPr>
              <a:t>[2] G. Jose and R. Chacko, "A review on wind turbine transformers," in Proc. 2014 Annu. Int. Conf. Emerg. Res. Areas: Magn., Mach. Drives (AICERA/iCMMD), Kottayam, India, 2014, pp. 1-7. </a:t>
            </a:r>
            <a:r>
              <a:rPr lang="en-US" altLang="zh-CN" sz="1200" b="0" i="0" u="none" strike="noStrike" kern="1200" cap="none" spc="0" baseline="0" dirty="0" err="1">
                <a:solidFill>
                  <a:schemeClr val="tx1"/>
                </a:solidFill>
                <a:latin typeface="Aptos (Textkörper)" charset="0"/>
                <a:ea typeface="等线" charset="0"/>
                <a:cs typeface="Calibri" charset="0"/>
              </a:rPr>
              <a:t>doi</a:t>
            </a:r>
            <a:r>
              <a:rPr lang="en-US" altLang="zh-CN" sz="1200" b="0" i="0" u="none" strike="noStrike" kern="1200" cap="none" spc="0" baseline="0" dirty="0">
                <a:solidFill>
                  <a:schemeClr val="tx1"/>
                </a:solidFill>
                <a:latin typeface="Aptos (Textkörper)" charset="0"/>
                <a:ea typeface="等线" charset="0"/>
                <a:cs typeface="Calibri" charset="0"/>
              </a:rPr>
              <a:t>: 10.1109/AICERA.2014.6908172</a:t>
            </a:r>
            <a:br>
              <a:rPr lang="zh-CN" altLang="en-US" sz="1200" b="0" i="0" u="none" strike="noStrike" kern="1200" cap="none" spc="0" baseline="0" dirty="0">
                <a:solidFill>
                  <a:schemeClr val="tx1"/>
                </a:solidFill>
                <a:latin typeface="Aptos (Textkörper)" charset="0"/>
                <a:ea typeface="等线" charset="0"/>
                <a:cs typeface="Calibri" charset="0"/>
              </a:rPr>
            </a:br>
            <a:br>
              <a:rPr lang="zh-CN" altLang="en-US" sz="1200" b="0" i="0" u="none" strike="noStrike" kern="1200" cap="none" spc="0" baseline="0" dirty="0">
                <a:solidFill>
                  <a:schemeClr val="tx1"/>
                </a:solidFill>
                <a:latin typeface="Aptos (Textkörper)" charset="0"/>
                <a:ea typeface="等线" charset="0"/>
                <a:cs typeface="Calibri" charset="0"/>
              </a:rPr>
            </a:br>
            <a:r>
              <a:rPr lang="en-US" altLang="zh-CN" sz="1200" b="0" i="0" u="none" strike="noStrike" kern="1200" cap="none" spc="0" baseline="0" dirty="0">
                <a:solidFill>
                  <a:schemeClr val="tx1"/>
                </a:solidFill>
                <a:latin typeface="Aptos (Textkörper)" charset="0"/>
                <a:ea typeface="等线" charset="0"/>
                <a:cs typeface="Calibri" charset="0"/>
              </a:rPr>
              <a:t>[3] Energy Power Transformer, "Wind Power Transformers: Essential Guide for Renewable Energy Systems," (Oct. 17, 2025).</a:t>
            </a:r>
            <a:br>
              <a:rPr lang="zh-CN" altLang="en-US" sz="1200" b="0" i="0" u="none" strike="noStrike" kern="1200" cap="none" spc="0" baseline="0" dirty="0">
                <a:solidFill>
                  <a:schemeClr val="tx1"/>
                </a:solidFill>
                <a:latin typeface="Aptos (Textkörper)" charset="0"/>
                <a:ea typeface="等线" charset="0"/>
                <a:cs typeface="Calibri" charset="0"/>
              </a:rPr>
            </a:br>
            <a:br>
              <a:rPr lang="zh-CN" altLang="en-US" sz="1200" b="0" i="0" u="none" strike="noStrike" kern="1200" cap="none" spc="0" baseline="0" dirty="0">
                <a:solidFill>
                  <a:schemeClr val="tx1"/>
                </a:solidFill>
                <a:latin typeface="Aptos (Textkörper)" charset="0"/>
                <a:ea typeface="等线" charset="0"/>
                <a:cs typeface="Calibri" charset="0"/>
              </a:rPr>
            </a:br>
            <a:r>
              <a:rPr lang="en-US" altLang="zh-CN" sz="1200" b="0" i="0" u="none" strike="noStrike" kern="1200" cap="none" spc="0" baseline="0" dirty="0">
                <a:solidFill>
                  <a:schemeClr val="tx1"/>
                </a:solidFill>
                <a:latin typeface="Aptos (Textkörper)" charset="0"/>
                <a:ea typeface="等线" charset="0"/>
                <a:cs typeface="Calibri" charset="0"/>
              </a:rPr>
              <a:t>[4] Daelim Transformer, "Wind Power Transformer," (Oct. 17, 2025).</a:t>
            </a:r>
            <a:br>
              <a:rPr lang="zh-CN" altLang="en-US" sz="1200" b="0" i="0" u="none" strike="noStrike" kern="1200" cap="none" spc="0" baseline="0" dirty="0">
                <a:solidFill>
                  <a:schemeClr val="tx1"/>
                </a:solidFill>
                <a:latin typeface="Aptos (Textkörper)" charset="0"/>
                <a:ea typeface="等线" charset="0"/>
                <a:cs typeface="Calibri" charset="0"/>
              </a:rPr>
            </a:br>
            <a:br>
              <a:rPr lang="zh-CN" altLang="en-US" sz="1200" b="0" i="0" u="none" strike="noStrike" kern="1200" cap="none" spc="0" baseline="0" dirty="0">
                <a:solidFill>
                  <a:schemeClr val="tx1"/>
                </a:solidFill>
                <a:latin typeface="Aptos (Textkörper)" charset="0"/>
                <a:ea typeface="等线" charset="0"/>
                <a:cs typeface="Calibri" charset="0"/>
              </a:rPr>
            </a:br>
            <a:r>
              <a:rPr lang="en-US" altLang="zh-CN" sz="1200" b="0" i="0" u="none" strike="noStrike" kern="1200" cap="none" spc="0" baseline="0" dirty="0">
                <a:solidFill>
                  <a:schemeClr val="tx1"/>
                </a:solidFill>
                <a:latin typeface="Aptos (Textkörper)" charset="0"/>
                <a:ea typeface="等线" charset="0"/>
                <a:cs typeface="Calibri" charset="0"/>
              </a:rPr>
              <a:t>[5] Hitachi Energy, "Transformers for wind turbine generators," (Oct. 17, 2025).</a:t>
            </a:r>
            <a:br>
              <a:rPr lang="zh-CN" altLang="en-US" sz="1200" b="0" i="0" u="none" strike="noStrike" kern="1200" cap="none" spc="0" baseline="0" dirty="0">
                <a:solidFill>
                  <a:schemeClr val="tx1"/>
                </a:solidFill>
                <a:latin typeface="Aptos (Textkörper)" charset="0"/>
                <a:ea typeface="等线" charset="0"/>
                <a:cs typeface="Calibri" charset="0"/>
              </a:rPr>
            </a:br>
            <a:r>
              <a:rPr lang="en-US" altLang="zh-CN" sz="1200" b="0" i="0" u="none" strike="noStrike" kern="1200" cap="none" spc="0" baseline="0" dirty="0">
                <a:solidFill>
                  <a:schemeClr val="tx1"/>
                </a:solidFill>
                <a:latin typeface="Aptos (Textkörper)" charset="0"/>
                <a:ea typeface="等线" charset="0"/>
                <a:cs typeface="Calibri" charset="0"/>
              </a:rPr>
              <a:t>[6] Taishan Transformer, "Power Transformers in Renewable Energy Systems," (Oct. 17, 2025).</a:t>
            </a:r>
            <a:br>
              <a:rPr lang="zh-CN" altLang="en-US" sz="1200" b="0" i="0" u="none" strike="noStrike" kern="1200" cap="none" spc="0" baseline="0" dirty="0">
                <a:solidFill>
                  <a:schemeClr val="tx1"/>
                </a:solidFill>
                <a:latin typeface="Aptos (Textkörper)" charset="0"/>
                <a:ea typeface="等线" charset="0"/>
                <a:cs typeface="Calibri" charset="0"/>
              </a:rPr>
            </a:br>
            <a:r>
              <a:rPr lang="en-US" altLang="zh-CN" sz="1200" b="0" i="0" u="none" strike="noStrike" kern="1200" cap="none" spc="0" baseline="0" dirty="0">
                <a:solidFill>
                  <a:schemeClr val="tx1"/>
                </a:solidFill>
                <a:latin typeface="Aptos (Textkörper)" charset="0"/>
                <a:ea typeface="等线" charset="0"/>
                <a:cs typeface="Calibri" charset="0"/>
              </a:rPr>
              <a:t>[7] Hitachi Energy, "Transformers for offshore wind power," (Oct. 17, 2025).</a:t>
            </a:r>
            <a:br>
              <a:rPr lang="zh-CN" altLang="en-US" sz="1200" b="0" i="0" u="none" strike="noStrike" kern="1200" cap="none" spc="0" baseline="0" dirty="0">
                <a:solidFill>
                  <a:schemeClr val="tx1"/>
                </a:solidFill>
                <a:latin typeface="Aptos (Textkörper)" charset="0"/>
                <a:ea typeface="等线" charset="0"/>
                <a:cs typeface="Calibri" charset="0"/>
              </a:rPr>
            </a:br>
            <a:br>
              <a:rPr lang="zh-CN" altLang="en-US" sz="1200" b="0" i="0" u="none" strike="noStrike" kern="1200" cap="none" spc="0" baseline="0" dirty="0">
                <a:solidFill>
                  <a:schemeClr val="tx1"/>
                </a:solidFill>
                <a:latin typeface="Aptos (Textkörper)" charset="0"/>
                <a:ea typeface="等线" charset="0"/>
                <a:cs typeface="Calibri" charset="0"/>
              </a:rPr>
            </a:br>
            <a:r>
              <a:rPr lang="en-US" altLang="zh-CN" sz="1200" b="0" i="0" u="none" strike="noStrike" kern="1200" cap="none" spc="0" baseline="0" dirty="0">
                <a:solidFill>
                  <a:schemeClr val="tx1"/>
                </a:solidFill>
                <a:latin typeface="Aptos (Textkörper)" charset="0"/>
                <a:ea typeface="等线" charset="0"/>
                <a:cs typeface="Calibri" charset="0"/>
              </a:rPr>
              <a:t>[8] ScienceDirect, "Wind Turbine System," (Oct. 17, 2025).</a:t>
            </a:r>
            <a:br>
              <a:rPr lang="zh-CN" altLang="en-US" sz="1200" b="0" i="0" u="none" strike="noStrike" kern="1200" cap="none" spc="0" baseline="0" dirty="0">
                <a:solidFill>
                  <a:schemeClr val="tx1"/>
                </a:solidFill>
                <a:latin typeface="Aptos (Textkörper)" charset="0"/>
                <a:ea typeface="等线" charset="0"/>
                <a:cs typeface="Calibri" charset="0"/>
              </a:rPr>
            </a:br>
            <a:br>
              <a:rPr lang="zh-CN" altLang="en-US" sz="1200" b="0" i="0" u="none" strike="noStrike" kern="1200" cap="none" spc="0" baseline="0" dirty="0">
                <a:solidFill>
                  <a:schemeClr val="tx1"/>
                </a:solidFill>
                <a:latin typeface="Aptos (Textkörper)" charset="0"/>
                <a:ea typeface="等线" charset="0"/>
                <a:cs typeface="Calibri" charset="0"/>
              </a:rPr>
            </a:br>
            <a:r>
              <a:rPr lang="en-US" altLang="zh-CN" sz="1200" b="0" i="0" u="none" strike="noStrike" kern="1200" cap="none" spc="0" baseline="0" dirty="0">
                <a:solidFill>
                  <a:schemeClr val="tx1"/>
                </a:solidFill>
                <a:latin typeface="Aptos (Textkörper)" charset="0"/>
                <a:ea typeface="等线" charset="0"/>
                <a:cs typeface="Calibri" charset="0"/>
              </a:rPr>
              <a:t>[9] ResearchGate, "General description of a wind turbine system (Figure 2 from Pub. ID 221911675)," (Oct. 17, 2025).</a:t>
            </a:r>
            <a:endParaRPr lang="zh-CN" altLang="en-US" sz="1200" b="0" i="0" u="none" strike="noStrike" kern="1200" cap="none" spc="0" baseline="0" dirty="0">
              <a:solidFill>
                <a:schemeClr val="tx1"/>
              </a:solidFill>
              <a:latin typeface="Aptos (Textkörper)" charset="0"/>
              <a:ea typeface="等线" charset="0"/>
              <a:cs typeface="Calibri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1F4E31-D8EF-BD6B-0B21-F913357B082A}"/>
              </a:ext>
            </a:extLst>
          </p:cNvPr>
          <p:cNvSpPr>
            <a:spLocks noGrp="1"/>
          </p:cNvSpPr>
          <p:nvPr>
            <p:ph type="ftr"/>
          </p:nvPr>
        </p:nvSpPr>
        <p:spPr/>
        <p:txBody>
          <a:bodyPr/>
          <a:lstStyle/>
          <a:p>
            <a:pPr algn="r"/>
            <a:r>
              <a:rPr lang="en-US" altLang="zh-CN" sz="1200">
                <a:solidFill>
                  <a:schemeClr val="bg1"/>
                </a:solidFill>
                <a:latin typeface="Aptos" charset="0"/>
                <a:ea typeface="等线" charset="0"/>
                <a:cs typeface="Aptos" charset="0"/>
              </a:rPr>
              <a:t>Electrical Drivetrain / Optimus Syria</a:t>
            </a:r>
            <a:endParaRPr lang="zh-CN" altLang="en-US" sz="1200">
              <a:solidFill>
                <a:schemeClr val="bg1"/>
              </a:solidFill>
              <a:latin typeface="Aptos" charset="0"/>
              <a:ea typeface="等线" charset="0"/>
              <a:cs typeface="Aptos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025A4F-3163-9DBF-FD18-19E943A66680}"/>
              </a:ext>
            </a:extLst>
          </p:cNvPr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ctr"/>
            <a:fld id="{CAD2D6BD-DE1B-4B5F-8B41-2702339687B9}" type="slidenum">
              <a:rPr lang="en-US" altLang="zh-CN" sz="1200" b="0" i="0" u="none" strike="noStrike" kern="1200" cap="none" spc="0" baseline="0" smtClean="0">
                <a:solidFill>
                  <a:schemeClr val="bg1"/>
                </a:solidFill>
                <a:latin typeface="Aptos" charset="0"/>
                <a:ea typeface="等线" charset="0"/>
                <a:cs typeface="Aptos" charset="0"/>
              </a:rPr>
              <a:t>12</a:t>
            </a:fld>
            <a:endParaRPr lang="zh-CN" altLang="en-US" sz="1200">
              <a:solidFill>
                <a:schemeClr val="bg1"/>
              </a:solidFill>
              <a:latin typeface="Aptos" charset="0"/>
              <a:ea typeface="等线" charset="0"/>
              <a:cs typeface="Aptos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84750FB-0F77-2AFD-5052-3F1383A74A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0142" y="6563174"/>
            <a:ext cx="2883658" cy="365792"/>
          </a:xfrm>
          <a:prstGeom prst="rect">
            <a:avLst/>
          </a:prstGeom>
        </p:spPr>
      </p:pic>
      <p:sp>
        <p:nvSpPr>
          <p:cNvPr id="9" name="Datumsplatzhalter 3">
            <a:extLst>
              <a:ext uri="{FF2B5EF4-FFF2-40B4-BE49-F238E27FC236}">
                <a16:creationId xmlns:a16="http://schemas.microsoft.com/office/drawing/2014/main" id="{41C0995E-FEBD-077C-14BB-63CEFB257421}"/>
              </a:ext>
            </a:extLst>
          </p:cNvPr>
          <p:cNvSpPr txBox="1">
            <a:spLocks/>
          </p:cNvSpPr>
          <p:nvPr/>
        </p:nvSpPr>
        <p:spPr>
          <a:xfrm>
            <a:off x="937592" y="6563841"/>
            <a:ext cx="1537252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chemeClr val="bg1"/>
                </a:solidFill>
              </a:rPr>
              <a:t>10/21/2025</a:t>
            </a:r>
            <a:endParaRPr lang="de-DE" sz="1200" dirty="0">
              <a:solidFill>
                <a:schemeClr val="bg1"/>
              </a:solidFill>
            </a:endParaRPr>
          </a:p>
        </p:txBody>
      </p:sp>
      <p:sp>
        <p:nvSpPr>
          <p:cNvPr id="11" name="Textplatzhalter 2">
            <a:extLst>
              <a:ext uri="{FF2B5EF4-FFF2-40B4-BE49-F238E27FC236}">
                <a16:creationId xmlns:a16="http://schemas.microsoft.com/office/drawing/2014/main" id="{623B4881-1EC5-EE56-191B-9370A1E6C82D}"/>
              </a:ext>
            </a:extLst>
          </p:cNvPr>
          <p:cNvSpPr txBox="1">
            <a:spLocks/>
          </p:cNvSpPr>
          <p:nvPr/>
        </p:nvSpPr>
        <p:spPr>
          <a:xfrm>
            <a:off x="2878527" y="6564113"/>
            <a:ext cx="5596085" cy="3651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1200" dirty="0">
                <a:solidFill>
                  <a:schemeClr val="bg1"/>
                </a:solidFill>
              </a:rPr>
              <a:t>Vishranti Patil</a:t>
            </a:r>
          </a:p>
        </p:txBody>
      </p:sp>
    </p:spTree>
    <p:extLst>
      <p:ext uri="{BB962C8B-B14F-4D97-AF65-F5344CB8AC3E}">
        <p14:creationId xmlns:p14="http://schemas.microsoft.com/office/powerpoint/2010/main" val="40729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0C666DE2-1276-7519-CD3A-64862C4F70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>
            <a:lvl1pPr marL="514350" indent="-514350">
              <a:buFont typeface="+mj-lt"/>
              <a:buAutoNum type="arabicPeriod"/>
              <a:defRPr sz="2200"/>
            </a:lvl1pPr>
            <a:lvl2pPr marL="971550" indent="-514350">
              <a:buFont typeface="+mj-lt"/>
              <a:buAutoNum type="romanLcPeriod"/>
              <a:defRPr sz="2000"/>
            </a:lvl2pPr>
          </a:lstStyle>
          <a:p>
            <a:pPr marL="457200" lvl="1" indent="0">
              <a:buNone/>
            </a:pPr>
            <a:endParaRPr lang="de-DE" dirty="0"/>
          </a:p>
          <a:p>
            <a:pPr lvl="1">
              <a:buAutoNum type="arabicPeriod"/>
            </a:pPr>
            <a:r>
              <a:rPr lang="en-US" dirty="0"/>
              <a:t>Concept of a Transformers in a wind turbine</a:t>
            </a:r>
          </a:p>
          <a:p>
            <a:pPr lvl="1">
              <a:buAutoNum type="arabicPeriod"/>
            </a:pPr>
            <a:r>
              <a:rPr lang="en-US" dirty="0"/>
              <a:t>Main function of  a Transformers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Types of Transformers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Transformer Technical Specification</a:t>
            </a:r>
          </a:p>
          <a:p>
            <a:pPr lvl="1">
              <a:buAutoNum type="arabicPeriod"/>
            </a:pPr>
            <a:r>
              <a:rPr lang="en-US" dirty="0"/>
              <a:t>Our recommendation</a:t>
            </a:r>
            <a:endParaRPr lang="en-US" dirty="0">
              <a:latin typeface="Aptos" panose="020B0004020202020204" pitchFamily="34" charset="0"/>
            </a:endParaRPr>
          </a:p>
          <a:p>
            <a:pPr lvl="1">
              <a:buFont typeface="+mj-lt"/>
              <a:buAutoNum type="arabicPeriod"/>
            </a:pPr>
            <a:r>
              <a:rPr lang="en-US" dirty="0">
                <a:latin typeface="Aptos" panose="020B0004020202020204" pitchFamily="34" charset="0"/>
              </a:rPr>
              <a:t>How the </a:t>
            </a:r>
            <a:r>
              <a:rPr lang="en-US" dirty="0"/>
              <a:t>Transformers</a:t>
            </a:r>
            <a:r>
              <a:rPr lang="en-US" dirty="0">
                <a:latin typeface="Aptos" panose="020B0004020202020204" pitchFamily="34" charset="0"/>
              </a:rPr>
              <a:t> is connected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Cables and Switchgear Recommendation</a:t>
            </a:r>
            <a:endParaRPr lang="en-US" dirty="0">
              <a:latin typeface="Aptos" panose="020B0004020202020204" pitchFamily="34" charset="0"/>
            </a:endParaRPr>
          </a:p>
          <a:p>
            <a:pPr lvl="1">
              <a:buAutoNum type="arabicPeriod"/>
            </a:pPr>
            <a:r>
              <a:rPr lang="en-US" dirty="0"/>
              <a:t>Conclusion &amp; Next Steps</a:t>
            </a:r>
            <a:endParaRPr lang="de-DE" dirty="0"/>
          </a:p>
        </p:txBody>
      </p:sp>
      <p:sp>
        <p:nvSpPr>
          <p:cNvPr id="22" name="Titel 21">
            <a:extLst>
              <a:ext uri="{FF2B5EF4-FFF2-40B4-BE49-F238E27FC236}">
                <a16:creationId xmlns:a16="http://schemas.microsoft.com/office/drawing/2014/main" id="{C01C5AA7-5821-01BD-1AC8-74837347C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List of contents</a:t>
            </a:r>
          </a:p>
        </p:txBody>
      </p:sp>
      <p:sp>
        <p:nvSpPr>
          <p:cNvPr id="23" name="Datumsplatzhalter 22">
            <a:extLst>
              <a:ext uri="{FF2B5EF4-FFF2-40B4-BE49-F238E27FC236}">
                <a16:creationId xmlns:a16="http://schemas.microsoft.com/office/drawing/2014/main" id="{278CF838-7112-4F3F-EAE6-B2D4ED8FB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10/21/2025</a:t>
            </a:r>
            <a:endParaRPr lang="en-GB" dirty="0"/>
          </a:p>
        </p:txBody>
      </p:sp>
      <p:sp>
        <p:nvSpPr>
          <p:cNvPr id="25" name="Foliennummernplatzhalter 24">
            <a:extLst>
              <a:ext uri="{FF2B5EF4-FFF2-40B4-BE49-F238E27FC236}">
                <a16:creationId xmlns:a16="http://schemas.microsoft.com/office/drawing/2014/main" id="{1F1D02DB-C1C0-0C64-772D-D708982E9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t>2</a:t>
            </a:fld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3E5D9FF-3E62-4877-0B46-5730AAEC1D9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GB" dirty="0"/>
              <a:t>Vishranti Patil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222E4B11-7E37-C65A-E83B-0056FA29D311}"/>
              </a:ext>
            </a:extLst>
          </p:cNvPr>
          <p:cNvSpPr txBox="1">
            <a:spLocks/>
          </p:cNvSpPr>
          <p:nvPr/>
        </p:nvSpPr>
        <p:spPr>
          <a:xfrm>
            <a:off x="8802836" y="6564113"/>
            <a:ext cx="28791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Electrical Drive Train/ Optimus Syria</a:t>
            </a:r>
          </a:p>
        </p:txBody>
      </p:sp>
    </p:spTree>
    <p:extLst>
      <p:ext uri="{BB962C8B-B14F-4D97-AF65-F5344CB8AC3E}">
        <p14:creationId xmlns:p14="http://schemas.microsoft.com/office/powerpoint/2010/main" val="1106553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70FFFC-EA4D-45CD-F191-1DF29F0579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el 21">
            <a:extLst>
              <a:ext uri="{FF2B5EF4-FFF2-40B4-BE49-F238E27FC236}">
                <a16:creationId xmlns:a16="http://schemas.microsoft.com/office/drawing/2014/main" id="{98DFFB6D-844E-271D-92E1-F6D64602C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1.Concept of a Transformer in a Wind Turbine</a:t>
            </a:r>
            <a:endParaRPr lang="de-DE" dirty="0"/>
          </a:p>
        </p:txBody>
      </p:sp>
      <p:sp>
        <p:nvSpPr>
          <p:cNvPr id="23" name="Datumsplatzhalter 22">
            <a:extLst>
              <a:ext uri="{FF2B5EF4-FFF2-40B4-BE49-F238E27FC236}">
                <a16:creationId xmlns:a16="http://schemas.microsoft.com/office/drawing/2014/main" id="{D41BD754-80CE-1173-CBB5-050414A7E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10/21/2025</a:t>
            </a:r>
            <a:endParaRPr lang="en-GB" dirty="0"/>
          </a:p>
        </p:txBody>
      </p:sp>
      <p:sp>
        <p:nvSpPr>
          <p:cNvPr id="25" name="Foliennummernplatzhalter 24">
            <a:extLst>
              <a:ext uri="{FF2B5EF4-FFF2-40B4-BE49-F238E27FC236}">
                <a16:creationId xmlns:a16="http://schemas.microsoft.com/office/drawing/2014/main" id="{F621C0A3-BB33-1527-D918-6A5187EE2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t>3</a:t>
            </a:fld>
            <a:endParaRPr lang="en-GB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3F90A21E-A30B-36B9-EE48-832B9542694B}"/>
              </a:ext>
            </a:extLst>
          </p:cNvPr>
          <p:cNvSpPr txBox="1">
            <a:spLocks/>
          </p:cNvSpPr>
          <p:nvPr/>
        </p:nvSpPr>
        <p:spPr>
          <a:xfrm>
            <a:off x="8802836" y="6564113"/>
            <a:ext cx="28791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Electrical Drive Train/ Optimus Syria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10F38C-6DE8-9AD5-7541-0F2E6F18BD82}"/>
              </a:ext>
            </a:extLst>
          </p:cNvPr>
          <p:cNvSpPr txBox="1"/>
          <p:nvPr/>
        </p:nvSpPr>
        <p:spPr>
          <a:xfrm>
            <a:off x="3694784" y="5518156"/>
            <a:ext cx="48024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Source :</a:t>
            </a:r>
            <a:r>
              <a:rPr lang="en-US" sz="1000" dirty="0">
                <a:hlinkClick r:id="rId2"/>
              </a:rPr>
              <a:t>https://www.researchgate.net/figure/</a:t>
            </a:r>
            <a:r>
              <a:rPr lang="en-US" sz="1000" dirty="0"/>
              <a:t>General-description-of-a-wind-turbine-system</a:t>
            </a:r>
          </a:p>
          <a:p>
            <a:endParaRPr lang="en-US" sz="1000" dirty="0"/>
          </a:p>
          <a:p>
            <a:endParaRPr lang="de-DE" sz="1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243F47-9A32-0FAD-163B-FB8B97376A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9570" y="1852747"/>
            <a:ext cx="8110702" cy="2454703"/>
          </a:xfrm>
          <a:prstGeom prst="rect">
            <a:avLst/>
          </a:prstGeom>
        </p:spPr>
      </p:pic>
      <p:sp>
        <p:nvSpPr>
          <p:cNvPr id="13" name="Textplatzhalter 2">
            <a:extLst>
              <a:ext uri="{FF2B5EF4-FFF2-40B4-BE49-F238E27FC236}">
                <a16:creationId xmlns:a16="http://schemas.microsoft.com/office/drawing/2014/main" id="{6A1FC874-F8E1-0698-70FE-DAA014A87478}"/>
              </a:ext>
            </a:extLst>
          </p:cNvPr>
          <p:cNvSpPr txBox="1">
            <a:spLocks/>
          </p:cNvSpPr>
          <p:nvPr/>
        </p:nvSpPr>
        <p:spPr>
          <a:xfrm>
            <a:off x="3024809" y="6564112"/>
            <a:ext cx="559608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Vishranti Patil</a:t>
            </a:r>
          </a:p>
        </p:txBody>
      </p:sp>
    </p:spTree>
    <p:extLst>
      <p:ext uri="{BB962C8B-B14F-4D97-AF65-F5344CB8AC3E}">
        <p14:creationId xmlns:p14="http://schemas.microsoft.com/office/powerpoint/2010/main" val="2130381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1B9958-6338-6EFB-B8E8-DBB1A307A2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Datumsplatzhalter 22">
            <a:extLst>
              <a:ext uri="{FF2B5EF4-FFF2-40B4-BE49-F238E27FC236}">
                <a16:creationId xmlns:a16="http://schemas.microsoft.com/office/drawing/2014/main" id="{A61BE607-486F-044F-7A84-94C38AD54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10/21/2025</a:t>
            </a:r>
            <a:endParaRPr lang="en-GB" dirty="0"/>
          </a:p>
        </p:txBody>
      </p:sp>
      <p:sp>
        <p:nvSpPr>
          <p:cNvPr id="25" name="Foliennummernplatzhalter 24">
            <a:extLst>
              <a:ext uri="{FF2B5EF4-FFF2-40B4-BE49-F238E27FC236}">
                <a16:creationId xmlns:a16="http://schemas.microsoft.com/office/drawing/2014/main" id="{0F6D551C-54AA-79DE-6D93-E2E2644B7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t>4</a:t>
            </a:fld>
            <a:endParaRPr lang="en-GB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2F3BA7C6-136E-05EB-94F7-BCF8C7BC1D7C}"/>
              </a:ext>
            </a:extLst>
          </p:cNvPr>
          <p:cNvSpPr txBox="1">
            <a:spLocks/>
          </p:cNvSpPr>
          <p:nvPr/>
        </p:nvSpPr>
        <p:spPr>
          <a:xfrm>
            <a:off x="8802836" y="6564113"/>
            <a:ext cx="28791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Electrical Drive Train/ Optimus Syria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E2FC41-D414-32A2-3830-B226D9BB3B5C}"/>
              </a:ext>
            </a:extLst>
          </p:cNvPr>
          <p:cNvSpPr txBox="1"/>
          <p:nvPr/>
        </p:nvSpPr>
        <p:spPr>
          <a:xfrm>
            <a:off x="1125820" y="1537433"/>
            <a:ext cx="10094116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endParaRPr lang="en-US" sz="1600" dirty="0"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2800" dirty="0">
                <a:cs typeface="Times New Roman" panose="02020603050405020304" pitchFamily="18" charset="0"/>
              </a:rPr>
              <a:t>Voltage Transformation</a:t>
            </a:r>
          </a:p>
          <a:p>
            <a:pPr>
              <a:buFont typeface="+mj-lt"/>
              <a:buAutoNum type="arabicPeriod"/>
            </a:pPr>
            <a:r>
              <a:rPr lang="en-US" sz="2800" dirty="0">
                <a:cs typeface="Times New Roman" panose="02020603050405020304" pitchFamily="18" charset="0"/>
              </a:rPr>
              <a:t>Grid Integration</a:t>
            </a:r>
          </a:p>
          <a:p>
            <a:pPr>
              <a:buFont typeface="+mj-lt"/>
              <a:buAutoNum type="arabicPeriod"/>
            </a:pPr>
            <a:r>
              <a:rPr lang="en-US" sz="2800" dirty="0">
                <a:cs typeface="Times New Roman" panose="02020603050405020304" pitchFamily="18" charset="0"/>
              </a:rPr>
              <a:t>Power Flow &amp; Stability</a:t>
            </a:r>
          </a:p>
          <a:p>
            <a:pPr>
              <a:buFont typeface="+mj-lt"/>
              <a:buAutoNum type="arabicPeriod"/>
            </a:pPr>
            <a:r>
              <a:rPr lang="en-US" sz="2800" dirty="0">
                <a:cs typeface="Times New Roman" panose="02020603050405020304" pitchFamily="18" charset="0"/>
              </a:rPr>
              <a:t>Isolation &amp; Protection</a:t>
            </a:r>
          </a:p>
        </p:txBody>
      </p:sp>
      <p:sp>
        <p:nvSpPr>
          <p:cNvPr id="5" name="Titel 21">
            <a:extLst>
              <a:ext uri="{FF2B5EF4-FFF2-40B4-BE49-F238E27FC236}">
                <a16:creationId xmlns:a16="http://schemas.microsoft.com/office/drawing/2014/main" id="{B5FB31FF-24DF-8782-1105-3171EF747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2.Main function of a Transformer</a:t>
            </a:r>
            <a:endParaRPr lang="de-DE" dirty="0"/>
          </a:p>
        </p:txBody>
      </p:sp>
      <p:sp>
        <p:nvSpPr>
          <p:cNvPr id="9" name="Textplatzhalter 2">
            <a:extLst>
              <a:ext uri="{FF2B5EF4-FFF2-40B4-BE49-F238E27FC236}">
                <a16:creationId xmlns:a16="http://schemas.microsoft.com/office/drawing/2014/main" id="{DD0F4874-9038-8932-1C41-2F45532BC52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878527" y="6564113"/>
            <a:ext cx="5596085" cy="365125"/>
          </a:xfrm>
        </p:spPr>
        <p:txBody>
          <a:bodyPr/>
          <a:lstStyle/>
          <a:p>
            <a:r>
              <a:rPr lang="en-GB" dirty="0"/>
              <a:t>Vishranti Patil</a:t>
            </a:r>
          </a:p>
        </p:txBody>
      </p:sp>
    </p:spTree>
    <p:extLst>
      <p:ext uri="{BB962C8B-B14F-4D97-AF65-F5344CB8AC3E}">
        <p14:creationId xmlns:p14="http://schemas.microsoft.com/office/powerpoint/2010/main" val="680784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0A1CDC-A063-B644-0E84-E83A156A98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Datumsplatzhalter 22">
            <a:extLst>
              <a:ext uri="{FF2B5EF4-FFF2-40B4-BE49-F238E27FC236}">
                <a16:creationId xmlns:a16="http://schemas.microsoft.com/office/drawing/2014/main" id="{02E016EB-A79A-BF6C-478F-FA2FE1CFB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10/21/2025</a:t>
            </a:r>
            <a:endParaRPr lang="en-GB" dirty="0"/>
          </a:p>
        </p:txBody>
      </p:sp>
      <p:sp>
        <p:nvSpPr>
          <p:cNvPr id="25" name="Foliennummernplatzhalter 24">
            <a:extLst>
              <a:ext uri="{FF2B5EF4-FFF2-40B4-BE49-F238E27FC236}">
                <a16:creationId xmlns:a16="http://schemas.microsoft.com/office/drawing/2014/main" id="{751A2FDC-ED23-A086-F7E0-1BA9E0692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t>5</a:t>
            </a:fld>
            <a:endParaRPr lang="en-GB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01026CAF-09B1-2225-5AB6-59CA5AA44E75}"/>
              </a:ext>
            </a:extLst>
          </p:cNvPr>
          <p:cNvSpPr txBox="1">
            <a:spLocks/>
          </p:cNvSpPr>
          <p:nvPr/>
        </p:nvSpPr>
        <p:spPr>
          <a:xfrm>
            <a:off x="8802836" y="6564113"/>
            <a:ext cx="28791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Electrical Drive Train/ Optimus Syria</a:t>
            </a:r>
          </a:p>
        </p:txBody>
      </p:sp>
      <p:sp>
        <p:nvSpPr>
          <p:cNvPr id="5" name="Titel 21">
            <a:extLst>
              <a:ext uri="{FF2B5EF4-FFF2-40B4-BE49-F238E27FC236}">
                <a16:creationId xmlns:a16="http://schemas.microsoft.com/office/drawing/2014/main" id="{3F8B5C66-6214-7A9C-5F08-6A1076586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3.Types of Transformers</a:t>
            </a:r>
          </a:p>
        </p:txBody>
      </p:sp>
      <p:pic>
        <p:nvPicPr>
          <p:cNvPr id="11" name="Google Shape;150;g289c7265ec5_0_11">
            <a:extLst>
              <a:ext uri="{FF2B5EF4-FFF2-40B4-BE49-F238E27FC236}">
                <a16:creationId xmlns:a16="http://schemas.microsoft.com/office/drawing/2014/main" id="{91F34C88-83C6-FACD-E8BF-33CEEB798BA4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360" y="1310720"/>
            <a:ext cx="10926417" cy="4851541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Textplatzhalter 2">
            <a:extLst>
              <a:ext uri="{FF2B5EF4-FFF2-40B4-BE49-F238E27FC236}">
                <a16:creationId xmlns:a16="http://schemas.microsoft.com/office/drawing/2014/main" id="{57E815DB-A4C4-1FBD-F64B-187EBFD30A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878527" y="6564113"/>
            <a:ext cx="5596085" cy="365125"/>
          </a:xfrm>
        </p:spPr>
        <p:txBody>
          <a:bodyPr/>
          <a:lstStyle/>
          <a:p>
            <a:r>
              <a:rPr lang="en-GB" dirty="0"/>
              <a:t>Vishranti Patil</a:t>
            </a:r>
          </a:p>
        </p:txBody>
      </p:sp>
    </p:spTree>
    <p:extLst>
      <p:ext uri="{BB962C8B-B14F-4D97-AF65-F5344CB8AC3E}">
        <p14:creationId xmlns:p14="http://schemas.microsoft.com/office/powerpoint/2010/main" val="3026558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8141C75-9C83-3395-3142-486F18995D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Rated Power: 6000 kVA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Primary Voltage: 690 V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Secondary Voltage: 3.3 kV or higher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Frequency: 50 Hz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Cooling Type: ONAN (Oil Natural Air Natural)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Efficiency: &gt;98%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/>
              <a:t>Electrical Justification</a:t>
            </a:r>
          </a:p>
          <a:p>
            <a:r>
              <a:rPr lang="en-US" dirty="0"/>
              <a:t>Higher secondary voltage reduces current → lower I²R losses</a:t>
            </a:r>
          </a:p>
          <a:p>
            <a:r>
              <a:rPr lang="en-US" dirty="0"/>
              <a:t>Smaller cable cross-section → cost savings</a:t>
            </a:r>
          </a:p>
          <a:p>
            <a:r>
              <a:rPr lang="en-US" dirty="0"/>
              <a:t>Improved thermal performance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1F09111-F339-3BCA-342D-697B5D1C3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Transformer Technical Specification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E7790A-3520-DBB8-C90D-431CEA007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10/21/2025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93644B-5439-1698-2A3C-595E09CA5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Electrical Drivetrain / Optimus Syria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76BFB9-846B-E3DC-D315-92B5179DE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6</a:t>
            </a:fld>
            <a:endParaRPr lang="en-GB"/>
          </a:p>
        </p:txBody>
      </p:sp>
      <p:sp>
        <p:nvSpPr>
          <p:cNvPr id="8" name="Textplatzhalter 2">
            <a:extLst>
              <a:ext uri="{FF2B5EF4-FFF2-40B4-BE49-F238E27FC236}">
                <a16:creationId xmlns:a16="http://schemas.microsoft.com/office/drawing/2014/main" id="{ECEC6B27-9D36-7A91-F00F-9D0966A7D69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878527" y="6564113"/>
            <a:ext cx="5596085" cy="365125"/>
          </a:xfrm>
        </p:spPr>
        <p:txBody>
          <a:bodyPr/>
          <a:lstStyle/>
          <a:p>
            <a:r>
              <a:rPr lang="en-GB" dirty="0"/>
              <a:t>Vishranti Patil</a:t>
            </a:r>
          </a:p>
        </p:txBody>
      </p:sp>
    </p:spTree>
    <p:extLst>
      <p:ext uri="{BB962C8B-B14F-4D97-AF65-F5344CB8AC3E}">
        <p14:creationId xmlns:p14="http://schemas.microsoft.com/office/powerpoint/2010/main" val="1422420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E2F9E8-4614-830D-D693-5F14E901B9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Datumsplatzhalter 22">
            <a:extLst>
              <a:ext uri="{FF2B5EF4-FFF2-40B4-BE49-F238E27FC236}">
                <a16:creationId xmlns:a16="http://schemas.microsoft.com/office/drawing/2014/main" id="{6F8BFDB0-9CB6-A23F-778E-4F38F6B3A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10/21/2025</a:t>
            </a:r>
            <a:endParaRPr lang="en-GB" dirty="0"/>
          </a:p>
        </p:txBody>
      </p:sp>
      <p:sp>
        <p:nvSpPr>
          <p:cNvPr id="25" name="Foliennummernplatzhalter 24">
            <a:extLst>
              <a:ext uri="{FF2B5EF4-FFF2-40B4-BE49-F238E27FC236}">
                <a16:creationId xmlns:a16="http://schemas.microsoft.com/office/drawing/2014/main" id="{00CF41B9-6380-471F-1082-D61EC893E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t>7</a:t>
            </a:fld>
            <a:endParaRPr lang="en-GB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1B5C88B6-C451-A8FB-CC75-DF5C62E2C8BF}"/>
              </a:ext>
            </a:extLst>
          </p:cNvPr>
          <p:cNvSpPr txBox="1">
            <a:spLocks/>
          </p:cNvSpPr>
          <p:nvPr/>
        </p:nvSpPr>
        <p:spPr>
          <a:xfrm>
            <a:off x="8802836" y="6564113"/>
            <a:ext cx="28791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Electrical Drive Train/ Optimus Syria</a:t>
            </a:r>
          </a:p>
        </p:txBody>
      </p:sp>
      <p:sp>
        <p:nvSpPr>
          <p:cNvPr id="4" name="Titel 21">
            <a:extLst>
              <a:ext uri="{FF2B5EF4-FFF2-40B4-BE49-F238E27FC236}">
                <a16:creationId xmlns:a16="http://schemas.microsoft.com/office/drawing/2014/main" id="{FADBD335-7A0E-2F04-DFA1-7100A8C3D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285" y="1299403"/>
            <a:ext cx="11455430" cy="1413317"/>
          </a:xfrm>
        </p:spPr>
        <p:txBody>
          <a:bodyPr>
            <a:normAutofit fontScale="90000"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br>
              <a:rPr lang="de-DE" sz="1800" dirty="0"/>
            </a:br>
            <a:br>
              <a:rPr lang="de-DE" sz="1800" dirty="0"/>
            </a:br>
            <a:br>
              <a:rPr lang="de-DE" sz="1800" dirty="0"/>
            </a:br>
            <a:br>
              <a:rPr lang="de-DE" sz="1800" dirty="0"/>
            </a:br>
            <a:br>
              <a:rPr lang="de-DE" sz="1800" dirty="0"/>
            </a:br>
            <a:br>
              <a:rPr lang="de-DE" sz="1800" dirty="0"/>
            </a:br>
            <a:br>
              <a:rPr lang="de-DE" sz="1800" dirty="0"/>
            </a:br>
            <a:br>
              <a:rPr lang="de-DE" sz="1800" dirty="0"/>
            </a:br>
            <a:br>
              <a:rPr lang="de-DE" sz="1800" dirty="0"/>
            </a:br>
            <a:r>
              <a:rPr lang="en-US" sz="2700" b="1" dirty="0"/>
              <a:t>A typical recommendation for a modern utility-scale wind turbine ( 5 MW ) would be:</a:t>
            </a:r>
            <a:br>
              <a:rPr lang="en-US" sz="2700" b="1" dirty="0"/>
            </a:br>
            <a:r>
              <a:rPr lang="en-US" sz="2700" b="1" dirty="0"/>
              <a:t>Liquid-Filled (Oil-Immersed) Step-Up Transformer</a:t>
            </a:r>
            <a:br>
              <a:rPr lang="en-US" sz="2700" b="1" dirty="0"/>
            </a:br>
            <a:r>
              <a:rPr lang="en-US" sz="2200" dirty="0"/>
              <a:t>1. Transformer Type</a:t>
            </a:r>
            <a:br>
              <a:rPr lang="en-US" sz="2200" dirty="0"/>
            </a:br>
            <a:r>
              <a:rPr lang="en-US" sz="2200" dirty="0"/>
              <a:t>2. Location</a:t>
            </a:r>
            <a:br>
              <a:rPr lang="en-US" sz="2200" dirty="0"/>
            </a:br>
            <a:r>
              <a:rPr lang="en-US" sz="2200" dirty="0"/>
              <a:t>3. Design Considerations</a:t>
            </a:r>
            <a:br>
              <a:rPr lang="de-DE" sz="1800" dirty="0"/>
            </a:br>
            <a:r>
              <a:rPr lang="en-IN" sz="2700" b="1" dirty="0"/>
              <a:t>Why this choice? — Key justifications</a:t>
            </a:r>
            <a:br>
              <a:rPr lang="en-IN" sz="1800" b="1" dirty="0"/>
            </a:br>
            <a:r>
              <a:rPr lang="en-IN" sz="1800" dirty="0"/>
              <a:t>1. High Cooling Efficiency</a:t>
            </a:r>
            <a:br>
              <a:rPr lang="de-DE" sz="1800" dirty="0"/>
            </a:br>
            <a:r>
              <a:rPr lang="de-DE" sz="1800" dirty="0"/>
              <a:t>2. Excellent Overload Capability</a:t>
            </a:r>
            <a:br>
              <a:rPr lang="de-DE" sz="1800" dirty="0"/>
            </a:br>
            <a:r>
              <a:rPr lang="de-DE" sz="1800" dirty="0"/>
              <a:t>3. </a:t>
            </a:r>
            <a:r>
              <a:rPr lang="en-US" sz="1800" dirty="0"/>
              <a:t>Higher Efficiency (Low Load Losses)</a:t>
            </a:r>
            <a:br>
              <a:rPr lang="de-DE" sz="1800" dirty="0"/>
            </a:br>
            <a:r>
              <a:rPr lang="de-DE" sz="1800" dirty="0"/>
              <a:t>4. </a:t>
            </a:r>
            <a:r>
              <a:rPr lang="en-US" sz="1800" dirty="0"/>
              <a:t>Lower Cost per kVA/MVA</a:t>
            </a:r>
            <a:br>
              <a:rPr lang="de-DE" sz="1800" dirty="0"/>
            </a:br>
            <a:r>
              <a:rPr lang="de-DE" sz="1800" dirty="0"/>
              <a:t>5. Superior Impulse/Short-Circuit Strength</a:t>
            </a:r>
            <a:endParaRPr lang="de-DE" dirty="0"/>
          </a:p>
        </p:txBody>
      </p:sp>
      <p:sp>
        <p:nvSpPr>
          <p:cNvPr id="7" name="Titel 21">
            <a:extLst>
              <a:ext uri="{FF2B5EF4-FFF2-40B4-BE49-F238E27FC236}">
                <a16:creationId xmlns:a16="http://schemas.microsoft.com/office/drawing/2014/main" id="{E6CD2585-DD5A-8BCE-7FC1-843E185E8218}"/>
              </a:ext>
            </a:extLst>
          </p:cNvPr>
          <p:cNvSpPr txBox="1">
            <a:spLocks/>
          </p:cNvSpPr>
          <p:nvPr/>
        </p:nvSpPr>
        <p:spPr>
          <a:xfrm>
            <a:off x="838200" y="25985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5.Our recommendation</a:t>
            </a:r>
            <a:endParaRPr lang="de-DE" dirty="0"/>
          </a:p>
        </p:txBody>
      </p:sp>
      <p:sp>
        <p:nvSpPr>
          <p:cNvPr id="10" name="Textplatzhalter 2">
            <a:extLst>
              <a:ext uri="{FF2B5EF4-FFF2-40B4-BE49-F238E27FC236}">
                <a16:creationId xmlns:a16="http://schemas.microsoft.com/office/drawing/2014/main" id="{DF8F7D73-CC9A-B404-EB01-CFE57E10130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878527" y="6564113"/>
            <a:ext cx="5596085" cy="365125"/>
          </a:xfrm>
        </p:spPr>
        <p:txBody>
          <a:bodyPr/>
          <a:lstStyle/>
          <a:p>
            <a:r>
              <a:rPr lang="en-GB" dirty="0"/>
              <a:t>Vishranti Patil</a:t>
            </a:r>
          </a:p>
        </p:txBody>
      </p:sp>
    </p:spTree>
    <p:extLst>
      <p:ext uri="{BB962C8B-B14F-4D97-AF65-F5344CB8AC3E}">
        <p14:creationId xmlns:p14="http://schemas.microsoft.com/office/powerpoint/2010/main" val="1328826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E37B2B-4BA7-E115-8AFE-28ABDF132A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Datumsplatzhalter 22">
            <a:extLst>
              <a:ext uri="{FF2B5EF4-FFF2-40B4-BE49-F238E27FC236}">
                <a16:creationId xmlns:a16="http://schemas.microsoft.com/office/drawing/2014/main" id="{11EA93AF-4497-E644-C385-2B5C26971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10/21/2025</a:t>
            </a:r>
            <a:endParaRPr lang="en-GB" dirty="0"/>
          </a:p>
        </p:txBody>
      </p:sp>
      <p:sp>
        <p:nvSpPr>
          <p:cNvPr id="25" name="Foliennummernplatzhalter 24">
            <a:extLst>
              <a:ext uri="{FF2B5EF4-FFF2-40B4-BE49-F238E27FC236}">
                <a16:creationId xmlns:a16="http://schemas.microsoft.com/office/drawing/2014/main" id="{5452CBE9-4E94-0B23-BF20-E7785A9F8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t>8</a:t>
            </a:fld>
            <a:endParaRPr lang="en-GB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939AB6A8-CD81-F051-C0E5-F58A92923CD1}"/>
              </a:ext>
            </a:extLst>
          </p:cNvPr>
          <p:cNvSpPr txBox="1">
            <a:spLocks/>
          </p:cNvSpPr>
          <p:nvPr/>
        </p:nvSpPr>
        <p:spPr>
          <a:xfrm>
            <a:off x="8802836" y="6564113"/>
            <a:ext cx="28791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Electrical Drive Train/ Optimus Syria</a:t>
            </a:r>
          </a:p>
        </p:txBody>
      </p:sp>
      <p:sp>
        <p:nvSpPr>
          <p:cNvPr id="4" name="Titel 21">
            <a:extLst>
              <a:ext uri="{FF2B5EF4-FFF2-40B4-BE49-F238E27FC236}">
                <a16:creationId xmlns:a16="http://schemas.microsoft.com/office/drawing/2014/main" id="{042885D1-8E0D-F6BA-3AD2-F667FD7A1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7584" y="1027906"/>
            <a:ext cx="10515600" cy="557513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br>
              <a:rPr lang="de-DE" sz="1800" dirty="0"/>
            </a:br>
            <a:br>
              <a:rPr lang="de-DE" sz="1800" dirty="0"/>
            </a:br>
            <a:br>
              <a:rPr lang="de-DE" sz="1800" dirty="0"/>
            </a:br>
            <a:br>
              <a:rPr lang="de-DE" sz="1800" dirty="0"/>
            </a:br>
            <a:br>
              <a:rPr lang="de-DE" sz="1800" dirty="0"/>
            </a:br>
            <a:br>
              <a:rPr lang="de-DE" sz="1800" dirty="0"/>
            </a:br>
            <a:br>
              <a:rPr lang="de-DE" sz="1800" dirty="0"/>
            </a:br>
            <a:br>
              <a:rPr lang="de-DE" sz="1800" dirty="0"/>
            </a:br>
            <a:br>
              <a:rPr lang="de-DE" sz="1800" dirty="0"/>
            </a:br>
            <a:br>
              <a:rPr lang="de-DE" sz="1800" dirty="0"/>
            </a:br>
            <a:br>
              <a:rPr lang="de-DE" sz="1800" dirty="0"/>
            </a:br>
            <a:br>
              <a:rPr lang="de-DE" sz="1800" dirty="0"/>
            </a:br>
            <a:br>
              <a:rPr lang="de-DE" sz="1800" dirty="0"/>
            </a:br>
            <a:br>
              <a:rPr lang="de-DE" sz="1800" dirty="0"/>
            </a:br>
            <a:br>
              <a:rPr lang="de-DE" sz="1800" dirty="0"/>
            </a:br>
            <a:br>
              <a:rPr lang="de-DE" sz="1800" dirty="0"/>
            </a:br>
            <a:br>
              <a:rPr lang="en-IN" sz="1600" dirty="0">
                <a:latin typeface="+mn-lt"/>
              </a:rPr>
            </a:br>
            <a:br>
              <a:rPr lang="en-IN" sz="1600" dirty="0">
                <a:latin typeface="+mn-lt"/>
              </a:rPr>
            </a:br>
            <a:br>
              <a:rPr lang="en-IN" sz="1600" dirty="0">
                <a:latin typeface="+mn-lt"/>
              </a:rPr>
            </a:br>
            <a:br>
              <a:rPr lang="en-IN" sz="1600" dirty="0">
                <a:latin typeface="+mn-lt"/>
              </a:rPr>
            </a:br>
            <a:br>
              <a:rPr lang="en-IN" sz="2000" dirty="0"/>
            </a:br>
            <a:endParaRPr lang="de-DE" dirty="0"/>
          </a:p>
        </p:txBody>
      </p:sp>
      <p:sp>
        <p:nvSpPr>
          <p:cNvPr id="7" name="Titel 21">
            <a:extLst>
              <a:ext uri="{FF2B5EF4-FFF2-40B4-BE49-F238E27FC236}">
                <a16:creationId xmlns:a16="http://schemas.microsoft.com/office/drawing/2014/main" id="{9596F030-3892-F80B-E7C8-46382089DB26}"/>
              </a:ext>
            </a:extLst>
          </p:cNvPr>
          <p:cNvSpPr txBox="1">
            <a:spLocks/>
          </p:cNvSpPr>
          <p:nvPr/>
        </p:nvSpPr>
        <p:spPr>
          <a:xfrm>
            <a:off x="838200" y="25985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6.How the Transformer is Connected</a:t>
            </a:r>
            <a:endParaRPr lang="de-DE" dirty="0"/>
          </a:p>
        </p:txBody>
      </p:sp>
      <p:sp>
        <p:nvSpPr>
          <p:cNvPr id="13" name="Textplatzhalter 2">
            <a:extLst>
              <a:ext uri="{FF2B5EF4-FFF2-40B4-BE49-F238E27FC236}">
                <a16:creationId xmlns:a16="http://schemas.microsoft.com/office/drawing/2014/main" id="{98BBAAC1-AA9B-DF7F-B41D-99291FE9C56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878527" y="6564113"/>
            <a:ext cx="5596085" cy="365125"/>
          </a:xfrm>
        </p:spPr>
        <p:txBody>
          <a:bodyPr/>
          <a:lstStyle/>
          <a:p>
            <a:r>
              <a:rPr lang="en-GB" dirty="0"/>
              <a:t>Vishranti Patil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D7CE9A1-5E02-7148-4522-F395C43AD1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674" y="1344273"/>
            <a:ext cx="9420755" cy="448582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1CC1424-A004-AA28-6AEF-D2B39FFBBE87}"/>
              </a:ext>
            </a:extLst>
          </p:cNvPr>
          <p:cNvSpPr txBox="1"/>
          <p:nvPr/>
        </p:nvSpPr>
        <p:spPr>
          <a:xfrm>
            <a:off x="3025140" y="5861221"/>
            <a:ext cx="614172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hlinkClick r:id="rId4"/>
              </a:rPr>
              <a:t>Source :https://www.sciencedirect.com/topics/engineering/wind-turbine-system</a:t>
            </a:r>
            <a:endParaRPr lang="en-US" sz="1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158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B27B21-C5DC-0BD1-7C2C-D6203A62A4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70E6584-BCE1-3150-D1F2-5B540BCF70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4395"/>
            <a:ext cx="6262315" cy="192055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/>
              <a:t>Type:</a:t>
            </a:r>
            <a:r>
              <a:rPr lang="en-US" sz="2000" dirty="0"/>
              <a:t> XLPE-insulated single-core </a:t>
            </a:r>
            <a:r>
              <a:rPr lang="en-US" sz="2000" dirty="0" err="1"/>
              <a:t>aluminium</a:t>
            </a:r>
            <a:r>
              <a:rPr lang="en-US" sz="2000" dirty="0"/>
              <a:t> (12/20 kV)</a:t>
            </a:r>
            <a:br>
              <a:rPr lang="en-US" sz="2000" dirty="0"/>
            </a:br>
            <a:r>
              <a:rPr lang="en-US" sz="2000" b="1" dirty="0"/>
              <a:t>Cross-section:</a:t>
            </a:r>
            <a:r>
              <a:rPr lang="en-US" sz="2000" dirty="0"/>
              <a:t> 150–240 mm²</a:t>
            </a:r>
            <a:br>
              <a:rPr lang="en-US" sz="2000" dirty="0"/>
            </a:br>
            <a:r>
              <a:rPr lang="en-US" sz="2000" b="1" dirty="0"/>
              <a:t>Standard:</a:t>
            </a:r>
            <a:r>
              <a:rPr lang="en-US" sz="2000" dirty="0"/>
              <a:t> IEC 60502-2</a:t>
            </a:r>
            <a:br>
              <a:rPr lang="en-US" sz="2000" dirty="0"/>
            </a:br>
            <a:r>
              <a:rPr lang="en-US" sz="2000" b="1" dirty="0"/>
              <a:t>Installation:</a:t>
            </a:r>
            <a:r>
              <a:rPr lang="en-US" sz="2000" dirty="0"/>
              <a:t> Underground, trefoil formation</a:t>
            </a:r>
            <a:br>
              <a:rPr lang="en-US" sz="2000" dirty="0"/>
            </a:br>
            <a:r>
              <a:rPr lang="en-US" sz="2000" b="1" dirty="0"/>
              <a:t>Lifespan:</a:t>
            </a:r>
            <a:r>
              <a:rPr lang="en-US" sz="2000" dirty="0"/>
              <a:t> ~30 years, heat-resistant (90 °C)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D6D5E45-E9C0-4F7B-2398-BD8051D67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Cables and Switchgear Recommendation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A767DA-047A-A5A6-1CDC-FB8EBEA1B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10/21/2025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11D96C-1C93-88AF-5F75-503176370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Electrical Drivetrain / Optimus Syria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4E81E7-2E58-A1D2-9F32-070FE1E30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9</a:t>
            </a:fld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1ACEFDD-2FE3-90FF-1EAB-63F55C262BA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FC17A91-8FA0-120A-BE58-4F0FE7D9C4F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6137" t="40781" r="2584"/>
          <a:stretch>
            <a:fillRect/>
          </a:stretch>
        </p:blipFill>
        <p:spPr>
          <a:xfrm>
            <a:off x="838201" y="3599303"/>
            <a:ext cx="6112460" cy="142989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7DF6833-9EE2-2073-F624-06A9D371A6A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229" t="8850" r="11353" b="64792"/>
          <a:stretch>
            <a:fillRect/>
          </a:stretch>
        </p:blipFill>
        <p:spPr>
          <a:xfrm>
            <a:off x="838200" y="5029201"/>
            <a:ext cx="3790507" cy="37999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03E038F-AACD-949B-5BA0-710C404F28EF}"/>
              </a:ext>
            </a:extLst>
          </p:cNvPr>
          <p:cNvSpPr txBox="1"/>
          <p:nvPr/>
        </p:nvSpPr>
        <p:spPr>
          <a:xfrm>
            <a:off x="6475228" y="6031210"/>
            <a:ext cx="613498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hlinkClick r:id="rId3"/>
              </a:rPr>
              <a:t>Source : https://www.helukabel.de/HELUKABEL/Publikationen/Flyer/Brosch</a:t>
            </a:r>
            <a:endParaRPr lang="en-US" sz="1200" dirty="0"/>
          </a:p>
          <a:p>
            <a:r>
              <a:rPr lang="en-US" sz="1200" dirty="0"/>
              <a:t>%C3%BCre-Aluminiumkabel-und-leitungen_EN.pdf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2976F76-1471-7BE2-9553-1E053CE5E08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3489" t="18604" r="4656" b="52483"/>
          <a:stretch>
            <a:fillRect/>
          </a:stretch>
        </p:blipFill>
        <p:spPr>
          <a:xfrm>
            <a:off x="7373679" y="2021694"/>
            <a:ext cx="4037169" cy="87036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2304872-F562-7106-AB04-3A30A06A1DF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997" t="2326" r="8300" b="83313"/>
          <a:stretch>
            <a:fillRect/>
          </a:stretch>
        </p:blipFill>
        <p:spPr>
          <a:xfrm>
            <a:off x="7373679" y="2845606"/>
            <a:ext cx="3602252" cy="348131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849811D-AEB9-CA87-094D-E4606DDFDEB9}"/>
              </a:ext>
            </a:extLst>
          </p:cNvPr>
          <p:cNvSpPr txBox="1"/>
          <p:nvPr/>
        </p:nvSpPr>
        <p:spPr>
          <a:xfrm>
            <a:off x="7550489" y="4105871"/>
            <a:ext cx="386035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Both comply with IEC 60502-2 and are suitable for 11–20 kV MV networks in Syria.</a:t>
            </a:r>
          </a:p>
        </p:txBody>
      </p:sp>
    </p:spTree>
    <p:extLst>
      <p:ext uri="{BB962C8B-B14F-4D97-AF65-F5344CB8AC3E}">
        <p14:creationId xmlns:p14="http://schemas.microsoft.com/office/powerpoint/2010/main" val="3892664788"/>
      </p:ext>
    </p:extLst>
  </p:cSld>
  <p:clrMapOvr>
    <a:masterClrMapping/>
  </p:clrMapOvr>
</p:sld>
</file>

<file path=ppt/theme/theme1.xml><?xml version="1.0" encoding="utf-8"?>
<a:theme xmlns:a="http://schemas.openxmlformats.org/drawingml/2006/main" name="Benutzerdefiniertes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äsentation2" id="{37666F68-9715-4511-90E3-E4140495B232}" vid="{4FEE3175-B49C-4319-8ECD-B48408CDBF8F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1200" dirty="0" smtClean="0">
            <a:solidFill>
              <a:schemeClr val="bg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2" id="{37666F68-9715-4511-90E3-E4140495B232}" vid="{9BE4395A-200E-4568-ABA6-DAB134CF054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4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700" row="1">
    <wetp:webextensionref xmlns:r="http://schemas.openxmlformats.org/officeDocument/2006/relationships" r:id="rId1"/>
  </wetp:taskpane>
  <wetp:taskpane dockstate="right" visibility="0" width="438" row="0">
    <wetp:webextensionref xmlns:r="http://schemas.openxmlformats.org/officeDocument/2006/relationships" r:id="rId2"/>
  </wetp:taskpane>
</wetp:taskpanes>
</file>

<file path=ppt/webextensions/webextension1.xml><?xml version="1.0" encoding="utf-8"?>
<we:webextension xmlns:we="http://schemas.microsoft.com/office/webextensions/webextension/2010/11" id="{BCD039B6-C6AB-492A-94BF-C46AF895D2E7}">
  <we:reference id="WA200007130" version="1.0.0.1" store="en-US" storeType="omex"/>
  <we:alternateReferences>
    <we:reference id="WA200007130" version="1.0.0.1" store="en-US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73D784B2-E216-4A14-BE4B-F0CA301E2B20}">
  <we:reference id="WA200005566" version="3.0.0.3" store="en-US" storeType="omex"/>
  <we:alternateReferences>
    <we:reference id="WA200005566" version="3.0.0.3" store="en-US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Presentation template_final</Template>
  <TotalTime>74</TotalTime>
  <Words>905</Words>
  <Application>Microsoft Office PowerPoint</Application>
  <PresentationFormat>Widescreen</PresentationFormat>
  <Paragraphs>128</Paragraphs>
  <Slides>12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3" baseType="lpstr">
      <vt:lpstr>Aptos</vt:lpstr>
      <vt:lpstr>Aptos (Textkörper)</vt:lpstr>
      <vt:lpstr>Aptos Display</vt:lpstr>
      <vt:lpstr>Arial</vt:lpstr>
      <vt:lpstr>Calibri</vt:lpstr>
      <vt:lpstr>Calibri Light</vt:lpstr>
      <vt:lpstr>Courier New</vt:lpstr>
      <vt:lpstr>Times New Roman</vt:lpstr>
      <vt:lpstr>Wingdings</vt:lpstr>
      <vt:lpstr>Benutzerdefiniertes Design</vt:lpstr>
      <vt:lpstr>Office</vt:lpstr>
      <vt:lpstr>PowerPoint Presentation</vt:lpstr>
      <vt:lpstr>List of contents</vt:lpstr>
      <vt:lpstr>1.Concept of a Transformer in a Wind Turbine</vt:lpstr>
      <vt:lpstr>2.Main function of a Transformer</vt:lpstr>
      <vt:lpstr>3.Types of Transformers</vt:lpstr>
      <vt:lpstr>4. Transformer Technical Specification</vt:lpstr>
      <vt:lpstr>         A typical recommendation for a modern utility-scale wind turbine ( 5 MW ) would be: Liquid-Filled (Oil-Immersed) Step-Up Transformer 1. Transformer Type 2. Location 3. Design Considerations Why this choice? — Key justifications 1. High Cooling Efficiency 2. Excellent Overload Capability 3. Higher Efficiency (Low Load Losses) 4. Lower Cost per kVA/MVA 5. Superior Impulse/Short-Circuit Strength</vt:lpstr>
      <vt:lpstr>                     </vt:lpstr>
      <vt:lpstr>Cables and Switchgear Recommendation</vt:lpstr>
      <vt:lpstr>Cables and Switchgear Recommendation</vt:lpstr>
      <vt:lpstr>8.Next Step</vt:lpstr>
      <vt:lpstr>Bibliography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Josef Remberger</dc:creator>
  <cp:lastModifiedBy>Ecoloop ThreeSixty</cp:lastModifiedBy>
  <cp:revision>58</cp:revision>
  <dcterms:created xsi:type="dcterms:W3CDTF">2025-09-27T08:52:45Z</dcterms:created>
  <dcterms:modified xsi:type="dcterms:W3CDTF">2025-10-19T21:40:03Z</dcterms:modified>
</cp:coreProperties>
</file>