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17"/>
  </p:notesMasterIdLst>
  <p:sldIdLst>
    <p:sldId id="301" r:id="rId6"/>
    <p:sldId id="349" r:id="rId7"/>
    <p:sldId id="350" r:id="rId8"/>
    <p:sldId id="351" r:id="rId9"/>
    <p:sldId id="352" r:id="rId10"/>
    <p:sldId id="367" r:id="rId11"/>
    <p:sldId id="368" r:id="rId12"/>
    <p:sldId id="369" r:id="rId13"/>
    <p:sldId id="370" r:id="rId14"/>
    <p:sldId id="371" r:id="rId15"/>
    <p:sldId id="3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301"/>
            <p14:sldId id="349"/>
            <p14:sldId id="350"/>
            <p14:sldId id="351"/>
            <p14:sldId id="352"/>
            <p14:sldId id="367"/>
            <p14:sldId id="368"/>
            <p14:sldId id="369"/>
            <p14:sldId id="370"/>
            <p14:sldId id="371"/>
            <p14:sldId id="366"/>
          </p14:sldIdLst>
        </p14:section>
        <p14:section name="text slide" id="{65043596-36B7-4360-BB5C-7A99EFAEC5C9}">
          <p14:sldIdLst/>
        </p14:section>
        <p14:section name="graph slide" id="{B26F6679-C236-4D3D-BC2F-CAE5ED400718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22/09/2025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22/09/2025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22/09/2025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22/09/2025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22/09/2025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sci.ca/2019/12/11/battery-storage-the-key-component-for-a-sustainable-future/" TargetMode="External"/><Relationship Id="rId2" Type="http://schemas.openxmlformats.org/officeDocument/2006/relationships/hyperlink" Target="https://www.sciencedirect.com/science/article/pii/S037877961200208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" y="1609971"/>
            <a:ext cx="1121898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/>
              <a:t>Introduction to Energy Storage Systems (</a:t>
            </a:r>
            <a:r>
              <a:rPr lang="en-US" sz="2400" b="1" dirty="0" smtClean="0"/>
              <a:t>ESS)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dirty="0" smtClean="0"/>
              <a:t>ESS </a:t>
            </a:r>
            <a:r>
              <a:rPr lang="en-US" dirty="0"/>
              <a:t>are essential for integrating renewable energy, ensuring grid stability, and improving efficiency.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     </a:t>
            </a:r>
            <a:r>
              <a:rPr lang="en-US" b="1" u="sng" dirty="0" smtClean="0"/>
              <a:t>Types </a:t>
            </a:r>
            <a:r>
              <a:rPr lang="en-US" b="1" u="sng" dirty="0"/>
              <a:t>of storage:</a:t>
            </a:r>
            <a:r>
              <a:rPr lang="en-US" b="1" dirty="0"/>
              <a:t> </a:t>
            </a:r>
            <a:r>
              <a:rPr lang="en-US" dirty="0"/>
              <a:t>Mechanical, Electrochemical, Thermal, Chemical.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</a:t>
            </a:r>
            <a:r>
              <a:rPr lang="en-US" b="1" u="sng" dirty="0" smtClean="0"/>
              <a:t>Applications</a:t>
            </a:r>
            <a:r>
              <a:rPr lang="en-US" b="1" u="sng" dirty="0"/>
              <a:t>: </a:t>
            </a:r>
            <a:r>
              <a:rPr lang="en-US" dirty="0"/>
              <a:t>Renewable integration, load shifting, backup </a:t>
            </a:r>
            <a:r>
              <a:rPr lang="en-US" dirty="0" smtClean="0"/>
              <a:t>power</a:t>
            </a:r>
            <a:br>
              <a:rPr lang="en-US" dirty="0" smtClean="0"/>
            </a:b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8" y="1160559"/>
            <a:ext cx="7982574" cy="55021"/>
          </a:xfrm>
        </p:spPr>
        <p:txBody>
          <a:bodyPr>
            <a:normAutofit fontScale="90000"/>
          </a:bodyPr>
          <a:lstStyle/>
          <a:p>
            <a:r>
              <a:rPr lang="en-US" dirty="0"/>
              <a:t>Storage Systems</a:t>
            </a:r>
            <a:r>
              <a:rPr lang="de-DE" dirty="0"/>
              <a:t/>
            </a:r>
            <a:br>
              <a:rPr lang="de-DE" dirty="0"/>
            </a:b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302" y="1383131"/>
            <a:ext cx="7982574" cy="15908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References:</a:t>
            </a:r>
            <a:r>
              <a:rPr lang="de-DE" dirty="0"/>
              <a:t/>
            </a:r>
            <a:br>
              <a:rPr lang="de-DE" dirty="0"/>
            </a:br>
            <a: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  <a:t/>
            </a:r>
            <a:b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800" b="1" dirty="0"/>
              <a:t/>
            </a:r>
            <a:br>
              <a:rPr lang="en-US" sz="800" b="1" dirty="0"/>
            </a:br>
            <a:r>
              <a:rPr lang="en-US" dirty="0"/>
              <a:t>1- Research papers: Xing Luo, </a:t>
            </a:r>
            <a:r>
              <a:rPr lang="en-US" dirty="0" err="1"/>
              <a:t>Jihong</a:t>
            </a:r>
            <a:r>
              <a:rPr lang="en-US" dirty="0"/>
              <a:t> Wang, Mark </a:t>
            </a:r>
            <a:r>
              <a:rPr lang="en-US" dirty="0" err="1"/>
              <a:t>Dooner</a:t>
            </a:r>
            <a:r>
              <a:rPr lang="en-US" dirty="0"/>
              <a:t> and Jonathan Clarke. (2015). Overview of current development in electrical energy storage technologies and the application potential in power system operation.</a:t>
            </a:r>
            <a:br>
              <a:rPr lang="en-US" dirty="0"/>
            </a:br>
            <a:r>
              <a:rPr lang="en-US" dirty="0"/>
              <a:t>2- Reports: Mechanical Energy Storage: Flywheels, Compressed Air, and Other Mechanical Storage Technologies, by the International Renewable Energy Agency (IRENA).</a:t>
            </a:r>
            <a:br>
              <a:rPr lang="en-US" dirty="0"/>
            </a:br>
            <a:r>
              <a:rPr lang="en-US" dirty="0"/>
              <a:t>3- Web Resources: - https://www.irena.org/Energy-Transition/Technology/Energy-Storage.</a:t>
            </a:r>
            <a:br>
              <a:rPr lang="en-US" dirty="0"/>
            </a:br>
            <a:r>
              <a:rPr lang="en-US" dirty="0"/>
              <a:t>4- Web Resources: </a:t>
            </a:r>
            <a:r>
              <a:rPr lang="en-US" u="sng" kern="100" dirty="0">
                <a:solidFill>
                  <a:srgbClr val="467886"/>
                </a:solidFill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https://www.sciencedirect.com/science/article/pii/S0378779612002088</a:t>
            </a:r>
            <a:endParaRPr lang="de-DE" u="sng" kern="100" dirty="0">
              <a:solidFill>
                <a:srgbClr val="467886"/>
              </a:solidFill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/>
              <a:t>5- Web Resources: </a:t>
            </a:r>
            <a:r>
              <a:rPr lang="en-US" b="1" u="sng" kern="100" dirty="0">
                <a:solidFill>
                  <a:srgbClr val="467886"/>
                </a:solidFill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https://nsci.ca/2019/12/11/battery-storage-the-key-component-for-a-sustainable-future</a:t>
            </a:r>
            <a:endParaRPr lang="de-DE" kern="100" dirty="0"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6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2955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8" y="1169861"/>
            <a:ext cx="7982574" cy="4571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Mechanical Storage</a:t>
            </a:r>
            <a:br>
              <a:rPr lang="en-US" b="1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327" y="1496990"/>
            <a:ext cx="10961648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Flywheel Energy Storage (FES</a:t>
            </a:r>
            <a:r>
              <a:rPr lang="en-US" b="1" dirty="0" smtClean="0"/>
              <a:t>):</a:t>
            </a:r>
            <a:r>
              <a:rPr lang="en-US" dirty="0"/>
              <a:t> A mechanical energy storage system that stores kinetic energy using a rotating mass, or flywheel and has seen growing popularity in renewable energy applications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Pumped Hydroelectric Storage (PHS</a:t>
            </a:r>
            <a:r>
              <a:rPr lang="en-US" b="1" dirty="0" smtClean="0"/>
              <a:t>):</a:t>
            </a:r>
            <a:r>
              <a:rPr lang="en-US" dirty="0"/>
              <a:t>storing energy by pumping water to a higher reservoir and generating electricity by releasing it through turbines during high demand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 descr="Flywhe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6"/>
          <a:stretch>
            <a:fillRect/>
          </a:stretch>
        </p:blipFill>
        <p:spPr bwMode="auto">
          <a:xfrm>
            <a:off x="7427857" y="2396397"/>
            <a:ext cx="4616605" cy="202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Diagram of a power plan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1"/>
          <a:stretch>
            <a:fillRect/>
          </a:stretch>
        </p:blipFill>
        <p:spPr>
          <a:xfrm>
            <a:off x="6868004" y="5241073"/>
            <a:ext cx="5176458" cy="1134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360927"/>
            <a:ext cx="12216286" cy="815842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391847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8" y="815515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Mechanical Storage</a:t>
            </a:r>
            <a:br>
              <a:rPr lang="en-US" b="1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0853" y="1499010"/>
            <a:ext cx="11123078" cy="3876876"/>
            <a:chOff x="971550" y="1356712"/>
            <a:chExt cx="7820025" cy="784091"/>
          </a:xfrm>
        </p:grpSpPr>
        <p:sp>
          <p:nvSpPr>
            <p:cNvPr id="8" name="TextBox 7"/>
            <p:cNvSpPr txBox="1"/>
            <p:nvPr/>
          </p:nvSpPr>
          <p:spPr>
            <a:xfrm>
              <a:off x="1149453" y="1356712"/>
              <a:ext cx="618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550" y="1771471"/>
              <a:ext cx="782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2" y="1494120"/>
            <a:ext cx="118840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Compressed Air Energy Storage (CAES</a:t>
            </a:r>
            <a:r>
              <a:rPr lang="en-US" b="1" dirty="0" smtClean="0"/>
              <a:t>): </a:t>
            </a:r>
            <a:r>
              <a:rPr lang="en-US" dirty="0"/>
              <a:t>A technology that stores energy by compressing air in underground caverns or tanks during low demand times and releasing it to generate electricity during peak demand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pic>
        <p:nvPicPr>
          <p:cNvPr id="16" name="Picture 15" descr="ISOTHERMAL CA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1"/>
          <a:stretch>
            <a:fillRect/>
          </a:stretch>
        </p:blipFill>
        <p:spPr bwMode="auto">
          <a:xfrm>
            <a:off x="1449659" y="3134161"/>
            <a:ext cx="8686801" cy="267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02" y="530405"/>
            <a:ext cx="7982574" cy="712728"/>
          </a:xfrm>
        </p:spPr>
        <p:txBody>
          <a:bodyPr>
            <a:normAutofit/>
          </a:bodyPr>
          <a:lstStyle/>
          <a:p>
            <a:r>
              <a:rPr lang="de-DE" dirty="0" smtClean="0"/>
              <a:t>Pros and Cons.</a:t>
            </a: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45858"/>
              </p:ext>
            </p:extLst>
          </p:nvPr>
        </p:nvGraphicFramePr>
        <p:xfrm>
          <a:off x="213635" y="1267348"/>
          <a:ext cx="11760549" cy="522458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920183">
                  <a:extLst>
                    <a:ext uri="{9D8B030D-6E8A-4147-A177-3AD203B41FA5}">
                      <a16:colId xmlns:a16="http://schemas.microsoft.com/office/drawing/2014/main" val="2393366952"/>
                    </a:ext>
                  </a:extLst>
                </a:gridCol>
                <a:gridCol w="3920183">
                  <a:extLst>
                    <a:ext uri="{9D8B030D-6E8A-4147-A177-3AD203B41FA5}">
                      <a16:colId xmlns:a16="http://schemas.microsoft.com/office/drawing/2014/main" val="3433620218"/>
                    </a:ext>
                  </a:extLst>
                </a:gridCol>
                <a:gridCol w="3920183">
                  <a:extLst>
                    <a:ext uri="{9D8B030D-6E8A-4147-A177-3AD203B41FA5}">
                      <a16:colId xmlns:a16="http://schemas.microsoft.com/office/drawing/2014/main" val="3043535131"/>
                    </a:ext>
                  </a:extLst>
                </a:gridCol>
              </a:tblGrid>
              <a:tr h="213641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smtClean="0"/>
                        <a:t>Low  energy capacity (PHS/CAES)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smtClean="0"/>
                        <a:t>High initial cost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 smtClean="0"/>
                        <a:t>Not suitable for long term storage</a:t>
                      </a:r>
                      <a:br>
                        <a:rPr lang="en-US" sz="1800" dirty="0" smtClean="0"/>
                      </a:br>
                      <a:endParaRPr lang="de-DE" sz="1800" dirty="0" smtClean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+ High efficiency</a:t>
                      </a:r>
                      <a:endParaRPr lang="de-DE" sz="1800" dirty="0" smtClean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FES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434104"/>
                  </a:ext>
                </a:extLst>
              </a:tr>
              <a:tr h="1544084">
                <a:tc>
                  <a:txBody>
                    <a:bodyPr/>
                    <a:lstStyle/>
                    <a:p>
                      <a:pPr rtl="1"/>
                      <a:r>
                        <a:rPr lang="de-DE" sz="1800" dirty="0" smtClean="0"/>
                        <a:t>Geographic limitations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800" dirty="0" smtClean="0"/>
                        <a:t>+ Cheap option for large scale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de-DE" sz="1800" dirty="0" smtClean="0"/>
                        <a:t>+ Suitable for longterm energy storage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PHS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6900"/>
                  </a:ext>
                </a:extLst>
              </a:tr>
              <a:tr h="1544084">
                <a:tc>
                  <a:txBody>
                    <a:bodyPr/>
                    <a:lstStyle/>
                    <a:p>
                      <a:pPr rtl="1"/>
                      <a:r>
                        <a:rPr lang="de-DE" sz="1800" dirty="0" smtClean="0"/>
                        <a:t>Geographic limitations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sz="1800" dirty="0" smtClean="0"/>
                        <a:t>+ Cheap option for large scale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de-DE" sz="1800" dirty="0" smtClean="0"/>
                        <a:t>+ Suitable for longterm energy storage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CAES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430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302" y="829489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de-DE" dirty="0"/>
              <a:t> </a:t>
            </a:r>
            <a:r>
              <a:rPr lang="en-US" sz="4000" kern="100" dirty="0">
                <a:ea typeface="Aptos" panose="020B0004020202020204" pitchFamily="34" charset="0"/>
                <a:cs typeface="Times New Roman" panose="02020603050405020304" pitchFamily="18" charset="0"/>
              </a:rPr>
              <a:t>Batteries as Energy Storage Systems</a:t>
            </a:r>
            <a: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  <a:t/>
            </a:r>
            <a:b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Lithium-Ion Batteries</a:t>
            </a: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Widely used in portable electronics and increasingly in grid storage due to high energy density and efficiency.</a:t>
            </a: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Flow Batteries</a:t>
            </a: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 liquid electrolytes stored in external tanks, suitable for large-scale energy storage.</a:t>
            </a: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Sodium-Sulfur Batteries</a:t>
            </a: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spcAft>
                <a:spcPts val="800"/>
              </a:spcAft>
            </a:pPr>
            <a:r>
              <a:rPr lang="en-US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High-temperature batteries with high energy density, used in grid storage applications.</a:t>
            </a:r>
            <a:endParaRPr lang="de-DE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8302" y="829489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de-DE" dirty="0"/>
              <a:t> </a:t>
            </a:r>
            <a:r>
              <a:rPr lang="en-US" sz="4000" kern="100" dirty="0">
                <a:ea typeface="Aptos" panose="020B0004020202020204" pitchFamily="34" charset="0"/>
                <a:cs typeface="Times New Roman" panose="02020603050405020304" pitchFamily="18" charset="0"/>
              </a:rPr>
              <a:t>Batteries as Energy Storage Systems</a:t>
            </a:r>
            <a: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  <a:t/>
            </a:r>
            <a:b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35396"/>
              </p:ext>
            </p:extLst>
          </p:nvPr>
        </p:nvGraphicFramePr>
        <p:xfrm>
          <a:off x="613315" y="1522442"/>
          <a:ext cx="10983952" cy="501414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45988">
                  <a:extLst>
                    <a:ext uri="{9D8B030D-6E8A-4147-A177-3AD203B41FA5}">
                      <a16:colId xmlns:a16="http://schemas.microsoft.com/office/drawing/2014/main" val="4108787352"/>
                    </a:ext>
                  </a:extLst>
                </a:gridCol>
                <a:gridCol w="2745988">
                  <a:extLst>
                    <a:ext uri="{9D8B030D-6E8A-4147-A177-3AD203B41FA5}">
                      <a16:colId xmlns:a16="http://schemas.microsoft.com/office/drawing/2014/main" val="849186700"/>
                    </a:ext>
                  </a:extLst>
                </a:gridCol>
                <a:gridCol w="2745988">
                  <a:extLst>
                    <a:ext uri="{9D8B030D-6E8A-4147-A177-3AD203B41FA5}">
                      <a16:colId xmlns:a16="http://schemas.microsoft.com/office/drawing/2014/main" val="3753047100"/>
                    </a:ext>
                  </a:extLst>
                </a:gridCol>
                <a:gridCol w="2745988">
                  <a:extLst>
                    <a:ext uri="{9D8B030D-6E8A-4147-A177-3AD203B41FA5}">
                      <a16:colId xmlns:a16="http://schemas.microsoft.com/office/drawing/2014/main" val="3766943957"/>
                    </a:ext>
                  </a:extLst>
                </a:gridCol>
              </a:tblGrid>
              <a:tr h="117366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 smtClean="0"/>
                        <a:t/>
                      </a:r>
                      <a:br>
                        <a:rPr lang="ar-EG" dirty="0" smtClean="0"/>
                      </a:br>
                      <a:r>
                        <a:rPr lang="ar-EG" dirty="0" smtClean="0"/>
                        <a:t>  </a:t>
                      </a:r>
                      <a:r>
                        <a:rPr lang="en-US" dirty="0" smtClean="0"/>
                        <a:t> </a:t>
                      </a:r>
                      <a:r>
                        <a:rPr lang="de-DE" dirty="0" smtClean="0"/>
                        <a:t>Cost Reference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 smtClean="0"/>
                        <a:t/>
                      </a:r>
                      <a:br>
                        <a:rPr lang="ar-EG" dirty="0" smtClean="0"/>
                      </a:br>
                      <a:r>
                        <a:rPr lang="de-DE" dirty="0" smtClean="0"/>
                        <a:t>Chalenges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 smtClean="0"/>
                        <a:t/>
                      </a:r>
                      <a:br>
                        <a:rPr lang="ar-EG" dirty="0" smtClean="0"/>
                      </a:br>
                      <a:r>
                        <a:rPr lang="de-DE" dirty="0" smtClean="0"/>
                        <a:t>Advantages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800" dirty="0" smtClean="0"/>
                        <a:t>Type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89235"/>
                  </a:ext>
                </a:extLst>
              </a:tr>
              <a:tr h="118171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$137 per kWh 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Thermal runaway risk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Degradation at high temperatures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High Energy density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High efficiency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Long cycle life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 smtClean="0"/>
                        <a:t/>
                      </a:r>
                      <a:br>
                        <a:rPr lang="ar-EG" dirty="0" smtClean="0"/>
                      </a:br>
                      <a:r>
                        <a:rPr lang="de-DE" dirty="0" smtClean="0"/>
                        <a:t>Lithium-Ion Batteries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748460"/>
                  </a:ext>
                </a:extLst>
              </a:tr>
              <a:tr h="1181719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$300-$500 per kWh</a:t>
                      </a:r>
                      <a:endParaRPr lang="de-DE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Low energy density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Complexity in system design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Scalability (Capacity depends on tank size)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Long cycle life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 smtClean="0"/>
                        <a:t/>
                      </a:r>
                      <a:br>
                        <a:rPr lang="ar-EG" dirty="0" smtClean="0"/>
                      </a:br>
                      <a:r>
                        <a:rPr lang="de-DE" dirty="0" smtClean="0"/>
                        <a:t>Flow Batteries</a:t>
                      </a:r>
                    </a:p>
                    <a:p>
                      <a:pPr algn="ctr"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049402"/>
                  </a:ext>
                </a:extLst>
              </a:tr>
              <a:tr h="1454423">
                <a:tc>
                  <a:txBody>
                    <a:bodyPr/>
                    <a:lstStyle/>
                    <a:p>
                      <a:pPr algn="ctr" rtl="1"/>
                      <a:r>
                        <a:rPr lang="de-DE" dirty="0" smtClean="0"/>
                        <a:t> 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$400-$500 per kWh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High operation temperature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Safety concerns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High energy density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Suitable for large-scale storage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de-DE" dirty="0" smtClean="0"/>
                        <a:t>Long life cycle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EG" dirty="0" smtClean="0"/>
                        <a:t/>
                      </a:r>
                      <a:br>
                        <a:rPr lang="ar-EG" dirty="0" smtClean="0"/>
                      </a:br>
                      <a:r>
                        <a:rPr lang="de-DE" dirty="0" smtClean="0"/>
                        <a:t>Sodium-Sulfur Batteries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83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14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9932" y="1383131"/>
            <a:ext cx="7900944" cy="159085"/>
          </a:xfrm>
        </p:spPr>
        <p:txBody>
          <a:bodyPr>
            <a:normAutofit fontScale="90000"/>
          </a:bodyPr>
          <a:lstStyle/>
          <a:p>
            <a:r>
              <a:rPr lang="de-DE" dirty="0"/>
              <a:t> </a:t>
            </a:r>
            <a:r>
              <a:rPr lang="de-DE" sz="4000" kern="100" dirty="0">
                <a:ea typeface="Aptos" panose="020B0004020202020204" pitchFamily="34" charset="0"/>
                <a:cs typeface="Times New Roman" panose="02020603050405020304" pitchFamily="18" charset="0"/>
              </a:rPr>
              <a:t>Power-to-Gas</a:t>
            </a:r>
            <a:r>
              <a:rPr lang="de-DE" sz="4000" kern="100" dirty="0">
                <a:ea typeface="Aptos" panose="020B0004020202020204" pitchFamily="34" charset="0"/>
                <a:cs typeface="Arial" panose="020B0604020202020204" pitchFamily="34" charset="0"/>
              </a:rPr>
              <a:t/>
            </a:r>
            <a:br>
              <a:rPr lang="de-DE" sz="4000" kern="100" dirty="0"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  <a:t/>
            </a:r>
            <a:b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 smtClean="0"/>
              <a:t>Electrolysis:</a:t>
            </a:r>
            <a:r>
              <a:rPr lang="de-DE" sz="2400" dirty="0" smtClean="0"/>
              <a:t/>
            </a:r>
            <a:br>
              <a:rPr lang="de-DE" sz="2400" dirty="0" smtClean="0"/>
            </a:b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Using electric current (DC) to split water into hydrogen and oxigen</a:t>
            </a:r>
            <a:br>
              <a:rPr lang="de-DE" dirty="0" smtClean="0"/>
            </a:b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16799"/>
              </p:ext>
            </p:extLst>
          </p:nvPr>
        </p:nvGraphicFramePr>
        <p:xfrm>
          <a:off x="605378" y="2405220"/>
          <a:ext cx="10902680" cy="384464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725670">
                  <a:extLst>
                    <a:ext uri="{9D8B030D-6E8A-4147-A177-3AD203B41FA5}">
                      <a16:colId xmlns:a16="http://schemas.microsoft.com/office/drawing/2014/main" val="1963500670"/>
                    </a:ext>
                  </a:extLst>
                </a:gridCol>
                <a:gridCol w="2725670">
                  <a:extLst>
                    <a:ext uri="{9D8B030D-6E8A-4147-A177-3AD203B41FA5}">
                      <a16:colId xmlns:a16="http://schemas.microsoft.com/office/drawing/2014/main" val="2750559825"/>
                    </a:ext>
                  </a:extLst>
                </a:gridCol>
                <a:gridCol w="2725670">
                  <a:extLst>
                    <a:ext uri="{9D8B030D-6E8A-4147-A177-3AD203B41FA5}">
                      <a16:colId xmlns:a16="http://schemas.microsoft.com/office/drawing/2014/main" val="4138671100"/>
                    </a:ext>
                  </a:extLst>
                </a:gridCol>
                <a:gridCol w="2725670">
                  <a:extLst>
                    <a:ext uri="{9D8B030D-6E8A-4147-A177-3AD203B41FA5}">
                      <a16:colId xmlns:a16="http://schemas.microsoft.com/office/drawing/2014/main" val="4008675453"/>
                    </a:ext>
                  </a:extLst>
                </a:gridCol>
              </a:tblGrid>
              <a:tr h="96116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 smtClean="0"/>
                        <a:t/>
                      </a:r>
                      <a:br>
                        <a:rPr lang="ar-EG" dirty="0" smtClean="0"/>
                      </a:br>
                      <a:r>
                        <a:rPr lang="ar-EG" dirty="0" smtClean="0"/>
                        <a:t>  </a:t>
                      </a:r>
                      <a:r>
                        <a:rPr lang="de-DE" dirty="0" smtClean="0"/>
                        <a:t>Cost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 smtClean="0"/>
                        <a:t/>
                      </a:r>
                      <a:br>
                        <a:rPr lang="ar-EG" dirty="0" smtClean="0"/>
                      </a:br>
                      <a:r>
                        <a:rPr lang="de-DE" dirty="0" smtClean="0"/>
                        <a:t>Effiency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dirty="0" smtClean="0"/>
                        <a:t/>
                      </a:r>
                      <a:br>
                        <a:rPr lang="ar-EG" dirty="0" smtClean="0"/>
                      </a:br>
                      <a:r>
                        <a:rPr lang="de-DE" dirty="0" smtClean="0"/>
                        <a:t>State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94836"/>
                  </a:ext>
                </a:extLst>
              </a:tr>
              <a:tr h="961161">
                <a:tc>
                  <a:txBody>
                    <a:bodyPr/>
                    <a:lstStyle/>
                    <a:p>
                      <a:pPr rtl="1"/>
                      <a:r>
                        <a:rPr lang="de-DE" dirty="0" smtClean="0"/>
                        <a:t>500-1200€/kW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65%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Worldwide industrial standard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AEL-Electrolysis</a:t>
                      </a:r>
                      <a:r>
                        <a:rPr lang="ar-EG" dirty="0" smtClean="0"/>
                        <a:t/>
                      </a:r>
                      <a:br>
                        <a:rPr lang="ar-EG" dirty="0" smtClean="0"/>
                      </a:br>
                      <a:endParaRPr lang="de-DE" dirty="0" smtClean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136745"/>
                  </a:ext>
                </a:extLst>
              </a:tr>
              <a:tr h="96116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1000-1800€/kW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70</a:t>
                      </a:r>
                      <a:r>
                        <a:rPr lang="de-DE" dirty="0" smtClean="0"/>
                        <a:t>%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Well established technology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PEM-Electrolysis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456985"/>
                  </a:ext>
                </a:extLst>
              </a:tr>
              <a:tr h="96116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1200-2000€/kW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90%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Technology still in pilot phase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HTE-Electrolysis</a:t>
                      </a:r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094" y="830953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de-DE" dirty="0"/>
              <a:t> </a:t>
            </a:r>
            <a:r>
              <a:rPr lang="de-DE" sz="4000" kern="100" dirty="0">
                <a:ea typeface="Aptos" panose="020B0004020202020204" pitchFamily="34" charset="0"/>
                <a:cs typeface="Times New Roman" panose="02020603050405020304" pitchFamily="18" charset="0"/>
              </a:rPr>
              <a:t>Hydrogen Storage</a:t>
            </a:r>
            <a: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  <a:t/>
            </a:r>
            <a:b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2" y="1567895"/>
            <a:ext cx="11541511" cy="45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094" y="506538"/>
            <a:ext cx="7982574" cy="712728"/>
          </a:xfrm>
        </p:spPr>
        <p:txBody>
          <a:bodyPr>
            <a:normAutofit/>
          </a:bodyPr>
          <a:lstStyle/>
          <a:p>
            <a:r>
              <a:rPr lang="de-DE" kern="100" dirty="0">
                <a:ea typeface="Aptos" panose="020B0004020202020204" pitchFamily="34" charset="0"/>
                <a:cs typeface="Times New Roman" panose="02020603050405020304" pitchFamily="18" charset="0"/>
              </a:rPr>
              <a:t>Use of Hydrogen</a:t>
            </a:r>
            <a:endParaRPr lang="de-DE" kern="100" dirty="0"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de-DE" b="1" u="sng" dirty="0"/>
              <a:t>Power-to-Power: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Fuel cell transforms hydrogen back into DC-current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de-DE" b="1" u="sng" dirty="0" smtClean="0"/>
              <a:t>Industry</a:t>
            </a:r>
            <a:r>
              <a:rPr lang="de-DE" b="1" u="sng" dirty="0"/>
              <a:t>: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Use of Hydrogen instead of fossil fuels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Use of green Hydrogen as direct resource for the chemical industry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1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8ED8C6ACF53C418E42EFCEE2100334" ma:contentTypeVersion="14" ma:contentTypeDescription="Ein neues Dokument erstellen." ma:contentTypeScope="" ma:versionID="55daf8c1348c2d18c78aba756c4375d5">
  <xsd:schema xmlns:xsd="http://www.w3.org/2001/XMLSchema" xmlns:xs="http://www.w3.org/2001/XMLSchema" xmlns:p="http://schemas.microsoft.com/office/2006/metadata/properties" xmlns:ns3="c2e2211f-efd8-41c4-b0e4-f9d02e6fa652" xmlns:ns4="117e12d0-7e6a-4baf-90da-da83f86f542e" targetNamespace="http://schemas.microsoft.com/office/2006/metadata/properties" ma:root="true" ma:fieldsID="608b4dd469a240f50e4a9492b3699c70" ns3:_="" ns4:_="">
    <xsd:import namespace="c2e2211f-efd8-41c4-b0e4-f9d02e6fa652"/>
    <xsd:import namespace="117e12d0-7e6a-4baf-90da-da83f86f54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2211f-efd8-41c4-b0e4-f9d02e6fa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e12d0-7e6a-4baf-90da-da83f86f54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e2211f-efd8-41c4-b0e4-f9d02e6fa65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366F2C-8C74-4E59-ACF3-4A33DBC1BAC2}">
  <ds:schemaRefs/>
</ds:datastoreItem>
</file>

<file path=customXml/itemProps2.xml><?xml version="1.0" encoding="utf-8"?>
<ds:datastoreItem xmlns:ds="http://schemas.openxmlformats.org/officeDocument/2006/customXml" ds:itemID="{D7F1061A-17C7-4F4A-9830-A9F1702CCAEA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117e12d0-7e6a-4baf-90da-da83f86f542e"/>
    <ds:schemaRef ds:uri="c2e2211f-efd8-41c4-b0e4-f9d02e6fa65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E1FA3D-3612-45D1-BA6C-325405A7CD8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583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Wingdings</vt:lpstr>
      <vt:lpstr>Office Theme</vt:lpstr>
      <vt:lpstr>Custom Design</vt:lpstr>
      <vt:lpstr>Storage Systems </vt:lpstr>
      <vt:lpstr>Mechanical Storage </vt:lpstr>
      <vt:lpstr>Mechanical Storage </vt:lpstr>
      <vt:lpstr>Pros and Cons.</vt:lpstr>
      <vt:lpstr> Batteries as Energy Storage Systems </vt:lpstr>
      <vt:lpstr> Batteries as Energy Storage Systems </vt:lpstr>
      <vt:lpstr> Power-to-Gas  </vt:lpstr>
      <vt:lpstr> Hydrogen Storage </vt:lpstr>
      <vt:lpstr>Use of Hydrogen</vt:lpstr>
      <vt:lpstr>References: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EGY Tech</cp:lastModifiedBy>
  <cp:revision>20</cp:revision>
  <dcterms:created xsi:type="dcterms:W3CDTF">2025-07-21T13:11:00Z</dcterms:created>
  <dcterms:modified xsi:type="dcterms:W3CDTF">2025-09-22T19:05:30Z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0x010100AB8ED8C6ACF53C418E42EFCEE2100334</vt:lpwstr>
  </property>
  <property fmtid="{D5CDD505-2E9C-101B-9397-08002B2CF9AE}" pid="3" name="ICV">
    <vt:lpwstr>8649EAE55C954BD7A875B2C2E65CC0AD_12</vt:lpwstr>
  </property>
  <property fmtid="{D5CDD505-2E9C-101B-9397-08002B2CF9AE}" pid="4" name="KSOProductBuildVer">
    <vt:lpwstr>1033-12.2.0.22549</vt:lpwstr>
  </property>
</Properties>
</file>