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  <p:sldMasterId id="2147483672" r:id="rId3"/>
  </p:sldMasterIdLst>
  <p:notesMasterIdLst>
    <p:notesMasterId r:id="rId11"/>
  </p:notesMasterIdLst>
  <p:handoutMasterIdLst>
    <p:handoutMasterId r:id="rId12"/>
  </p:handoutMasterIdLst>
  <p:sldIdLst>
    <p:sldId id="270" r:id="rId4"/>
    <p:sldId id="259" r:id="rId5"/>
    <p:sldId id="283" r:id="rId6"/>
    <p:sldId id="294" r:id="rId7"/>
    <p:sldId id="284" r:id="rId8"/>
    <p:sldId id="295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70"/>
          </p14:sldIdLst>
        </p14:section>
        <p14:section name="List of contents" id="{65043596-36B7-4360-BB5C-7A99EFAEC5C9}">
          <p14:sldIdLst>
            <p14:sldId id="259"/>
          </p14:sldIdLst>
        </p14:section>
        <p14:section name="Title, main slides" id="{B26F6679-C236-4D3D-BC2F-CAE5ED400718}">
          <p14:sldIdLst>
            <p14:sldId id="283"/>
            <p14:sldId id="294"/>
            <p14:sldId id="284"/>
            <p14:sldId id="295"/>
            <p14:sldId id="292"/>
          </p14:sldIdLst>
        </p14:section>
        <p14:section name="bibliography" id="{2ECB0A3B-7D16-4F98-AD6A-5308DF7BF07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26.10.2025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5810-965C-485F-81FA-35FFA5F6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F12B4-E54A-4FD7-AE63-814A413AE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41B8D-A5E8-9CC0-2DF8-C7CE06E3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4B3B-18A5-4E87-B78D-53FE82838DF2}" type="datetime1">
              <a:rPr lang="en-GB" smtClean="0"/>
              <a:t>26/10/2025</a:t>
            </a:fld>
            <a:endParaRPr lang="en-GB">
              <a:latin typeface="Bahnschrift" panose="020B0502040204020203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D3AD6-CBE8-1ED2-9A87-68B68328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Optimus 2023-24</a:t>
            </a:r>
            <a:endParaRPr lang="en-GB" dirty="0">
              <a:latin typeface="Bahnschrift" panose="020B0502040204020203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91450-494C-F5CA-D6F3-4F9D5794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D196-064F-4333-B489-057422301CC5}" type="slidenum">
              <a:rPr lang="en-GB" smtClean="0"/>
              <a:pPr/>
              <a:t>‹#›</a:t>
            </a:fld>
            <a:endParaRPr lang="en-GB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91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30/09/2025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Tower structure team/ Optimus Syria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3809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26.10.2025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3315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26.10.2025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83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26.10.2025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196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26.10.2025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6522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26.10.2025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008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26.10.2025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9234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26.10.2025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925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26.10.2025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39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26.10.2025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98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26.10.2025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955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30/09/2025</a:t>
            </a:r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703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76303"/>
            <a:ext cx="111137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30/09/2025</a:t>
            </a:r>
            <a:endParaRPr lang="en-GB" dirty="0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373613"/>
            <a:ext cx="28791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Tower structure team/ Optimus Syria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8916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6003"/>
            <a:ext cx="111137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/>
              <a:t>30/09/2025</a:t>
            </a:r>
            <a:endParaRPr lang="en-GB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13313"/>
            <a:ext cx="2879187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/>
              <a:t>Tower structure team/ Optimus Syria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FF1E788-369D-9A8F-8F84-AD852E9D2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Weekly report: Tower structure </a:t>
            </a:r>
            <a:endParaRPr lang="en-GB" b="1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032000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Week number: 05</a:t>
            </a:r>
          </a:p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Date: 28/10/2025</a:t>
            </a:r>
          </a:p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Supervisor: Prof. Faber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172911" y="4701104"/>
            <a:ext cx="737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Times New Roman" pitchFamily="18" charset="0"/>
                <a:cs typeface="Times New Roman" pitchFamily="18" charset="0"/>
              </a:rPr>
              <a:t>Group members:,Mohammed Eldemerdash, Ibrahim Mostafa ,Kirollos Ghaly</a:t>
            </a:r>
          </a:p>
        </p:txBody>
      </p:sp>
      <p:sp>
        <p:nvSpPr>
          <p:cNvPr id="2" name="Textfeld 12">
            <a:extLst>
              <a:ext uri="{FF2B5EF4-FFF2-40B4-BE49-F238E27FC236}">
                <a16:creationId xmlns:a16="http://schemas.microsoft.com/office/drawing/2014/main" id="{F1A690F4-D79D-8EBC-12DE-D491129BCFF6}"/>
              </a:ext>
            </a:extLst>
          </p:cNvPr>
          <p:cNvSpPr txBox="1"/>
          <p:nvPr/>
        </p:nvSpPr>
        <p:spPr>
          <a:xfrm>
            <a:off x="2172911" y="5081052"/>
            <a:ext cx="737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Times New Roman" pitchFamily="18" charset="0"/>
                <a:cs typeface="Times New Roman" pitchFamily="18" charset="0"/>
              </a:rPr>
              <a:t>Speaker: Kirollos Ghaly (760171)</a:t>
            </a:r>
          </a:p>
        </p:txBody>
      </p:sp>
      <p:sp>
        <p:nvSpPr>
          <p:cNvPr id="9" name="Foliennummernplatzhalter 24">
            <a:extLst>
              <a:ext uri="{FF2B5EF4-FFF2-40B4-BE49-F238E27FC236}">
                <a16:creationId xmlns:a16="http://schemas.microsoft.com/office/drawing/2014/main" id="{98408CB7-B6A0-46F5-ABCE-5E527AA1E6EC}"/>
              </a:ext>
            </a:extLst>
          </p:cNvPr>
          <p:cNvSpPr txBox="1">
            <a:spLocks/>
          </p:cNvSpPr>
          <p:nvPr/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 </a:t>
            </a:r>
            <a:fld id="{013F6232-4F06-48BA-8F69-BF531F607829}" type="slidenum">
              <a:rPr lang="en-GB" smtClean="0"/>
              <a:pPr algn="ctr"/>
              <a:t>1</a:t>
            </a:fld>
            <a:endParaRPr lang="en-GB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6C33708F-5C1C-4DEB-9893-96704EE48E03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55185CE4-A5C3-45EC-B552-A42597EFE5E0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Mostafa, Mohammed Eldemerdash, Kirolls Ghaly</a:t>
            </a:r>
          </a:p>
        </p:txBody>
      </p:sp>
      <p:sp>
        <p:nvSpPr>
          <p:cNvPr id="14" name="Datumsplatzhalter 4">
            <a:extLst>
              <a:ext uri="{FF2B5EF4-FFF2-40B4-BE49-F238E27FC236}">
                <a16:creationId xmlns:a16="http://schemas.microsoft.com/office/drawing/2014/main" id="{417D587D-76A0-4058-87DA-7E769D5E55A9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28/10/2025</a:t>
            </a:r>
          </a:p>
        </p:txBody>
      </p:sp>
    </p:spTree>
    <p:extLst>
      <p:ext uri="{BB962C8B-B14F-4D97-AF65-F5344CB8AC3E}">
        <p14:creationId xmlns:p14="http://schemas.microsoft.com/office/powerpoint/2010/main" val="151510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2</a:t>
            </a:fld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87400" y="1638300"/>
            <a:ext cx="10261600" cy="2083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400000"/>
              </a:lnSpc>
              <a:buFont typeface="Arial" pitchFamily="34" charset="0"/>
              <a:buChar char="•"/>
            </a:pPr>
            <a:r>
              <a:rPr lang="en-US" b="1" dirty="0"/>
              <a:t>Check Buckling analysis of the tower </a:t>
            </a:r>
          </a:p>
          <a:p>
            <a:pPr marL="285750" indent="-285750">
              <a:lnSpc>
                <a:spcPct val="400000"/>
              </a:lnSpc>
              <a:buFont typeface="Arial" pitchFamily="34" charset="0"/>
              <a:buChar char="•"/>
            </a:pPr>
            <a:r>
              <a:rPr lang="en-US" b="1" dirty="0"/>
              <a:t>Check Local Buckling .</a:t>
            </a:r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Mostafa, Mohammed Eldemerdash, Kirolls Ghaly</a:t>
            </a:r>
          </a:p>
        </p:txBody>
      </p:sp>
      <p:sp>
        <p:nvSpPr>
          <p:cNvPr id="8" name="Datumsplatzhalter 4">
            <a:extLst>
              <a:ext uri="{FF2B5EF4-FFF2-40B4-BE49-F238E27FC236}">
                <a16:creationId xmlns:a16="http://schemas.microsoft.com/office/drawing/2014/main" id="{9982188D-DB72-4CAF-98D5-DE22407E3D28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28/10/2025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3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857249" y="7874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</a:t>
            </a:r>
            <a:endParaRPr lang="de-DE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1562100"/>
            <a:ext cx="10013951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67536" y="5507053"/>
            <a:ext cx="3056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de-DE" sz="1200" dirty="0"/>
              <a:t>Prof. Dr.-Ing. Torsten Faber </a:t>
            </a:r>
            <a:r>
              <a:rPr lang="en-US" sz="1200" dirty="0"/>
              <a:t>lectures</a:t>
            </a:r>
            <a:endParaRPr lang="de-DE" sz="1200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5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Mostafa, Mohammed Eldemerdash, Kirolls Ghaly</a:t>
            </a: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1D63B311-CF1C-4222-847E-EBC3457CB22C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28/10/2025</a:t>
            </a:r>
          </a:p>
        </p:txBody>
      </p:sp>
    </p:spTree>
    <p:extLst>
      <p:ext uri="{BB962C8B-B14F-4D97-AF65-F5344CB8AC3E}">
        <p14:creationId xmlns:p14="http://schemas.microsoft.com/office/powerpoint/2010/main" val="286845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408EE-5EA6-292C-6B5E-D25218AB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36" y="377724"/>
            <a:ext cx="10515600" cy="755471"/>
          </a:xfrm>
        </p:spPr>
        <p:txBody>
          <a:bodyPr/>
          <a:lstStyle/>
          <a:p>
            <a:r>
              <a:rPr lang="en-GB" dirty="0"/>
              <a:t>Calculations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408747"/>
              </p:ext>
            </p:extLst>
          </p:nvPr>
        </p:nvGraphicFramePr>
        <p:xfrm>
          <a:off x="618461" y="1366916"/>
          <a:ext cx="5090677" cy="4196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3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0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95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16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Air density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200" u="none" strike="noStrike" dirty="0">
                          <a:effectLst/>
                        </a:rPr>
                        <a:t>ρ_</a:t>
                      </a:r>
                      <a:r>
                        <a:rPr lang="en-US" sz="1200" u="none" strike="noStrike" dirty="0">
                          <a:effectLst/>
                        </a:rPr>
                        <a:t>air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1.225 [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kg/m³</a:t>
                      </a:r>
                      <a:r>
                        <a:rPr lang="en-US" sz="1200" u="none" strike="noStrike" dirty="0">
                          <a:effectLst/>
                        </a:rPr>
                        <a:t>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Steel density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200" u="none" strike="noStrike" dirty="0">
                          <a:effectLst/>
                        </a:rPr>
                        <a:t>ρ_</a:t>
                      </a:r>
                      <a:r>
                        <a:rPr lang="en-US" sz="1200" u="none" strike="noStrike" dirty="0">
                          <a:effectLst/>
                        </a:rPr>
                        <a:t>steel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7850 [kg/m³]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wind speed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v-1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[m/s]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Steel S355 yield strength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f_k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335 [N/mm²]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Material safety factor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200" u="none" strike="noStrike" dirty="0">
                          <a:effectLst/>
                        </a:rPr>
                        <a:t>γ_</a:t>
                      </a:r>
                      <a:r>
                        <a:rPr lang="en-US" sz="1200" u="none" strike="noStrike" dirty="0">
                          <a:effectLst/>
                        </a:rPr>
                        <a:t>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Stress concentration factor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200" u="none" strike="noStrike" dirty="0">
                          <a:effectLst/>
                        </a:rPr>
                        <a:t>γ_</a:t>
                      </a:r>
                      <a:r>
                        <a:rPr lang="en-US" sz="1200" u="none" strike="noStrike" dirty="0">
                          <a:effectLst/>
                        </a:rPr>
                        <a:t>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Number of blades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Gravitational acceleration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10 [m/s2]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Diameter _rotor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160  [m]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Hub diameter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D- hub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baseline="0" dirty="0">
                          <a:effectLst/>
                        </a:rPr>
                        <a:t> </a:t>
                      </a:r>
                      <a:r>
                        <a:rPr lang="en-US" sz="1200" b="1" u="none" strike="noStrike" dirty="0">
                          <a:effectLst/>
                        </a:rPr>
                        <a:t>  [m]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248">
                <a:tc>
                  <a:txBody>
                    <a:bodyPr/>
                    <a:lstStyle/>
                    <a:p>
                      <a:r>
                        <a:rPr lang="en-US" sz="1200" b="1" dirty="0"/>
                        <a:t>Total vertical load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effectLst/>
                        </a:rPr>
                        <a:t>FV</a:t>
                      </a:r>
                      <a:r>
                        <a:rPr lang="en-US" sz="1200" b="1" u="none" strike="noStrike" baseline="-25000" dirty="0">
                          <a:effectLst/>
                        </a:rPr>
                        <a:t> </a:t>
                      </a:r>
                      <a:r>
                        <a:rPr lang="en-US" sz="1200" b="1" u="none" strike="noStrike" dirty="0">
                          <a:effectLst/>
                        </a:rPr>
                        <a:t>= F</a:t>
                      </a:r>
                      <a:r>
                        <a:rPr lang="en-US" sz="1200" b="1" u="none" strike="noStrike" baseline="-25000" dirty="0">
                          <a:effectLst/>
                        </a:rPr>
                        <a:t>v1 </a:t>
                      </a:r>
                      <a:r>
                        <a:rPr lang="en-US" sz="1200" b="1" u="none" strike="noStrike" dirty="0">
                          <a:effectLst/>
                        </a:rPr>
                        <a:t>+ F</a:t>
                      </a:r>
                      <a:r>
                        <a:rPr lang="en-US" sz="1200" b="1" u="none" strike="noStrike" baseline="-25000" dirty="0">
                          <a:effectLst/>
                        </a:rPr>
                        <a:t>v2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9807</a:t>
                      </a:r>
                      <a:r>
                        <a:rPr lang="ar-EG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[KN]</a:t>
                      </a:r>
                      <a:r>
                        <a:rPr lang="de-DE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67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Tower height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h-tower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100</a:t>
                      </a:r>
                      <a:r>
                        <a:rPr lang="en-US" sz="1200" b="1" u="none" strike="noStrike" baseline="0" dirty="0">
                          <a:effectLst/>
                        </a:rPr>
                        <a:t> </a:t>
                      </a:r>
                      <a:r>
                        <a:rPr lang="en-US" sz="1200" b="1" u="none" strike="noStrike" dirty="0">
                          <a:effectLst/>
                        </a:rPr>
                        <a:t>[m]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Tower outer diameter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D-out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4.8  [m]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Tower inner diameter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D-in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4.69  [m]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Nacelle mass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m-nacelle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240000 [kg]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Rotor mass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m-blade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110,000 kg</a:t>
                      </a: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F587BE3-23CB-8D3E-CA94-18C1181B7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270" y="1366916"/>
            <a:ext cx="2857500" cy="4493419"/>
          </a:xfrm>
          <a:prstGeom prst="rect">
            <a:avLst/>
          </a:prstGeom>
        </p:spPr>
      </p:pic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74019024-47DC-4DF9-BA89-10802EF2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9570" y="6566803"/>
            <a:ext cx="928958" cy="365125"/>
          </a:xfrm>
        </p:spPr>
        <p:txBody>
          <a:bodyPr/>
          <a:lstStyle/>
          <a:p>
            <a:fld id="{65A6D213-0805-4C3E-849D-17C75FD348C3}" type="slidenum">
              <a:rPr lang="de-DE" smtClean="0"/>
              <a:t>4</a:t>
            </a:fld>
            <a:endParaRPr lang="de-DE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61189259-631C-440B-A025-D84FBD059050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E4758F19-C424-45DC-B1B1-23FF07F7A47A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 Mostafa, Mohammed Eldemerdash, Kirolls Ghaly</a:t>
            </a:r>
          </a:p>
        </p:txBody>
      </p:sp>
      <p:sp>
        <p:nvSpPr>
          <p:cNvPr id="13" name="Datumsplatzhalter 4">
            <a:extLst>
              <a:ext uri="{FF2B5EF4-FFF2-40B4-BE49-F238E27FC236}">
                <a16:creationId xmlns:a16="http://schemas.microsoft.com/office/drawing/2014/main" id="{DF2256AA-FC5E-401D-A723-A87F958E0D7B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28/10/2025</a:t>
            </a:r>
          </a:p>
        </p:txBody>
      </p:sp>
    </p:spTree>
    <p:extLst>
      <p:ext uri="{BB962C8B-B14F-4D97-AF65-F5344CB8AC3E}">
        <p14:creationId xmlns:p14="http://schemas.microsoft.com/office/powerpoint/2010/main" val="258331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5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57248" y="787400"/>
            <a:ext cx="349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Buckling  Calculations </a:t>
            </a:r>
            <a:endParaRPr lang="de-DE" sz="2400" b="1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 Mostafa, Mohammed Eldemerdash, Kirolls Ghaly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6AB0F-DBED-4495-FC47-079D6327F99E}"/>
              </a:ext>
            </a:extLst>
          </p:cNvPr>
          <p:cNvSpPr txBox="1"/>
          <p:nvPr/>
        </p:nvSpPr>
        <p:spPr>
          <a:xfrm>
            <a:off x="857249" y="5410536"/>
            <a:ext cx="3715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Reference to data assumptions:</a:t>
            </a:r>
          </a:p>
          <a:p>
            <a:r>
              <a:rPr lang="en-US" sz="1600" dirty="0"/>
              <a:t>-Load and Dynamic team</a:t>
            </a:r>
            <a:endParaRPr lang="de-DE" sz="1600" dirty="0"/>
          </a:p>
          <a:p>
            <a:r>
              <a:rPr lang="en-US" sz="1600" dirty="0"/>
              <a:t>-IEC 61400-1 Overview</a:t>
            </a:r>
            <a:endParaRPr lang="de-DE" sz="1600" dirty="0"/>
          </a:p>
          <a:p>
            <a:endParaRPr lang="de-DE" sz="1600" dirty="0"/>
          </a:p>
          <a:p>
            <a:pPr algn="l"/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E8D0EA-942F-66CB-4F61-EF589BA5D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06" y="1441938"/>
            <a:ext cx="2052973" cy="11338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119F51-2FF6-4A6A-9776-353BDD3AADED}"/>
              </a:ext>
            </a:extLst>
          </p:cNvPr>
          <p:cNvSpPr txBox="1"/>
          <p:nvPr/>
        </p:nvSpPr>
        <p:spPr>
          <a:xfrm>
            <a:off x="7435892" y="1513774"/>
            <a:ext cx="4556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</a:t>
            </a:r>
            <a:r>
              <a:rPr lang="en-US" sz="1200" dirty="0" err="1"/>
              <a:t>cr</a:t>
            </a:r>
            <a:r>
              <a:rPr lang="en-US" dirty="0"/>
              <a:t>​ = Critical buckling load </a:t>
            </a:r>
          </a:p>
          <a:p>
            <a:r>
              <a:rPr lang="en-US" dirty="0"/>
              <a:t>E = Modulus of elasticity of the material</a:t>
            </a:r>
          </a:p>
          <a:p>
            <a:r>
              <a:rPr lang="en-US" dirty="0"/>
              <a:t>I</a:t>
            </a:r>
            <a:r>
              <a:rPr lang="en-US" i="1" dirty="0"/>
              <a:t> = </a:t>
            </a:r>
            <a:r>
              <a:rPr lang="en-US" dirty="0"/>
              <a:t>Moment of inertia of the cross-section</a:t>
            </a:r>
          </a:p>
          <a:p>
            <a:r>
              <a:rPr lang="en-US" dirty="0"/>
              <a:t>K = Effective length factor </a:t>
            </a:r>
          </a:p>
          <a:p>
            <a:r>
              <a:rPr lang="en-US" dirty="0"/>
              <a:t>L = Height of the tower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485A6D-7137-4792-B575-5E48E8B87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5" y="1513774"/>
            <a:ext cx="1966235" cy="39960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119F51-2FF6-4A6A-9776-353BDD3AADED}"/>
                  </a:ext>
                </a:extLst>
              </p:cNvPr>
              <p:cNvSpPr txBox="1"/>
              <p:nvPr/>
            </p:nvSpPr>
            <p:spPr>
              <a:xfrm>
                <a:off x="2294648" y="3124836"/>
                <a:ext cx="7419651" cy="1569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P</a:t>
                </a:r>
                <a:r>
                  <a:rPr lang="en-US" sz="1200" dirty="0" err="1"/>
                  <a:t>cr</a:t>
                </a:r>
                <a:r>
                  <a:rPr lang="en-US" dirty="0"/>
                  <a:t>​ = ?? </a:t>
                </a:r>
              </a:p>
              <a:p>
                <a:r>
                  <a:rPr lang="pt-BR" dirty="0"/>
                  <a:t>E = 200,000 N/mm² = 2.0 × 10¹¹ Pa</a:t>
                </a:r>
                <a:r>
                  <a:rPr lang="ar-EG" dirty="0"/>
                  <a:t> </a:t>
                </a:r>
                <a:r>
                  <a:rPr lang="en-US" dirty="0"/>
                  <a:t>       for </a:t>
                </a:r>
                <a:r>
                  <a:rPr lang="ar-EG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steel grade  S355</a:t>
                </a:r>
                <a:endParaRPr lang="ar-EG" dirty="0">
                  <a:solidFill>
                    <a:srgbClr val="FF0000"/>
                  </a:solidFill>
                </a:endParaRPr>
              </a:p>
              <a:p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EG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1"/>
                          <m:t>tower</m:t>
                        </m:r>
                      </m:sub>
                    </m:sSub>
                    <m:r>
                      <a:rPr lang="ar-EG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EG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ar-EG">
                            <a:latin typeface="Cambria Math"/>
                          </a:rPr>
                          <m:t>64</m:t>
                        </m:r>
                      </m:den>
                    </m:f>
                    <m:d>
                      <m:d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ar-EG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EG">
                                <a:latin typeface="Cambria Math"/>
                              </a:rPr>
                              <m:t>4</m:t>
                            </m:r>
                            <m:r>
                              <a:rPr lang="ar-EG">
                                <a:latin typeface="Cambria Math"/>
                              </a:rPr>
                              <m:t>.</m:t>
                            </m:r>
                            <m:r>
                              <a:rPr lang="ar-EG">
                                <a:latin typeface="Cambria Math"/>
                              </a:rPr>
                              <m:t>8</m:t>
                            </m:r>
                          </m:e>
                          <m:sup>
                            <m:r>
                              <a:rPr lang="ar-EG"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ar-EG">
                            <a:latin typeface="Cambria Math"/>
                          </a:rPr>
                          <m:t>−</m:t>
                        </m:r>
                        <m:r>
                          <a:rPr lang="ar-EG" i="1">
                            <a:latin typeface="Cambria Math"/>
                          </a:rPr>
                          <m:t>4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  <m:r>
                          <a:rPr lang="ar-EG" i="1">
                            <a:latin typeface="Cambria Math"/>
                          </a:rPr>
                          <m:t>69</m:t>
                        </m:r>
                      </m:e>
                    </m:d>
                    <m:r>
                      <a:rPr lang="ar-EG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ar-EG" i="1"/>
                      <m:t> </m:t>
                    </m:r>
                    <m:sSup>
                      <m:sSup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i="1"/>
                          <m:t>m</m:t>
                        </m:r>
                      </m:e>
                      <m:sup>
                        <m:r>
                          <a:rPr lang="ar-EG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ar-EG" i="1">
                        <a:latin typeface="Cambria Math"/>
                      </a:rPr>
                      <m:t> </m:t>
                    </m:r>
                  </m:oMath>
                </a14:m>
                <a:endParaRPr lang="ar-EG" dirty="0"/>
              </a:p>
              <a:p>
                <a:r>
                  <a:rPr lang="en-US" dirty="0"/>
                  <a:t>K  = 2.0</a:t>
                </a:r>
              </a:p>
              <a:p>
                <a:r>
                  <a:rPr lang="en-US" dirty="0"/>
                  <a:t>L = 98 m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17119F51-2FF6-4A6A-9776-353BDD3AA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48" y="3124836"/>
                <a:ext cx="7419651" cy="1569469"/>
              </a:xfrm>
              <a:prstGeom prst="rect">
                <a:avLst/>
              </a:prstGeom>
              <a:blipFill rotWithShape="1">
                <a:blip r:embed="rId4"/>
                <a:stretch>
                  <a:fillRect l="-657" t="-1556" b="-5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atumsplatzhalter 4">
            <a:extLst>
              <a:ext uri="{FF2B5EF4-FFF2-40B4-BE49-F238E27FC236}">
                <a16:creationId xmlns:a16="http://schemas.microsoft.com/office/drawing/2014/main" id="{1A85B8DA-23F3-4768-8FBE-B758843AF63C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28/10/2025</a:t>
            </a:r>
          </a:p>
        </p:txBody>
      </p:sp>
    </p:spTree>
    <p:extLst>
      <p:ext uri="{BB962C8B-B14F-4D97-AF65-F5344CB8AC3E}">
        <p14:creationId xmlns:p14="http://schemas.microsoft.com/office/powerpoint/2010/main" val="146965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6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57248" y="787400"/>
            <a:ext cx="3492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Buckling  Calculations </a:t>
            </a:r>
            <a:endParaRPr lang="de-DE" sz="2400" b="1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 Mostafa, Mohammed Eldemerdash, Kirolls Ghaly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6AB0F-DBED-4495-FC47-079D6327F99E}"/>
              </a:ext>
            </a:extLst>
          </p:cNvPr>
          <p:cNvSpPr txBox="1"/>
          <p:nvPr/>
        </p:nvSpPr>
        <p:spPr>
          <a:xfrm>
            <a:off x="857249" y="5410536"/>
            <a:ext cx="3715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Reference to data assumptions:</a:t>
            </a:r>
          </a:p>
          <a:p>
            <a:r>
              <a:rPr lang="en-US" sz="1600" dirty="0"/>
              <a:t>-Load and Dynamic team</a:t>
            </a:r>
            <a:endParaRPr lang="de-DE" sz="1600" dirty="0"/>
          </a:p>
          <a:p>
            <a:r>
              <a:rPr lang="en-US" sz="1600" dirty="0"/>
              <a:t>-IEC 61400-1 Overview</a:t>
            </a:r>
            <a:endParaRPr lang="de-DE" sz="1600" dirty="0"/>
          </a:p>
          <a:p>
            <a:pPr algn="l"/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E8D0EA-942F-66CB-4F61-EF589BA5D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06" y="1441938"/>
            <a:ext cx="2052973" cy="11338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119F51-2FF6-4A6A-9776-353BDD3AADED}"/>
              </a:ext>
            </a:extLst>
          </p:cNvPr>
          <p:cNvSpPr txBox="1"/>
          <p:nvPr/>
        </p:nvSpPr>
        <p:spPr>
          <a:xfrm>
            <a:off x="7435892" y="1513774"/>
            <a:ext cx="4556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</a:t>
            </a:r>
            <a:r>
              <a:rPr lang="en-US" sz="1200" dirty="0" err="1"/>
              <a:t>cr</a:t>
            </a:r>
            <a:r>
              <a:rPr lang="en-US" dirty="0"/>
              <a:t>​ = Critical buckling load </a:t>
            </a:r>
          </a:p>
          <a:p>
            <a:r>
              <a:rPr lang="en-US" dirty="0"/>
              <a:t>E = Modulus of elasticity of the material</a:t>
            </a:r>
          </a:p>
          <a:p>
            <a:r>
              <a:rPr lang="en-US" dirty="0"/>
              <a:t>I</a:t>
            </a:r>
            <a:r>
              <a:rPr lang="en-US" i="1" dirty="0"/>
              <a:t> = </a:t>
            </a:r>
            <a:r>
              <a:rPr lang="en-US" dirty="0"/>
              <a:t>Moment of inertia of the cross-section</a:t>
            </a:r>
          </a:p>
          <a:p>
            <a:r>
              <a:rPr lang="en-US" dirty="0"/>
              <a:t>K = Effective length factor </a:t>
            </a:r>
          </a:p>
          <a:p>
            <a:r>
              <a:rPr lang="en-US" dirty="0"/>
              <a:t>L = Height of the tower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485A6D-7137-4792-B575-5E48E8B87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5" y="1513774"/>
            <a:ext cx="1966235" cy="39960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119F51-2FF6-4A6A-9776-353BDD3AADED}"/>
              </a:ext>
            </a:extLst>
          </p:cNvPr>
          <p:cNvSpPr txBox="1"/>
          <p:nvPr/>
        </p:nvSpPr>
        <p:spPr>
          <a:xfrm>
            <a:off x="1691663" y="2873871"/>
            <a:ext cx="51194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</a:t>
            </a:r>
            <a:r>
              <a:rPr lang="en-US" sz="1200" dirty="0" err="1"/>
              <a:t>cr</a:t>
            </a:r>
            <a:r>
              <a:rPr lang="en-US" dirty="0"/>
              <a:t>​ = 118.2MN​</a:t>
            </a:r>
            <a:br>
              <a:rPr lang="en-US" dirty="0"/>
            </a:br>
            <a:r>
              <a:rPr lang="en-US" dirty="0"/>
              <a:t>P</a:t>
            </a:r>
            <a:r>
              <a:rPr lang="en-US" sz="1400" dirty="0"/>
              <a:t> allowable </a:t>
            </a:r>
            <a:r>
              <a:rPr lang="en-US" dirty="0"/>
              <a:t>= </a:t>
            </a:r>
            <a:r>
              <a:rPr lang="en-US" dirty="0" err="1"/>
              <a:t>P</a:t>
            </a:r>
            <a:r>
              <a:rPr lang="en-US" sz="1400" dirty="0" err="1"/>
              <a:t>cr</a:t>
            </a:r>
            <a:r>
              <a:rPr lang="en-US" dirty="0"/>
              <a:t>​ / safety factor</a:t>
            </a:r>
          </a:p>
          <a:p>
            <a:r>
              <a:rPr lang="en-US" dirty="0"/>
              <a:t>Safety factor = 1.5 </a:t>
            </a:r>
            <a:r>
              <a:rPr lang="en-US" dirty="0">
                <a:highlight>
                  <a:srgbClr val="FFFF00"/>
                </a:highlight>
              </a:rPr>
              <a:t>depending on standards like IEC 61400 or DNVGL-ST-0126. </a:t>
            </a:r>
          </a:p>
          <a:p>
            <a:r>
              <a:rPr lang="en-US" dirty="0"/>
              <a:t>P allowable = 118.2/1.5 = </a:t>
            </a:r>
            <a:r>
              <a:rPr lang="en-US" dirty="0">
                <a:solidFill>
                  <a:srgbClr val="FF0000"/>
                </a:solidFill>
              </a:rPr>
              <a:t>78.8MN</a:t>
            </a:r>
            <a:br>
              <a:rPr lang="en-US" dirty="0"/>
            </a:br>
            <a:r>
              <a:rPr lang="en-US" dirty="0"/>
              <a:t>Actual Axial Load (P </a:t>
            </a:r>
            <a:r>
              <a:rPr lang="en-US" sz="1200" dirty="0"/>
              <a:t>actual </a:t>
            </a:r>
            <a:r>
              <a:rPr lang="en-US" dirty="0"/>
              <a:t>) = Total vertical forces </a:t>
            </a:r>
          </a:p>
          <a:p>
            <a:r>
              <a:rPr lang="en-US" dirty="0"/>
              <a:t>FV= FV1+FV2 = 9807 KN = 9.8 MN 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D9ED2D-4A67-D34E-140A-2D079A7FEFEF}"/>
              </a:ext>
            </a:extLst>
          </p:cNvPr>
          <p:cNvSpPr txBox="1"/>
          <p:nvPr/>
        </p:nvSpPr>
        <p:spPr>
          <a:xfrm>
            <a:off x="7523041" y="3805124"/>
            <a:ext cx="4478459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If </a:t>
            </a:r>
            <a:r>
              <a:rPr lang="en-US" sz="2000" b="1" dirty="0"/>
              <a:t>P</a:t>
            </a:r>
            <a:r>
              <a:rPr lang="en-US" dirty="0"/>
              <a:t>actual </a:t>
            </a:r>
            <a:r>
              <a:rPr lang="en-US" sz="2400" dirty="0"/>
              <a:t>≤ </a:t>
            </a:r>
            <a:r>
              <a:rPr lang="en-US" sz="2000" b="1" dirty="0"/>
              <a:t>P </a:t>
            </a:r>
            <a:r>
              <a:rPr lang="en-US" dirty="0"/>
              <a:t>allowable, the tower is </a:t>
            </a:r>
            <a:r>
              <a:rPr lang="en-US" b="1" dirty="0"/>
              <a:t>safe</a:t>
            </a:r>
            <a:r>
              <a:rPr lang="en-US" dirty="0"/>
              <a:t>.</a:t>
            </a:r>
            <a:endParaRPr lang="en-US" sz="1800" b="0" i="0" u="none" strike="noStrike" kern="120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E2B9B8-0E8F-FF1E-D074-212BC5EC4C82}"/>
              </a:ext>
            </a:extLst>
          </p:cNvPr>
          <p:cNvSpPr txBox="1"/>
          <p:nvPr/>
        </p:nvSpPr>
        <p:spPr>
          <a:xfrm>
            <a:off x="7523041" y="5015980"/>
            <a:ext cx="447845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dirty="0"/>
              <a:t>9.8 MN </a:t>
            </a:r>
            <a:r>
              <a:rPr lang="en-US" sz="2400" dirty="0"/>
              <a:t>≤</a:t>
            </a:r>
            <a:r>
              <a:rPr lang="en-US" sz="2400" b="1" dirty="0"/>
              <a:t> </a:t>
            </a:r>
            <a:r>
              <a:rPr lang="en-US" sz="2000" dirty="0"/>
              <a:t>78.8 MN </a:t>
            </a:r>
            <a:r>
              <a:rPr lang="en-US" dirty="0"/>
              <a:t>, the tower is </a:t>
            </a:r>
            <a:r>
              <a:rPr lang="en-US" b="1" dirty="0"/>
              <a:t>safe</a:t>
            </a:r>
            <a:r>
              <a:rPr lang="en-US" dirty="0"/>
              <a:t>.</a:t>
            </a:r>
            <a:endParaRPr lang="en-US" sz="1800" b="0" i="0" u="none" strike="noStrike" kern="120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18" name="Datumsplatzhalter 4">
            <a:extLst>
              <a:ext uri="{FF2B5EF4-FFF2-40B4-BE49-F238E27FC236}">
                <a16:creationId xmlns:a16="http://schemas.microsoft.com/office/drawing/2014/main" id="{0DEABD9A-D229-40F1-891B-2ACE2EB75169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28/10/2025</a:t>
            </a:r>
          </a:p>
        </p:txBody>
      </p:sp>
    </p:spTree>
    <p:extLst>
      <p:ext uri="{BB962C8B-B14F-4D97-AF65-F5344CB8AC3E}">
        <p14:creationId xmlns:p14="http://schemas.microsoft.com/office/powerpoint/2010/main" val="107872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7</a:t>
            </a:fld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857249" y="787400"/>
            <a:ext cx="3707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Sketch of tower dimensions</a:t>
            </a:r>
            <a:endParaRPr lang="de-DE" sz="2400" dirty="0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4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Mostafa, Mohammed Eldemerdash, Kirolls Ghaly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BD904EFA-9E80-B96F-641B-3E48608F4FA0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28/10/2025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C984E-76E9-4FAC-A68A-080EBCB00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" r="978"/>
          <a:stretch/>
        </p:blipFill>
        <p:spPr>
          <a:xfrm>
            <a:off x="106016" y="2891861"/>
            <a:ext cx="12006471" cy="198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7232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_final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489382AE-0E20-4DDB-AC58-6881343BCB06}" vid="{12EB4CDA-A9DA-4F07-A373-8B888615A8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525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2723</TotalTime>
  <Words>549</Words>
  <Application>Microsoft Office PowerPoint</Application>
  <PresentationFormat>Widescreen</PresentationFormat>
  <Paragraphs>119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Aptos</vt:lpstr>
      <vt:lpstr>Aptos (Textkörper)</vt:lpstr>
      <vt:lpstr>Aptos Display</vt:lpstr>
      <vt:lpstr>Arial</vt:lpstr>
      <vt:lpstr>Bahnschrift</vt:lpstr>
      <vt:lpstr>Calibri</vt:lpstr>
      <vt:lpstr>Calibri Light</vt:lpstr>
      <vt:lpstr>Cambria Math</vt:lpstr>
      <vt:lpstr>Times New Roman</vt:lpstr>
      <vt:lpstr>Presentation template_final</vt:lpstr>
      <vt:lpstr>Custom Design</vt:lpstr>
      <vt:lpstr>Benutzerdefiniertes Design</vt:lpstr>
      <vt:lpstr>Weekly report: Tower structure </vt:lpstr>
      <vt:lpstr>List of contents</vt:lpstr>
      <vt:lpstr>PowerPoint Presentation</vt:lpstr>
      <vt:lpstr>Calculations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report: Tower structure</dc:title>
  <dc:creator>dell</dc:creator>
  <cp:lastModifiedBy>ibrahem botet</cp:lastModifiedBy>
  <cp:revision>57</cp:revision>
  <dcterms:created xsi:type="dcterms:W3CDTF">2025-09-28T13:42:33Z</dcterms:created>
  <dcterms:modified xsi:type="dcterms:W3CDTF">2025-10-26T13:42:55Z</dcterms:modified>
</cp:coreProperties>
</file>