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revisionInfo.xml" ContentType="application/vnd.ms-powerpoint.revisioninfo+xml"/>
  <Override PartName="/ppt/webextensions/webextension2.xml" ContentType="application/vnd.ms-office.webextension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handoutMasterIdLst>
    <p:handoutMasterId r:id="rId13"/>
  </p:handoutMasterIdLst>
  <p:sldIdLst>
    <p:sldId id="270" r:id="rId3"/>
    <p:sldId id="259" r:id="rId4"/>
    <p:sldId id="280" r:id="rId5"/>
    <p:sldId id="283" r:id="rId6"/>
    <p:sldId id="281" r:id="rId7"/>
    <p:sldId id="282" r:id="rId8"/>
    <p:sldId id="284" r:id="rId9"/>
    <p:sldId id="27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59"/>
            <p14:sldId id="280"/>
            <p14:sldId id="283"/>
            <p14:sldId id="281"/>
            <p14:sldId id="282"/>
          </p14:sldIdLst>
        </p14:section>
        <p14:section name="Title, main slides" id="{B26F6679-C236-4D3D-BC2F-CAE5ED400718}">
          <p14:sldIdLst>
            <p14:sldId id="284"/>
            <p14:sldId id="279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C6B443-3B97-4E4C-98BA-A94CB5CA14A8}" v="440" dt="2025-10-13T08:11:39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5" d="100"/>
          <a:sy n="95" d="100"/>
        </p:scale>
        <p:origin x="-115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xmlns="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xmlns="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xmlns="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xmlns="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xmlns="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xmlns="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xmlns="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xmlns="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xmlns="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xmlns="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xmlns="" id="{0F1EAC69-AAD5-6642-BC87-38032AD96E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xmlns="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xmlns="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xmlns="" id="{C3177AEF-EE91-2F3B-231A-9331378532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xmlns="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xmlns="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xmlns="" id="{475DD45E-1DB9-89F1-CBF9-95AE6F74FA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xmlns="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xmlns="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xmlns="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platzhalter 16">
            <a:extLst>
              <a:ext uri="{FF2B5EF4-FFF2-40B4-BE49-F238E27FC236}">
                <a16:creationId xmlns:a16="http://schemas.microsoft.com/office/drawing/2014/main" xmlns="" id="{196BD2AD-E7A1-DE6C-9A07-133446C495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extplatzhalter 16">
            <a:extLst>
              <a:ext uri="{FF2B5EF4-FFF2-40B4-BE49-F238E27FC236}">
                <a16:creationId xmlns:a16="http://schemas.microsoft.com/office/drawing/2014/main" xmlns="" id="{7754F249-321F-31A6-A0F1-3FCBDDE48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xmlns="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xmlns="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xmlns="" id="{0996E08A-65AD-2A73-B59F-C0AFAB18C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xmlns="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xmlns="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xmlns="" id="{570F5318-3FC1-CA32-B06D-CD0FA24B31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xmlns="" id="{C165C5F0-B1A9-D2FB-3178-F4469730C3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xmlns="" id="{FA2057B9-A012-D06C-457D-BD6CAFDBEA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xmlns="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xmlns="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xmlns="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xmlns="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xmlns="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xmlns="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xmlns="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A08F222C-E6B4-CB18-1940-4D03D41410C5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4248E6A6-5F2B-4404-D02B-D0186EA2675E}"/>
              </a:ext>
            </a:extLst>
          </p:cNvPr>
          <p:cNvSpPr txBox="1"/>
          <p:nvPr userDrawn="1"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2st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 7th  2025</a:t>
            </a:r>
          </a:p>
          <a:p>
            <a:endParaRPr lang="en-GB" dirty="0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8224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44)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xmlns="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xmlns="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xmlns="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xmlns="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xmlns="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xmlns="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xmlns="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7DF5AC43-E5EF-0524-5C72-3AC43D2D1965}"/>
              </a:ext>
            </a:extLst>
          </p:cNvPr>
          <p:cNvSpPr/>
          <p:nvPr userDrawn="1"/>
        </p:nvSpPr>
        <p:spPr>
          <a:xfrm>
            <a:off x="7392013" y="172238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the </a:t>
            </a:r>
            <a:r>
              <a:rPr lang="it-IT" dirty="0" err="1"/>
              <a:t>heading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style </a:t>
            </a:r>
            <a:endParaRPr lang="en-GB" dirty="0"/>
          </a:p>
        </p:txBody>
      </p:sp>
      <p:cxnSp>
        <p:nvCxnSpPr>
          <p:cNvPr id="5" name="Straight Arrow Connector 21">
            <a:extLst>
              <a:ext uri="{FF2B5EF4-FFF2-40B4-BE49-F238E27FC236}">
                <a16:creationId xmlns:a16="http://schemas.microsoft.com/office/drawing/2014/main" xmlns="" id="{E14BA36E-5CEF-0525-3ADE-5A38CD19B2C1}"/>
              </a:ext>
            </a:extLst>
          </p:cNvPr>
          <p:cNvCxnSpPr>
            <a:cxnSpLocks/>
            <a:stCxn id="3" idx="0"/>
          </p:cNvCxnSpPr>
          <p:nvPr userDrawn="1"/>
        </p:nvCxnSpPr>
        <p:spPr>
          <a:xfrm flipH="1" flipV="1">
            <a:off x="7108466" y="1095661"/>
            <a:ext cx="1585182" cy="62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xmlns="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xmlns="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xmlns="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xmlns="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xmlns="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xmlns="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xmlns="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1C1F126-0E13-CA3E-498A-E7954A2B9995}"/>
              </a:ext>
            </a:extLst>
          </p:cNvPr>
          <p:cNvSpPr txBox="1"/>
          <p:nvPr userDrawn="1"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2st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 7th  2025</a:t>
            </a:r>
          </a:p>
          <a:p>
            <a:endParaRPr lang="en-GB" dirty="0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xmlns="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xmlns="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xmlns="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xmlns="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xmlns="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xmlns="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xmlns="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xmlns="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xmlns="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xmlns="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xmlns="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xmlns="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xmlns="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xmlns="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xmlns="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xmlns="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xmlns="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xmlns="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xmlns="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xmlns="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xmlns="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xmlns="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xmlns="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xmlns="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xmlns="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xmlns="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21/10/2025</a:t>
            </a:r>
          </a:p>
          <a:p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xmlns="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xmlns="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extplatzhalter 16">
            <a:extLst>
              <a:ext uri="{FF2B5EF4-FFF2-40B4-BE49-F238E27FC236}">
                <a16:creationId xmlns:a16="http://schemas.microsoft.com/office/drawing/2014/main" xmlns="" id="{A0746787-A71B-3101-F4E0-165F029F82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Hesham Mahmoud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xmlns="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xmlns="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xmlns="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xmlns="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xmlns="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xmlns="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xmlns="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xmlns="" id="{31FE3A22-F1D6-3850-D81B-DD4F77B82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xmlns="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xmlns="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xmlns="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xmlns="" id="{BA7DE9E2-5976-409B-74ED-F5C045CB9EE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xmlns="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xmlns="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xmlns="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xmlns="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xmlns="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xmlns="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xmlns="" id="{1BC93905-B480-E460-1D44-26A228083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xmlns="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xmlns="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xmlns="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xmlns="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xmlns="" id="{30FA5F45-068D-BBFD-7B46-6551EBDAF34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xmlns="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xmlns="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xmlns="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xmlns="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xmlns="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xmlns="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xmlns="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16">
            <a:extLst>
              <a:ext uri="{FF2B5EF4-FFF2-40B4-BE49-F238E27FC236}">
                <a16:creationId xmlns:a16="http://schemas.microsoft.com/office/drawing/2014/main" xmlns="" id="{ACB52842-737E-C895-CC6D-4485164F51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xmlns="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xmlns="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xmlns="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xmlns="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16">
            <a:extLst>
              <a:ext uri="{FF2B5EF4-FFF2-40B4-BE49-F238E27FC236}">
                <a16:creationId xmlns:a16="http://schemas.microsoft.com/office/drawing/2014/main" xmlns="" id="{CAE99AAC-B9F4-9A81-7449-F0AD86025D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xmlns="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xmlns="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xmlns="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xmlns="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3" r:id="rId2"/>
    <p:sldLayoutId id="2147483675" r:id="rId3"/>
    <p:sldLayoutId id="2147483676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xmlns="" id="{FEA9E435-1738-7D95-8565-A990E4438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Report : </a:t>
            </a:r>
            <a:r>
              <a:rPr lang="en-GB" dirty="0" err="1"/>
              <a:t>Lidar</a:t>
            </a:r>
            <a:r>
              <a:rPr lang="en-GB" dirty="0"/>
              <a:t> Assisted Controller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xmlns="" id="{35B7C05A-5A3A-2794-54B6-815F6C48B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21/10/25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prof. David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Schlipf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xmlns="" id="{163E18F3-41FB-B5AE-43D3-9203434B5F0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514721" y="4675544"/>
            <a:ext cx="6765637" cy="331717"/>
          </a:xfrm>
        </p:spPr>
        <p:txBody>
          <a:bodyPr/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Midhun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Kanichattu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Venu,Hesham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Mahmoud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21/10/2025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2069886" y="6564113"/>
            <a:ext cx="6889630" cy="365125"/>
          </a:xfrm>
        </p:spPr>
        <p:txBody>
          <a:bodyPr/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Hesham Mahmoud 770604</a:t>
            </a:r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0C666DE2-1276-7519-CD3A-64862C4F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the implementation of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Lidar-Assisted Control (LAC)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 for wind turbine optimization.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controller integrates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 (FFP)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lidar-based (LDP)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(ROSCO)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 through a Wrapper interface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reduce cost and improve stability by tuning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time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T_buffer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parameter.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xmlns="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de-DE" dirty="0"/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xmlns="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21/10/2025</a:t>
            </a:r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xmlns="" id="{7A4CB245-78A9-C73E-8215-8D18B273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Lidar Assisted Controller / Optimus Syria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xmlns="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AB50A548-9038-155C-8BC6-63C2D94B9A1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78527" y="6564113"/>
            <a:ext cx="5596085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Hesham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Mahmoud 770604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Signal Flow between Simulation Modules (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swayArray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21/10/2025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Team Name / Optimus Syria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err="1"/>
              <a:t>Lidar</a:t>
            </a:r>
            <a:r>
              <a:rPr lang="en-US" u="sng" dirty="0"/>
              <a:t> Simulator → LDP.DLL</a:t>
            </a:r>
          </a:p>
          <a:p>
            <a:pPr marL="0" indent="0">
              <a:buNone/>
            </a:pPr>
            <a:r>
              <a:rPr lang="en-US" sz="1800" dirty="0"/>
              <a:t>Signals provided by </a:t>
            </a:r>
            <a:r>
              <a:rPr lang="en-US" sz="1800" dirty="0" err="1"/>
              <a:t>Lidar</a:t>
            </a:r>
            <a:r>
              <a:rPr lang="en-US" sz="1800" dirty="0"/>
              <a:t> Simulator to LDP.DLL in </a:t>
            </a:r>
            <a:r>
              <a:rPr lang="en-US" sz="1800" dirty="0" err="1" smtClean="0"/>
              <a:t>swayArray</a:t>
            </a:r>
            <a:endParaRPr lang="en-US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Lidar</a:t>
            </a:r>
            <a:r>
              <a:rPr lang="en-US" sz="1800" dirty="0"/>
              <a:t> Simulator sends measurement data for wind field and turbine response prediction.</a:t>
            </a:r>
          </a:p>
          <a:p>
            <a:pPr marL="0" indent="0">
              <a:buNone/>
            </a:pPr>
            <a:r>
              <a:rPr lang="en-US" sz="1800" dirty="0" smtClean="0"/>
              <a:t>  These </a:t>
            </a:r>
            <a:r>
              <a:rPr lang="en-US" sz="1800" dirty="0"/>
              <a:t>signals include:</a:t>
            </a:r>
          </a:p>
          <a:p>
            <a:r>
              <a:rPr lang="en-US" sz="1800" dirty="0"/>
              <a:t>Wind speed and direction at various points across rotor plane.</a:t>
            </a:r>
          </a:p>
          <a:p>
            <a:r>
              <a:rPr lang="en-US" sz="1800" dirty="0"/>
              <a:t>Time-stamped turbulence information.</a:t>
            </a:r>
          </a:p>
          <a:p>
            <a:r>
              <a:rPr lang="en-US" sz="1800" dirty="0"/>
              <a:t>Scan pattern and range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07432" y="1957137"/>
            <a:ext cx="1796715" cy="8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OpenFAST</a:t>
            </a:r>
            <a:r>
              <a:rPr lang="en-US" dirty="0" smtClean="0"/>
              <a:t> </a:t>
            </a:r>
            <a:r>
              <a:rPr lang="en-US" dirty="0" err="1" smtClean="0"/>
              <a:t>Lidar</a:t>
            </a:r>
            <a:r>
              <a:rPr lang="en-US" dirty="0" smtClean="0"/>
              <a:t> Simulation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37284" y="1957137"/>
            <a:ext cx="1339516" cy="8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LDP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13684" y="1957137"/>
            <a:ext cx="1379621" cy="8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78316" y="1957137"/>
            <a:ext cx="1211179" cy="8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ROSCO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3104147" y="2362200"/>
            <a:ext cx="4331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76800" y="2362200"/>
            <a:ext cx="3368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593305" y="2362200"/>
            <a:ext cx="3850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21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/>
              <a:t>Lidar</a:t>
            </a:r>
            <a:r>
              <a:rPr lang="en-US" u="sng" dirty="0"/>
              <a:t> Simulator → LDP.DLL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(Record &amp; Description</a:t>
            </a:r>
            <a:r>
              <a:rPr lang="en-US" dirty="0" smtClean="0"/>
              <a:t>):</a:t>
            </a:r>
            <a:r>
              <a:rPr lang="en-US" u="sng" dirty="0"/>
              <a:t/>
            </a:r>
            <a:br>
              <a:rPr lang="en-US" u="sng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21/10/2025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Team Name / Optimus Syria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865965"/>
              </p:ext>
            </p:extLst>
          </p:nvPr>
        </p:nvGraphicFramePr>
        <p:xfrm>
          <a:off x="749969" y="2645736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Record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vLidarX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vLidarY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vLidarZ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3D wind velocity components from lidar scan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tScan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Time stamp of measurement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BeamRange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Distance of measurement point from nacelle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SignalQuality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Strength/accuracy of </a:t>
                      </a:r>
                      <a:r>
                        <a:rPr lang="en-US" dirty="0" err="1"/>
                        <a:t>lidar</a:t>
                      </a:r>
                      <a:r>
                        <a:rPr lang="en-US" dirty="0"/>
                        <a:t> return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92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Signals provided by LDP.DLL to FFP.DLL in </a:t>
            </a:r>
            <a:r>
              <a:rPr lang="en-US" dirty="0" err="1" smtClean="0"/>
              <a:t>swayArray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LDP.DLL </a:t>
            </a:r>
            <a:r>
              <a:rPr lang="en-US" dirty="0"/>
              <a:t>processes </a:t>
            </a:r>
            <a:r>
              <a:rPr lang="en-US" dirty="0" err="1"/>
              <a:t>lidar</a:t>
            </a:r>
            <a:r>
              <a:rPr lang="en-US" dirty="0"/>
              <a:t> data and converts it into preview wind signals.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These signals are passed to FFP.DLL for control and feed-forward logic.</a:t>
            </a:r>
          </a:p>
          <a:p>
            <a:pPr marL="0" indent="0">
              <a:buNone/>
            </a:pPr>
            <a:r>
              <a:rPr lang="en-US" b="1" dirty="0"/>
              <a:t>Table (Record &amp; Description</a:t>
            </a:r>
            <a:r>
              <a:rPr lang="en-US" b="1" dirty="0" smtClean="0"/>
              <a:t>):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LDP.DLL → FFP.DLL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21/10/2025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Team Name / Optimus Syria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58895"/>
              </p:ext>
            </p:extLst>
          </p:nvPr>
        </p:nvGraphicFramePr>
        <p:xfrm>
          <a:off x="838200" y="3487947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Record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vPreview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Predicted wind speed ahead of rotor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YawErr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Estimated yaw misalignment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PitchRef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Feed-forward blade pitch command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FF_Enable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flag to activate preview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8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Signals provided by FFP.DLL to Rosco.DLL in </a:t>
            </a:r>
            <a:r>
              <a:rPr lang="en-US" dirty="0" err="1" smtClean="0"/>
              <a:t>swayArray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FFP.DLL generates feed-forward control inputs for the main turbine controller (ROSCO).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These inputs are used to adjust torque and pitch commands dynamically.</a:t>
            </a:r>
          </a:p>
          <a:p>
            <a:pPr marL="0" indent="0">
              <a:buNone/>
            </a:pPr>
            <a:r>
              <a:rPr lang="en-US" b="1" dirty="0"/>
              <a:t>Table (Record &amp; Description</a:t>
            </a:r>
            <a:r>
              <a:rPr lang="en-US" b="1" dirty="0" smtClean="0"/>
              <a:t>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FFP.DLL → Rosco.DLL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21/10/2025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Team Name / Optimus Syria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854153"/>
              </p:ext>
            </p:extLst>
          </p:nvPr>
        </p:nvGraphicFramePr>
        <p:xfrm>
          <a:off x="870284" y="3832852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Record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FF_Torque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Feed-forward torque reference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FF_Pitch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Feed-forward pitch adjustment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FF_Status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Control mode or activation signal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vRotor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 rotor wind speed estimate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41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Team Name / Optimus Syria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5979"/>
            <a:ext cx="9781674" cy="4018119"/>
          </a:xfrm>
        </p:spPr>
      </p:pic>
    </p:spTree>
    <p:extLst>
      <p:ext uri="{BB962C8B-B14F-4D97-AF65-F5344CB8AC3E}">
        <p14:creationId xmlns:p14="http://schemas.microsoft.com/office/powerpoint/2010/main" val="47858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21/10/2025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Lidar Assisted Controller / Optimus Syria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Hesham Mahmoud 770604</a:t>
            </a:r>
          </a:p>
          <a:p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AF90DCCC-7F22-53AA-E23A-AB22DD07C2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408695" cy="273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Wrapper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FFP, LDP, and ROSCO_FBFF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LAC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optimized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T_buffer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s reduced total cost and improved system stability.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approach is validated for future steady-state and Lidar field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1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Bibliography – Lidar  Assisted controller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5C19340-9D16-A981-A772-1E4CF9E8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Hansen, M. </a:t>
            </a:r>
            <a:r>
              <a:rPr lang="en-US" i="1" dirty="0"/>
              <a:t>Aerodynamics of Wind Turbines</a:t>
            </a:r>
            <a:r>
              <a:rPr lang="en-US" dirty="0"/>
              <a:t>, 3rd Ed., </a:t>
            </a:r>
            <a:r>
              <a:rPr lang="en-US" dirty="0" err="1"/>
              <a:t>Routledge</a:t>
            </a:r>
            <a:r>
              <a:rPr lang="en-US" dirty="0"/>
              <a:t>, 2015.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Ingram, G. </a:t>
            </a:r>
            <a:r>
              <a:rPr lang="en-US" i="1" dirty="0"/>
              <a:t>Wind Turbine Blade Element Momentum Theory</a:t>
            </a:r>
            <a:r>
              <a:rPr lang="en-US" dirty="0"/>
              <a:t>, 2011.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Bossanyi</a:t>
            </a:r>
            <a:r>
              <a:rPr lang="en-US" dirty="0"/>
              <a:t>, E. </a:t>
            </a:r>
            <a:r>
              <a:rPr lang="en-US" i="1" dirty="0"/>
              <a:t>Controller Design for Variable-Speed Wind Turbines</a:t>
            </a:r>
            <a:r>
              <a:rPr lang="en-US" dirty="0"/>
              <a:t>, Wind Engineering, 2000</a:t>
            </a:r>
          </a:p>
          <a:p>
            <a:pPr lv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21/10/2025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Lidar Assisted Controller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04F89852-0382-5806-3356-FA1C77F6D28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913242" y="6564112"/>
            <a:ext cx="5596085" cy="365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Hesham Mahmoud 770604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_final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" id="{FAF026A4-FAA2-4B3F-9818-6FE8267138C8}" vid="{40D391B5-CD9D-4991-B15A-0D3091F9983C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äsentation1" id="{FAF026A4-FAA2-4B3F-9818-6FE8267138C8}" vid="{90728898-6A8E-4A9D-99E4-96286F346DC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826</TotalTime>
  <Words>444</Words>
  <Application>Microsoft Office PowerPoint</Application>
  <PresentationFormat>Custom</PresentationFormat>
  <Paragraphs>102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Presentation template_final</vt:lpstr>
      <vt:lpstr>Benutzerdefiniertes Design</vt:lpstr>
      <vt:lpstr>Report : Lidar Assisted Controller</vt:lpstr>
      <vt:lpstr>Overview</vt:lpstr>
      <vt:lpstr>Signal Flow between Simulation Modules (swayArray)</vt:lpstr>
      <vt:lpstr>Table (Record &amp; Description): </vt:lpstr>
      <vt:lpstr>LDP.DLL → FFP.DLL</vt:lpstr>
      <vt:lpstr>FFP.DLL → Rosco.DLL</vt:lpstr>
      <vt:lpstr>RESULT</vt:lpstr>
      <vt:lpstr>Conclusions</vt:lpstr>
      <vt:lpstr>Bibliography – Lidar  Assisted 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: Lidar Assisted Controller</dc:title>
  <dc:creator>lenovo</dc:creator>
  <cp:lastModifiedBy>lenovo</cp:lastModifiedBy>
  <cp:revision>89</cp:revision>
  <dcterms:created xsi:type="dcterms:W3CDTF">2025-10-11T14:07:43Z</dcterms:created>
  <dcterms:modified xsi:type="dcterms:W3CDTF">2025-10-20T09:13:42Z</dcterms:modified>
</cp:coreProperties>
</file>