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6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5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273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69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2081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41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59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7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4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3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6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9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3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5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73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76ED-03AA-4D33-A103-7E052266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625" y="921617"/>
            <a:ext cx="8309113" cy="3032427"/>
          </a:xfrm>
        </p:spPr>
        <p:txBody>
          <a:bodyPr/>
          <a:lstStyle/>
          <a:p>
            <a:r>
              <a:rPr lang="en-US" sz="4800" b="1" dirty="0">
                <a:latin typeface="Arial Rounded MT Bold" panose="020F0704030504030204" pitchFamily="34" charset="0"/>
              </a:rPr>
              <a:t>Post Diagnosis Chronic Kidney Disease Patient’s Management System</a:t>
            </a:r>
            <a:br>
              <a:rPr lang="en-KE" dirty="0"/>
            </a:br>
            <a:r>
              <a:rPr lang="en-US" sz="4000" dirty="0">
                <a:latin typeface="Arial Black" panose="020B0A04020102020204" pitchFamily="34" charset="0"/>
              </a:rPr>
              <a:t>(TeleMed)</a:t>
            </a:r>
            <a:endParaRPr lang="en-KE" sz="40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6FB9A-BFDA-40D9-A908-F6A521044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1555" y="4086970"/>
            <a:ext cx="5486399" cy="1849413"/>
          </a:xfrm>
        </p:spPr>
        <p:txBody>
          <a:bodyPr/>
          <a:lstStyle/>
          <a:p>
            <a:r>
              <a:rPr lang="en-US" b="1" dirty="0"/>
              <a:t>Presented by:</a:t>
            </a:r>
            <a:r>
              <a:rPr lang="en-US" dirty="0"/>
              <a:t> Fredrick Mwangolo</a:t>
            </a:r>
          </a:p>
          <a:p>
            <a:r>
              <a:rPr lang="en-US" dirty="0"/>
              <a:t>REG NO:C027-01-2415/2022</a:t>
            </a:r>
            <a:br>
              <a:rPr lang="en-US" dirty="0"/>
            </a:br>
            <a:r>
              <a:rPr lang="en-US" b="1" dirty="0"/>
              <a:t>University:</a:t>
            </a:r>
            <a:r>
              <a:rPr lang="en-US" dirty="0"/>
              <a:t> Dedan Kimathi University of Technology</a:t>
            </a:r>
            <a:br>
              <a:rPr lang="en-US" dirty="0"/>
            </a:br>
            <a:r>
              <a:rPr lang="en-US" b="1" dirty="0"/>
              <a:t>Course: BSc Business Information Technology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Date:</a:t>
            </a:r>
            <a:r>
              <a:rPr lang="en-US" dirty="0"/>
              <a:t> July 2025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1614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7CD2-B1F2-4E16-8BA1-8D548B0B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</a:t>
            </a:r>
            <a:r>
              <a:rPr lang="en-KE" b="1" dirty="0"/>
              <a:t>Problem Statement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A00AF-0A9B-47D8-B90E-165C1438C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3283"/>
            <a:ext cx="8596668" cy="46180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According to a study published in </a:t>
            </a:r>
            <a:r>
              <a:rPr lang="en-US" i="1" dirty="0"/>
              <a:t>BMC Nephrology</a:t>
            </a:r>
            <a:r>
              <a:rPr lang="en-US" dirty="0"/>
              <a:t> (2020), </a:t>
            </a:r>
            <a:r>
              <a:rPr lang="en-US" b="1" dirty="0"/>
              <a:t>over 40% of chronic Kidney dialysis patients fail to consistently record and monitor their symptoms and medication adherence</a:t>
            </a:r>
            <a:r>
              <a:rPr lang="en-US" dirty="0"/>
              <a:t>, increasing the risk of </a:t>
            </a:r>
            <a:r>
              <a:rPr lang="en-US" b="1" dirty="0"/>
              <a:t>missed early warning signs</a:t>
            </a:r>
            <a:r>
              <a:rPr lang="en-US" dirty="0"/>
              <a:t> and the likelihood of </a:t>
            </a:r>
            <a:r>
              <a:rPr lang="en-US" b="1" dirty="0"/>
              <a:t>post-late detection complications</a:t>
            </a:r>
            <a:r>
              <a:rPr lang="en-US" dirty="0"/>
              <a:t>. Symptoms such as fatigue, swelling, abnormal blood pressure, or fluid retention may appear clearly at first, but without structured monitoring, they can escalate into severe medical events requiring emergency care.</a:t>
            </a:r>
          </a:p>
          <a:p>
            <a:r>
              <a:rPr lang="en-US" dirty="0"/>
              <a:t>Traditional methods of health tracking like paper </a:t>
            </a:r>
            <a:r>
              <a:rPr lang="en-US" dirty="0" err="1"/>
              <a:t>logs;are</a:t>
            </a:r>
            <a:r>
              <a:rPr lang="en-US" dirty="0"/>
              <a:t> often </a:t>
            </a:r>
            <a:r>
              <a:rPr lang="en-US" b="1" dirty="0"/>
              <a:t>inconvenient, inconsistent, and prone to user error</a:t>
            </a:r>
            <a:r>
              <a:rPr lang="en-US" dirty="0"/>
              <a:t>, especially for patients managing complex kidney dialysis schedules. This has contributed to research findings that show </a:t>
            </a:r>
            <a:r>
              <a:rPr lang="en-US" b="1" dirty="0"/>
              <a:t>up to 30% of emergency hospitalizations among chronic kidney dialysis patients are preventable</a:t>
            </a:r>
            <a:r>
              <a:rPr lang="en-US" dirty="0"/>
              <a:t> if early and smart monitoring is detected and addressed promptly.</a:t>
            </a:r>
          </a:p>
          <a:p>
            <a:r>
              <a:rPr lang="en-US" dirty="0"/>
              <a:t>Moreover, existing healthcare systems often </a:t>
            </a:r>
            <a:r>
              <a:rPr lang="en-US" b="1" dirty="0"/>
              <a:t>lack intelligent tools</a:t>
            </a:r>
            <a:r>
              <a:rPr lang="en-US" dirty="0"/>
              <a:t> for analyzing daily patient reported data in real time. Even when information is captured, it typically remains </a:t>
            </a:r>
            <a:r>
              <a:rPr lang="en-US" b="1" dirty="0"/>
              <a:t>unstructured and under-utilized</a:t>
            </a:r>
            <a:r>
              <a:rPr lang="en-US" dirty="0"/>
              <a:t>, offering little support for proactive care. At the same time, </a:t>
            </a:r>
            <a:r>
              <a:rPr lang="en-US" b="1" dirty="0"/>
              <a:t>scheduling appointments with nephrologists</a:t>
            </a:r>
            <a:r>
              <a:rPr lang="en-US" dirty="0"/>
              <a:t> can be delayed or fragmented, resulting in treatment gaps during critical moments.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45461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D721-F2D2-4D87-B608-5C5A391334FC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3. Objectives</a:t>
            </a:r>
            <a:endParaRPr lang="en-US" dirty="0"/>
          </a:p>
          <a:p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75771-128E-49BB-9E5E-A4F359F5C016}"/>
              </a:ext>
            </a:extLst>
          </p:cNvPr>
          <p:cNvSpPr txBox="1">
            <a:spLocks/>
          </p:cNvSpPr>
          <p:nvPr/>
        </p:nvSpPr>
        <p:spPr>
          <a:xfrm>
            <a:off x="677334" y="1256307"/>
            <a:ext cx="8596668" cy="50729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General Objective:</a:t>
            </a:r>
            <a:br>
              <a:rPr lang="en-US" dirty="0"/>
            </a:br>
            <a:r>
              <a:rPr lang="en-US" dirty="0"/>
              <a:t>To develop an </a:t>
            </a:r>
            <a:r>
              <a:rPr lang="en-US" b="1" dirty="0"/>
              <a:t>AI-assisted post diagnosis chronic kidney Disease patient’s management System (TeleMed)</a:t>
            </a:r>
            <a:r>
              <a:rPr lang="en-US" dirty="0"/>
              <a:t> that enables kidney dialysis patients to log daily symptoms and signs plus medication </a:t>
            </a:r>
            <a:r>
              <a:rPr lang="en-US" dirty="0" err="1"/>
              <a:t>taken,track</a:t>
            </a:r>
            <a:r>
              <a:rPr lang="en-US" dirty="0"/>
              <a:t> daily health data, receive trend analysis, and book consultations supporting early monitoring and improving outcomes.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Specific Objectives:</a:t>
            </a:r>
            <a:endParaRPr lang="en-US" u="sng" dirty="0"/>
          </a:p>
          <a:p>
            <a:r>
              <a:rPr lang="en-US" dirty="0"/>
              <a:t>Enable user-friendly </a:t>
            </a:r>
            <a:r>
              <a:rPr lang="en-US" b="1" dirty="0"/>
              <a:t>daily symptom and medication logging</a:t>
            </a:r>
            <a:r>
              <a:rPr lang="en-US" dirty="0"/>
              <a:t>.</a:t>
            </a:r>
          </a:p>
          <a:p>
            <a:r>
              <a:rPr lang="en-US" dirty="0"/>
              <a:t>Integrate </a:t>
            </a:r>
            <a:r>
              <a:rPr lang="en-US" b="1" dirty="0"/>
              <a:t>AI </a:t>
            </a:r>
            <a:r>
              <a:rPr lang="en-US" dirty="0"/>
              <a:t>to detect worsening or improving health trends.</a:t>
            </a:r>
          </a:p>
          <a:p>
            <a:r>
              <a:rPr lang="en-US" dirty="0"/>
              <a:t>Trigger </a:t>
            </a:r>
            <a:r>
              <a:rPr lang="en-US" b="1" dirty="0"/>
              <a:t>automated alerts and doctor recommendations</a:t>
            </a:r>
            <a:r>
              <a:rPr lang="en-US" dirty="0"/>
              <a:t>.</a:t>
            </a:r>
          </a:p>
          <a:p>
            <a:r>
              <a:rPr lang="en-US" dirty="0"/>
              <a:t>Implement an </a:t>
            </a:r>
            <a:r>
              <a:rPr lang="en-US" b="1" dirty="0"/>
              <a:t>appointment booking system</a:t>
            </a:r>
            <a:r>
              <a:rPr lang="en-US" dirty="0"/>
              <a:t>.</a:t>
            </a:r>
          </a:p>
          <a:p>
            <a:r>
              <a:rPr lang="en-US" dirty="0"/>
              <a:t>Enhance </a:t>
            </a:r>
            <a:r>
              <a:rPr lang="en-US" b="1" dirty="0"/>
              <a:t>doctor-patient engagement</a:t>
            </a:r>
            <a:r>
              <a:rPr lang="en-US" dirty="0"/>
              <a:t> with structured, AI-generated health summaries(Trends).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84317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989E-AC11-47B5-960A-0F81AC97214A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4. Project Scope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59D46-D7E9-4285-8B5B-FB9EC4121E63}"/>
              </a:ext>
            </a:extLst>
          </p:cNvPr>
          <p:cNvSpPr txBox="1">
            <a:spLocks/>
          </p:cNvSpPr>
          <p:nvPr/>
        </p:nvSpPr>
        <p:spPr>
          <a:xfrm>
            <a:off x="677334" y="1423283"/>
            <a:ext cx="8596668" cy="46180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2D786A-5959-4DB7-85B3-3D4A661F0F78}"/>
              </a:ext>
            </a:extLst>
          </p:cNvPr>
          <p:cNvSpPr txBox="1">
            <a:spLocks/>
          </p:cNvSpPr>
          <p:nvPr/>
        </p:nvSpPr>
        <p:spPr>
          <a:xfrm>
            <a:off x="677334" y="1248355"/>
            <a:ext cx="9389017" cy="47930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                          </a:t>
            </a:r>
            <a:r>
              <a:rPr lang="en-US" b="1" u="sng" dirty="0"/>
              <a:t>Scope of the Project</a:t>
            </a:r>
            <a:endParaRPr lang="en-KE" b="1" u="sng" dirty="0"/>
          </a:p>
          <a:p>
            <a:r>
              <a:rPr lang="en-KE" dirty="0"/>
              <a:t>This project is focused on designing and developing a digital health management platform tailored for </a:t>
            </a:r>
            <a:r>
              <a:rPr lang="en-KE" b="1" dirty="0"/>
              <a:t>kidney dialysis patients</a:t>
            </a:r>
            <a:r>
              <a:rPr lang="en-KE" dirty="0"/>
              <a:t>. The platform will support the following key functionalities:</a:t>
            </a:r>
          </a:p>
          <a:p>
            <a:pPr marL="0" lvl="0" indent="0">
              <a:buNone/>
            </a:pPr>
            <a:r>
              <a:rPr lang="en-US" sz="1400" b="1" dirty="0"/>
              <a:t>   1.</a:t>
            </a:r>
            <a:r>
              <a:rPr lang="en-KE" sz="1400" b="1" dirty="0"/>
              <a:t>Daily Symptom and Medication Logging</a:t>
            </a:r>
            <a:br>
              <a:rPr lang="en-KE" sz="1400" dirty="0"/>
            </a:br>
            <a:r>
              <a:rPr lang="en-US" sz="1400" dirty="0"/>
              <a:t>   2.</a:t>
            </a:r>
            <a:r>
              <a:rPr lang="en-KE" sz="1400" b="1" dirty="0"/>
              <a:t>AI-Assisted Health Trend Analysis</a:t>
            </a:r>
            <a:br>
              <a:rPr lang="en-KE" sz="1400" dirty="0"/>
            </a:br>
            <a:r>
              <a:rPr lang="en-US" sz="1400" dirty="0"/>
              <a:t>   3.</a:t>
            </a:r>
            <a:r>
              <a:rPr lang="en-KE" sz="1400" b="1" dirty="0"/>
              <a:t>Automated Doctor Recommendations</a:t>
            </a:r>
            <a:br>
              <a:rPr lang="en-KE" sz="1400" dirty="0"/>
            </a:br>
            <a:r>
              <a:rPr lang="en-US" sz="1400" dirty="0"/>
              <a:t>   4.</a:t>
            </a:r>
            <a:r>
              <a:rPr lang="en-KE" sz="1400" b="1" dirty="0"/>
              <a:t>Appointment Booking</a:t>
            </a:r>
            <a:br>
              <a:rPr lang="en-KE" sz="1400" dirty="0"/>
            </a:br>
            <a:r>
              <a:rPr lang="en-US" sz="1400" dirty="0"/>
              <a:t>   5.</a:t>
            </a:r>
            <a:r>
              <a:rPr lang="en-KE" sz="1400" b="1" dirty="0"/>
              <a:t>User Role Management</a:t>
            </a:r>
            <a:endParaRPr lang="en-US" sz="1400" b="1" dirty="0"/>
          </a:p>
          <a:p>
            <a:pPr marL="0" lvl="0" indent="0">
              <a:buNone/>
            </a:pPr>
            <a:br>
              <a:rPr lang="en-KE" dirty="0"/>
            </a:br>
            <a:r>
              <a:rPr lang="en-US" dirty="0"/>
              <a:t>The system will be designed for </a:t>
            </a:r>
            <a:r>
              <a:rPr lang="en-US" b="1" dirty="0"/>
              <a:t>individual outpatient use</a:t>
            </a:r>
            <a:r>
              <a:rPr lang="en-US" dirty="0"/>
              <a:t>, particularly those receiving dialysis at home or visiting clinics periodically.</a:t>
            </a:r>
          </a:p>
          <a:p>
            <a:pPr marL="0" lvl="0" indent="0">
              <a:buNone/>
            </a:pPr>
            <a:r>
              <a:rPr lang="en-US" dirty="0"/>
              <a:t>The backend will be developed using </a:t>
            </a:r>
            <a:r>
              <a:rPr lang="en-US" b="1" dirty="0"/>
              <a:t>Flask (Python)</a:t>
            </a:r>
            <a:r>
              <a:rPr lang="en-US" dirty="0"/>
              <a:t>, while </a:t>
            </a:r>
            <a:r>
              <a:rPr lang="en-US" b="1" dirty="0"/>
              <a:t>MySQL</a:t>
            </a:r>
            <a:r>
              <a:rPr lang="en-US" dirty="0"/>
              <a:t> will manage structured data storage. Frontend technologies will include HTML, CSS, and JavaScript with potential for integrating charting libraries for data visualization</a:t>
            </a:r>
          </a:p>
          <a:p>
            <a:pPr marL="0" indent="0">
              <a:buFont typeface="Wingdings 3" charset="2"/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6974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AF04-2CF9-4252-BED7-64BD60DC2F35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5. Methodology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9741D-6532-450E-8249-ECB9A1FAADF1}"/>
              </a:ext>
            </a:extLst>
          </p:cNvPr>
          <p:cNvSpPr txBox="1">
            <a:spLocks/>
          </p:cNvSpPr>
          <p:nvPr/>
        </p:nvSpPr>
        <p:spPr>
          <a:xfrm>
            <a:off x="588397" y="1343770"/>
            <a:ext cx="8838005" cy="45560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 Collection: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Patient daily input through structured forms (log </a:t>
            </a:r>
            <a:r>
              <a:rPr lang="en-US" dirty="0" err="1"/>
              <a:t>details,Web</a:t>
            </a:r>
            <a:r>
              <a:rPr lang="en-US" dirty="0"/>
              <a:t> Interface).</a:t>
            </a:r>
          </a:p>
          <a:p>
            <a:r>
              <a:rPr lang="en-US" b="1" dirty="0"/>
              <a:t>AI Analysis:</a:t>
            </a:r>
          </a:p>
          <a:p>
            <a:pPr marL="0" indent="0">
              <a:buNone/>
            </a:pPr>
            <a:r>
              <a:rPr lang="en-US" dirty="0"/>
              <a:t> Machine learning or rule-based systems detect trends.</a:t>
            </a:r>
          </a:p>
          <a:p>
            <a:r>
              <a:rPr lang="en-US" b="1" dirty="0"/>
              <a:t>Alert System: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Automatic notifications sent when risk thresholds are crossed.</a:t>
            </a:r>
          </a:p>
          <a:p>
            <a:r>
              <a:rPr lang="en-US" b="1" dirty="0"/>
              <a:t>Tech Stack: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Flask (backend), MySQL (database) and Gemini 2.5 (AI </a:t>
            </a:r>
            <a:r>
              <a:rPr lang="en-US" dirty="0" err="1"/>
              <a:t>Intergration</a:t>
            </a:r>
            <a:r>
              <a:rPr lang="en-US" dirty="0"/>
              <a:t>).</a:t>
            </a:r>
          </a:p>
          <a:p>
            <a:r>
              <a:rPr lang="en-US" b="1" dirty="0"/>
              <a:t>Testing &amp; Feedback: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Piloted with a small group of users; refined based on accuracy and usability.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7092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5707-BEA3-4A0D-8DEE-FECEF5142AED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6. Literature Review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7EFB4-F9A9-4F65-A7B3-7FC910FF8D60}"/>
              </a:ext>
            </a:extLst>
          </p:cNvPr>
          <p:cNvSpPr txBox="1">
            <a:spLocks/>
          </p:cNvSpPr>
          <p:nvPr/>
        </p:nvSpPr>
        <p:spPr>
          <a:xfrm>
            <a:off x="5481247" y="1359673"/>
            <a:ext cx="4736179" cy="461175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                  </a:t>
            </a:r>
            <a:r>
              <a:rPr lang="en-KE" b="1" u="sng" dirty="0"/>
              <a:t>Gaps in Existing Solutions</a:t>
            </a:r>
            <a:endParaRPr lang="en-KE" u="sng" dirty="0"/>
          </a:p>
          <a:p>
            <a:r>
              <a:rPr lang="en-KE" dirty="0"/>
              <a:t>Despite the availability of health-tracking apps and AI-powered tools, there is a clear gap in systems that:</a:t>
            </a:r>
          </a:p>
          <a:p>
            <a:pPr lvl="0"/>
            <a:r>
              <a:rPr lang="en-KE" dirty="0"/>
              <a:t>Focus exclusively on </a:t>
            </a:r>
            <a:r>
              <a:rPr lang="en-KE" b="1" dirty="0"/>
              <a:t>kidney dialysis patients</a:t>
            </a:r>
            <a:r>
              <a:rPr lang="en-KE" dirty="0"/>
              <a:t>;</a:t>
            </a:r>
          </a:p>
          <a:p>
            <a:pPr lvl="0"/>
            <a:r>
              <a:rPr lang="en-KE" dirty="0"/>
              <a:t>Combine </a:t>
            </a:r>
            <a:r>
              <a:rPr lang="en-KE" b="1" dirty="0"/>
              <a:t>symptom and medication tracking</a:t>
            </a:r>
            <a:r>
              <a:rPr lang="en-KE" dirty="0"/>
              <a:t> with </a:t>
            </a:r>
            <a:r>
              <a:rPr lang="en-KE" b="1" dirty="0"/>
              <a:t>AI-assisted health interpretation</a:t>
            </a:r>
            <a:r>
              <a:rPr lang="en-KE" dirty="0"/>
              <a:t>;</a:t>
            </a:r>
          </a:p>
          <a:p>
            <a:pPr lvl="0"/>
            <a:r>
              <a:rPr lang="en-KE" dirty="0"/>
              <a:t>Provide </a:t>
            </a:r>
            <a:r>
              <a:rPr lang="en-KE" b="1" dirty="0"/>
              <a:t>automated medical consultation recommendations</a:t>
            </a:r>
            <a:r>
              <a:rPr lang="en-KE" dirty="0"/>
              <a:t> based on </a:t>
            </a:r>
            <a:r>
              <a:rPr lang="en-KE" dirty="0" err="1"/>
              <a:t>analyzed</a:t>
            </a:r>
            <a:r>
              <a:rPr lang="en-KE" dirty="0"/>
              <a:t> data trends;</a:t>
            </a:r>
          </a:p>
          <a:p>
            <a:pPr lvl="0"/>
            <a:r>
              <a:rPr lang="en-KE" dirty="0"/>
              <a:t>Integrate with </a:t>
            </a:r>
            <a:r>
              <a:rPr lang="en-KE" b="1" dirty="0"/>
              <a:t>appointment booking</a:t>
            </a:r>
            <a:r>
              <a:rPr lang="en-KE" dirty="0"/>
              <a:t> systems tailored for nephrology care.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3A8B1B-1E1D-4129-8805-99BC38CF4F9D}"/>
              </a:ext>
            </a:extLst>
          </p:cNvPr>
          <p:cNvSpPr txBox="1">
            <a:spLocks/>
          </p:cNvSpPr>
          <p:nvPr/>
        </p:nvSpPr>
        <p:spPr>
          <a:xfrm>
            <a:off x="549908" y="1270000"/>
            <a:ext cx="4736179" cy="461175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                 </a:t>
            </a:r>
            <a:r>
              <a:rPr lang="en-KE" b="1" u="sng" dirty="0"/>
              <a:t>Existing Solutions</a:t>
            </a:r>
            <a:endParaRPr lang="en-KE" u="sng" dirty="0"/>
          </a:p>
          <a:p>
            <a:r>
              <a:rPr lang="en-US" b="1" dirty="0"/>
              <a:t>1. </a:t>
            </a:r>
            <a:r>
              <a:rPr lang="en-US" b="1" u="sng" dirty="0"/>
              <a:t>MyKidneyCoach.</a:t>
            </a:r>
          </a:p>
          <a:p>
            <a:pPr marL="0" indent="0">
              <a:buNone/>
            </a:pPr>
            <a:r>
              <a:rPr lang="en-US" b="1" dirty="0"/>
              <a:t>  Focus:</a:t>
            </a:r>
            <a:r>
              <a:rPr lang="en-US" dirty="0"/>
              <a:t> Education and symptom tracking for kidney disease patients.</a:t>
            </a:r>
          </a:p>
          <a:p>
            <a:pPr marL="0" lvl="0" indent="0">
              <a:buNone/>
            </a:pPr>
            <a:r>
              <a:rPr lang="en-US" dirty="0"/>
              <a:t>  </a:t>
            </a:r>
            <a:r>
              <a:rPr lang="en-KE" dirty="0"/>
              <a:t>Focus exclusively on </a:t>
            </a:r>
            <a:r>
              <a:rPr lang="en-KE" b="1" dirty="0"/>
              <a:t>kidney dialysis </a:t>
            </a:r>
            <a:r>
              <a:rPr lang="en-US" b="1" dirty="0"/>
              <a:t>    </a:t>
            </a:r>
            <a:r>
              <a:rPr lang="en-KE" b="1" dirty="0"/>
              <a:t>patients</a:t>
            </a:r>
            <a:endParaRPr lang="en-KE" dirty="0"/>
          </a:p>
          <a:p>
            <a:r>
              <a:rPr lang="en-US" b="1" dirty="0"/>
              <a:t>2. </a:t>
            </a:r>
            <a:r>
              <a:rPr lang="en-US" b="1" u="sng" dirty="0"/>
              <a:t>RenalTracker.</a:t>
            </a:r>
          </a:p>
          <a:p>
            <a:pPr marL="0" indent="0">
              <a:buNone/>
            </a:pPr>
            <a:r>
              <a:rPr lang="en-US" b="1" dirty="0"/>
              <a:t> Focus:</a:t>
            </a:r>
            <a:r>
              <a:rPr lang="en-US" dirty="0"/>
              <a:t> Diet, lifestyle, and general CKD education.</a:t>
            </a:r>
          </a:p>
          <a:p>
            <a:pPr marL="0" indent="0">
              <a:buNone/>
            </a:pPr>
            <a:r>
              <a:rPr lang="en-US" b="1" dirty="0"/>
              <a:t> Features:</a:t>
            </a:r>
            <a:r>
              <a:rPr lang="en-US" dirty="0"/>
              <a:t> Health tips, dietary logs, CKD-focused wellness content.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5481373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688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Arial Rounded MT Bold</vt:lpstr>
      <vt:lpstr>Trebuchet MS</vt:lpstr>
      <vt:lpstr>Wingdings 3</vt:lpstr>
      <vt:lpstr>Facet</vt:lpstr>
      <vt:lpstr>Post Diagnosis Chronic Kidney Disease Patient’s Management System (TeleMed)</vt:lpstr>
      <vt:lpstr>2.Problem Statement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Chronic Disease Patient Management System (TeleMed)</dc:title>
  <dc:creator>Fredrick Mwangolo</dc:creator>
  <cp:lastModifiedBy>Fredrick Mwangolo</cp:lastModifiedBy>
  <cp:revision>18</cp:revision>
  <dcterms:created xsi:type="dcterms:W3CDTF">2025-07-23T10:47:31Z</dcterms:created>
  <dcterms:modified xsi:type="dcterms:W3CDTF">2025-07-24T22:43:56Z</dcterms:modified>
</cp:coreProperties>
</file>