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4.xml.rels" ContentType="application/vnd.openxmlformats-package.relationships+xml"/>
  <Override PartName="/ppt/notesSlides/notesSlide24.xml" ContentType="application/vnd.openxmlformats-officedocument.presentationml.notesSlide+xml"/>
  <Override PartName="/ppt/media/image10.png" ContentType="image/png"/>
  <Override PartName="/ppt/media/image9.png" ContentType="image/png"/>
  <Override PartName="/ppt/media/image7.png" ContentType="image/png"/>
  <Override PartName="/ppt/media/image2.jpeg" ContentType="image/jpe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p>
            <a:pPr algn="ctr"/>
            <a:r>
              <a:rPr b="0" lang="en-GB" sz="4400" spc="-1" strike="noStrike">
                <a:latin typeface="Arial"/>
              </a:rPr>
              <a:t>Click to move the slide</a:t>
            </a:r>
            <a:endParaRPr b="0" lang="en-GB"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p>
            <a:pPr algn="r"/>
            <a:fld id="{CD1A16D3-25C0-415C-92C7-B5D211457BB3}"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685800" y="1143000"/>
            <a:ext cx="5485680" cy="3085560"/>
          </a:xfrm>
          <a:prstGeom prst="rect">
            <a:avLst/>
          </a:prstGeom>
        </p:spPr>
      </p:sp>
      <p:sp>
        <p:nvSpPr>
          <p:cNvPr id="208" name="PlaceHolder 2"/>
          <p:cNvSpPr>
            <a:spLocks noGrp="1"/>
          </p:cNvSpPr>
          <p:nvPr>
            <p:ph type="body"/>
          </p:nvPr>
        </p:nvSpPr>
        <p:spPr>
          <a:xfrm>
            <a:off x="685800" y="4400640"/>
            <a:ext cx="5485680" cy="3599640"/>
          </a:xfrm>
          <a:prstGeom prst="rect">
            <a:avLst/>
          </a:prstGeom>
        </p:spPr>
        <p:txBody>
          <a:bodyPr lIns="0" rIns="0" tIns="0" bIns="0"/>
          <a:p>
            <a:pPr marL="216000" indent="-215640">
              <a:lnSpc>
                <a:spcPct val="100000"/>
              </a:lnSpc>
            </a:pPr>
            <a:r>
              <a:rPr b="0" lang="en-GB" sz="2000" spc="-1" strike="noStrike">
                <a:latin typeface="Arial"/>
              </a:rPr>
              <a:t>Explain the notion of process memory and then stack e.g. local var, arg, return.</a:t>
            </a:r>
            <a:endParaRPr b="0" lang="en-GB" sz="2000" spc="-1" strike="noStrike">
              <a:latin typeface="Arial"/>
            </a:endParaRPr>
          </a:p>
        </p:txBody>
      </p:sp>
      <p:sp>
        <p:nvSpPr>
          <p:cNvPr id="209" name="CustomShape 3"/>
          <p:cNvSpPr/>
          <p:nvPr/>
        </p:nvSpPr>
        <p:spPr>
          <a:xfrm>
            <a:off x="3884760" y="8685360"/>
            <a:ext cx="2971080" cy="45792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70800" y="1598400"/>
            <a:ext cx="5258880" cy="1100880"/>
          </a:xfrm>
          <a:prstGeom prst="rect">
            <a:avLst/>
          </a:prstGeom>
          <a:noFill/>
          <a:ln>
            <a:noFill/>
          </a:ln>
        </p:spPr>
        <p:style>
          <a:lnRef idx="0"/>
          <a:fillRef idx="0"/>
          <a:effectRef idx="0"/>
          <a:fontRef idx="minor"/>
        </p:style>
        <p:txBody>
          <a:bodyPr lIns="90000" rIns="90000" tIns="45000" bIns="45000" anchor="b"/>
          <a:p>
            <a:pPr>
              <a:lnSpc>
                <a:spcPct val="90000"/>
              </a:lnSpc>
            </a:pPr>
            <a:r>
              <a:rPr b="0" lang="en-GB" sz="4400" spc="-1" strike="noStrike">
                <a:solidFill>
                  <a:srgbClr val="000000"/>
                </a:solidFill>
                <a:latin typeface="Rockwell"/>
              </a:rPr>
              <a:t>SysSoft Security</a:t>
            </a:r>
            <a:endParaRPr b="0" lang="en-GB" sz="4400" spc="-1" strike="noStrike">
              <a:latin typeface="Arial"/>
            </a:endParaRPr>
          </a:p>
        </p:txBody>
      </p:sp>
      <p:sp>
        <p:nvSpPr>
          <p:cNvPr id="83" name="CustomShape 2"/>
          <p:cNvSpPr/>
          <p:nvPr/>
        </p:nvSpPr>
        <p:spPr>
          <a:xfrm>
            <a:off x="370800" y="2701440"/>
            <a:ext cx="5258880" cy="1313280"/>
          </a:xfrm>
          <a:prstGeom prst="rect">
            <a:avLst/>
          </a:prstGeom>
          <a:noFill/>
          <a:ln>
            <a:noFill/>
          </a:ln>
        </p:spPr>
        <p:style>
          <a:lnRef idx="0"/>
          <a:fillRef idx="0"/>
          <a:effectRef idx="0"/>
          <a:fontRef idx="minor"/>
        </p:style>
        <p:txBody>
          <a:bodyPr lIns="90000" rIns="90000" tIns="45000" bIns="45000"/>
          <a:p>
            <a:pPr>
              <a:lnSpc>
                <a:spcPct val="90000"/>
              </a:lnSpc>
              <a:spcBef>
                <a:spcPts val="751"/>
              </a:spcBef>
            </a:pPr>
            <a:r>
              <a:rPr b="0" lang="en-GB" sz="2000" spc="-1" strike="noStrike">
                <a:solidFill>
                  <a:srgbClr val="000000"/>
                </a:solidFill>
                <a:latin typeface="Arial"/>
              </a:rPr>
              <a:t>A quick refresher on Memory corruption and ABI</a:t>
            </a:r>
            <a:endParaRPr b="0" lang="en-GB" sz="2000" spc="-1" strike="noStrike">
              <a:latin typeface="Arial"/>
            </a:endParaRPr>
          </a:p>
          <a:p>
            <a:pPr>
              <a:lnSpc>
                <a:spcPct val="90000"/>
              </a:lnSpc>
              <a:spcBef>
                <a:spcPts val="751"/>
              </a:spcBef>
            </a:pPr>
            <a:r>
              <a:rPr b="0" lang="en-GB" sz="2000" spc="-1" strike="noStrike">
                <a:solidFill>
                  <a:srgbClr val="000000"/>
                </a:solidFill>
                <a:latin typeface="Arial"/>
              </a:rPr>
              <a:t>sanjay.rawat@Bristol.ac.uk</a:t>
            </a:r>
            <a:endParaRPr b="0" lang="en-GB" sz="2000" spc="-1" strike="noStrike">
              <a:latin typeface="Arial"/>
            </a:endParaRPr>
          </a:p>
        </p:txBody>
      </p:sp>
      <p:sp>
        <p:nvSpPr>
          <p:cNvPr id="84" name="CustomShape 3"/>
          <p:cNvSpPr/>
          <p:nvPr/>
        </p:nvSpPr>
        <p:spPr>
          <a:xfrm>
            <a:off x="4321800" y="4771800"/>
            <a:ext cx="539280" cy="27324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GB" sz="3200" spc="-1" strike="noStrike">
                <a:solidFill>
                  <a:srgbClr val="000000"/>
                </a:solidFill>
                <a:latin typeface="Rockwell"/>
              </a:rPr>
              <a:t>Generic Approach to Vulnerability Detection</a:t>
            </a:r>
            <a:endParaRPr b="0" lang="en-GB" sz="3200" spc="-1" strike="noStrike">
              <a:latin typeface="Arial"/>
            </a:endParaRPr>
          </a:p>
        </p:txBody>
      </p:sp>
      <p:sp>
        <p:nvSpPr>
          <p:cNvPr id="121" name="CustomShape 2"/>
          <p:cNvSpPr/>
          <p:nvPr/>
        </p:nvSpPr>
        <p:spPr>
          <a:xfrm>
            <a:off x="370800" y="1369080"/>
            <a:ext cx="8401680" cy="2887560"/>
          </a:xfrm>
          <a:prstGeom prst="rect">
            <a:avLst/>
          </a:prstGeom>
          <a:noFill/>
          <a:ln>
            <a:noFill/>
          </a:ln>
        </p:spPr>
        <p:style>
          <a:lnRef idx="0"/>
          <a:fillRef idx="0"/>
          <a:effectRef idx="0"/>
          <a:fontRef idx="minor"/>
        </p:style>
        <p:txBody>
          <a:bodyPr lIns="90000" rIns="90000" tIns="45000" bIns="45000"/>
          <a:p>
            <a:pPr marL="385920" indent="-385200">
              <a:lnSpc>
                <a:spcPct val="90000"/>
              </a:lnSpc>
              <a:spcBef>
                <a:spcPts val="751"/>
              </a:spcBef>
              <a:buClr>
                <a:srgbClr val="000000"/>
              </a:buClr>
              <a:buSzPct val="85000"/>
              <a:buFont typeface="Sanchez Regular"/>
              <a:buAutoNum type="arabicPeriod"/>
            </a:pPr>
            <a:r>
              <a:rPr b="0" lang="en-GB" sz="2100" spc="-1" strike="noStrike">
                <a:solidFill>
                  <a:srgbClr val="000000"/>
                </a:solidFill>
                <a:latin typeface="Arial"/>
              </a:rPr>
              <a:t>Find the weakness in the Software (sink)</a:t>
            </a:r>
            <a:endParaRPr b="0" lang="en-GB" sz="2100" spc="-1" strike="noStrike">
              <a:latin typeface="Arial"/>
            </a:endParaRPr>
          </a:p>
          <a:p>
            <a:pPr marL="385920" indent="-385200">
              <a:lnSpc>
                <a:spcPct val="90000"/>
              </a:lnSpc>
              <a:spcBef>
                <a:spcPts val="751"/>
              </a:spcBef>
              <a:buClr>
                <a:srgbClr val="000000"/>
              </a:buClr>
              <a:buSzPct val="85000"/>
              <a:buFont typeface="Sanchez Regular"/>
              <a:buAutoNum type="arabicPeriod"/>
            </a:pPr>
            <a:r>
              <a:rPr b="0" lang="en-GB" sz="2100" spc="-1" strike="noStrike">
                <a:solidFill>
                  <a:srgbClr val="000000"/>
                </a:solidFill>
                <a:latin typeface="Arial"/>
              </a:rPr>
              <a:t>Find the source of </a:t>
            </a:r>
            <a:r>
              <a:rPr b="0" i="1" lang="en-GB" sz="2100" spc="-1" strike="noStrike">
                <a:solidFill>
                  <a:srgbClr val="000000"/>
                </a:solidFill>
                <a:latin typeface="Arial"/>
              </a:rPr>
              <a:t>tainted input </a:t>
            </a:r>
            <a:r>
              <a:rPr b="0" lang="en-GB" sz="2100" spc="-1" strike="noStrike">
                <a:solidFill>
                  <a:srgbClr val="000000"/>
                </a:solidFill>
                <a:latin typeface="Arial"/>
              </a:rPr>
              <a:t>(source)</a:t>
            </a:r>
            <a:endParaRPr b="0" lang="en-GB" sz="2100" spc="-1" strike="noStrike">
              <a:latin typeface="Arial"/>
            </a:endParaRPr>
          </a:p>
          <a:p>
            <a:pPr marL="385920" indent="-385200">
              <a:lnSpc>
                <a:spcPct val="90000"/>
              </a:lnSpc>
              <a:spcBef>
                <a:spcPts val="751"/>
              </a:spcBef>
              <a:buClr>
                <a:srgbClr val="000000"/>
              </a:buClr>
              <a:buSzPct val="85000"/>
              <a:buFont typeface="Sanchez Regular"/>
              <a:buAutoNum type="arabicPeriod"/>
            </a:pPr>
            <a:r>
              <a:rPr b="0" lang="en-GB" sz="2100" spc="-1" strike="noStrike">
                <a:solidFill>
                  <a:srgbClr val="000000"/>
                </a:solidFill>
                <a:latin typeface="Arial"/>
              </a:rPr>
              <a:t>Find the tainted path from source to sink.</a:t>
            </a:r>
            <a:endParaRPr b="0" lang="en-GB" sz="2100" spc="-1" strike="noStrike">
              <a:latin typeface="Arial"/>
            </a:endParaRPr>
          </a:p>
          <a:p>
            <a:pPr>
              <a:lnSpc>
                <a:spcPct val="90000"/>
              </a:lnSpc>
              <a:spcBef>
                <a:spcPts val="751"/>
              </a:spcBef>
            </a:pPr>
            <a:endParaRPr b="0" lang="en-GB" sz="2100" spc="-1" strike="noStrike">
              <a:latin typeface="Arial"/>
            </a:endParaRPr>
          </a:p>
        </p:txBody>
      </p:sp>
      <p:sp>
        <p:nvSpPr>
          <p:cNvPr id="122" name="CustomShape 3"/>
          <p:cNvSpPr/>
          <p:nvPr/>
        </p:nvSpPr>
        <p:spPr>
          <a:xfrm>
            <a:off x="2571840" y="3143160"/>
            <a:ext cx="4799880" cy="1142280"/>
          </a:xfrm>
          <a:prstGeom prst="irregularSeal2">
            <a:avLst/>
          </a:prstGeom>
          <a:solidFill>
            <a:srgbClr val="ff99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500" spc="-1" strike="noStrike">
                <a:solidFill>
                  <a:srgbClr val="ffffff"/>
                </a:solidFill>
                <a:latin typeface="Arial"/>
                <a:ea typeface="DejaVu Sans"/>
              </a:rPr>
              <a:t>You may have to do this at binary level</a:t>
            </a:r>
            <a:endParaRPr b="0" lang="en-GB" sz="1500" spc="-1" strike="noStrike">
              <a:latin typeface="Arial"/>
            </a:endParaRPr>
          </a:p>
        </p:txBody>
      </p:sp>
      <p:sp>
        <p:nvSpPr>
          <p:cNvPr id="123" name="CustomShape 4"/>
          <p:cNvSpPr/>
          <p:nvPr/>
        </p:nvSpPr>
        <p:spPr>
          <a:xfrm>
            <a:off x="4321800" y="4771800"/>
            <a:ext cx="539280" cy="273240"/>
          </a:xfrm>
          <a:prstGeom prst="rect">
            <a:avLst/>
          </a:prstGeom>
          <a:noFill/>
          <a:ln>
            <a:noFill/>
          </a:ln>
        </p:spPr>
        <p:style>
          <a:lnRef idx="0"/>
          <a:fillRef idx="0"/>
          <a:effectRef idx="0"/>
          <a:fontRef idx="minor"/>
        </p:style>
      </p:sp>
    </p:spTree>
  </p:cSld>
  <p:timing>
    <p:tnLst>
      <p:par>
        <p:cTn id="103" dur="indefinite" restart="never" nodeType="tmRoot">
          <p:childTnLst>
            <p:seq>
              <p:cTn id="104" dur="indefinite" nodeType="mainSeq">
                <p:childTnLst>
                  <p:par>
                    <p:cTn id="105" nodeType="clickEffect" fill="hold">
                      <p:stCondLst>
                        <p:cond delay="indefinite"/>
                      </p:stCondLst>
                      <p:childTnLst>
                        <p:par>
                          <p:cTn id="106" nodeType="withEffect" fill="hold">
                            <p:stCondLst>
                              <p:cond delay="0"/>
                            </p:stCondLst>
                            <p:childTnLst>
                              <p:par>
                                <p:cTn id="107" nodeType="clickEffect" fill="hold" presetClass="entr" presetID="42">
                                  <p:stCondLst>
                                    <p:cond delay="0"/>
                                  </p:stCondLst>
                                  <p:childTnLst>
                                    <p:set>
                                      <p:cBhvr>
                                        <p:cTn id="108" dur="1" fill="hold">
                                          <p:stCondLst>
                                            <p:cond delay="0"/>
                                          </p:stCondLst>
                                        </p:cTn>
                                        <p:tgtEl>
                                          <p:spTgt spid="122"/>
                                        </p:tgtEl>
                                        <p:attrNameLst>
                                          <p:attrName>style.visibility</p:attrName>
                                        </p:attrNameLst>
                                      </p:cBhvr>
                                      <p:to>
                                        <p:strVal val="visible"/>
                                      </p:to>
                                    </p:set>
                                    <p:animEffect filter="fade" transition="in">
                                      <p:cBhvr additive="repl">
                                        <p:cTn id="109" dur="1000"/>
                                        <p:tgtEl>
                                          <p:spTgt spid="122"/>
                                        </p:tgtEl>
                                      </p:cBhvr>
                                    </p:animEffect>
                                    <p:anim calcmode="lin" valueType="num">
                                      <p:cBhvr additive="repl">
                                        <p:cTn id="110" dur="1000" fill="hold"/>
                                        <p:tgtEl>
                                          <p:spTgt spid="122"/>
                                        </p:tgtEl>
                                        <p:attrNameLst>
                                          <p:attrName>ppt_x</p:attrName>
                                        </p:attrNameLst>
                                      </p:cBhvr>
                                      <p:tavLst>
                                        <p:tav tm="0">
                                          <p:val>
                                            <p:strVal val="#ppt_x"/>
                                          </p:val>
                                        </p:tav>
                                        <p:tav tm="100000">
                                          <p:val>
                                            <p:strVal val="#ppt_x"/>
                                          </p:val>
                                        </p:tav>
                                      </p:tavLst>
                                    </p:anim>
                                    <p:anim calcmode="lin" valueType="num">
                                      <p:cBhvr additive="repl">
                                        <p:cTn id="111"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000" spc="-1" strike="noStrike">
                <a:solidFill>
                  <a:srgbClr val="000000"/>
                </a:solidFill>
                <a:latin typeface="Rockwell"/>
              </a:rPr>
              <a:t>Mitigations</a:t>
            </a:r>
            <a:endParaRPr b="0" lang="en-GB" sz="3000" spc="-1" strike="noStrike">
              <a:latin typeface="Arial"/>
            </a:endParaRPr>
          </a:p>
        </p:txBody>
      </p:sp>
      <p:sp>
        <p:nvSpPr>
          <p:cNvPr id="125" name="CustomShape 2"/>
          <p:cNvSpPr/>
          <p:nvPr/>
        </p:nvSpPr>
        <p:spPr>
          <a:xfrm>
            <a:off x="370800" y="1369080"/>
            <a:ext cx="8401680" cy="2894040"/>
          </a:xfrm>
          <a:prstGeom prst="rect">
            <a:avLst/>
          </a:prstGeom>
          <a:noFill/>
          <a:ln>
            <a:noFill/>
          </a:ln>
        </p:spPr>
        <p:style>
          <a:lnRef idx="0"/>
          <a:fillRef idx="0"/>
          <a:effectRef idx="0"/>
          <a:fontRef idx="minor"/>
        </p:style>
        <p:txBody>
          <a:bodyPr lIns="90000" rIns="90000" tIns="45000" bIns="45000"/>
          <a:p>
            <a:pPr marL="216000" indent="-21600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Mitigation</a:t>
            </a:r>
            <a:r>
              <a:rPr b="1" lang="en-GB" sz="2100" spc="-1" strike="noStrike">
                <a:solidFill>
                  <a:srgbClr val="000000"/>
                </a:solidFill>
                <a:latin typeface="Arial"/>
              </a:rPr>
              <a:t>: </a:t>
            </a:r>
            <a:endParaRPr b="0" lang="en-GB" sz="2100" spc="-1" strike="noStrike">
              <a:latin typeface="Arial"/>
            </a:endParaRPr>
          </a:p>
          <a:p>
            <a:pPr lvl="1" marL="253440" indent="-167040">
              <a:lnSpc>
                <a:spcPct val="90000"/>
              </a:lnSpc>
              <a:spcBef>
                <a:spcPts val="374"/>
              </a:spcBef>
              <a:buClr>
                <a:srgbClr val="000000"/>
              </a:buClr>
              <a:buFont typeface="Arial"/>
              <a:buChar char="–"/>
            </a:pPr>
            <a:r>
              <a:rPr b="0" i="1" lang="en-GB" sz="1800" spc="-1" strike="noStrike">
                <a:solidFill>
                  <a:srgbClr val="000000"/>
                </a:solidFill>
                <a:latin typeface="Arial"/>
              </a:rPr>
              <a:t>Mitigations</a:t>
            </a:r>
            <a:r>
              <a:rPr b="0" lang="en-GB" sz="1800" spc="-1" strike="noStrike">
                <a:solidFill>
                  <a:srgbClr val="000000"/>
                </a:solidFill>
                <a:latin typeface="Arial"/>
              </a:rPr>
              <a:t> are methods, techniques, processes, tools, or runtime libraries that can prevent or limit exploits against vulnerabilities.</a:t>
            </a:r>
            <a:endParaRPr b="0" lang="en-GB" sz="1800" spc="-1" strike="noStrike">
              <a:latin typeface="Arial"/>
            </a:endParaRPr>
          </a:p>
          <a:p>
            <a:pPr lvl="1" marL="253440" indent="-167040">
              <a:lnSpc>
                <a:spcPct val="90000"/>
              </a:lnSpc>
              <a:spcBef>
                <a:spcPts val="374"/>
              </a:spcBef>
              <a:buClr>
                <a:srgbClr val="000000"/>
              </a:buClr>
              <a:buFont typeface="Arial"/>
              <a:buChar char="–"/>
            </a:pPr>
            <a:r>
              <a:rPr b="0" lang="en-GB" sz="1800" spc="-1" strike="noStrike">
                <a:solidFill>
                  <a:srgbClr val="000000"/>
                </a:solidFill>
                <a:latin typeface="Arial"/>
              </a:rPr>
              <a:t>At the code level, compiler assisted canary technique OR control flow integrity. </a:t>
            </a:r>
            <a:endParaRPr b="0" lang="en-GB" sz="1800" spc="-1" strike="noStrike">
              <a:latin typeface="Arial"/>
            </a:endParaRPr>
          </a:p>
          <a:p>
            <a:pPr lvl="1" marL="253440" indent="-167040">
              <a:lnSpc>
                <a:spcPct val="90000"/>
              </a:lnSpc>
              <a:spcBef>
                <a:spcPts val="374"/>
              </a:spcBef>
              <a:buClr>
                <a:srgbClr val="000000"/>
              </a:buClr>
              <a:buFont typeface="Arial"/>
              <a:buChar char="–"/>
            </a:pPr>
            <a:r>
              <a:rPr b="0" lang="en-GB" sz="1800" spc="-1" strike="noStrike">
                <a:solidFill>
                  <a:srgbClr val="000000"/>
                </a:solidFill>
                <a:latin typeface="Arial"/>
              </a:rPr>
              <a:t>At a system or network level, a mitigation might involve turning off a port or filtering traffic to prevent an attacker from accessing a vulnerability OR OS provided techniques (ASLR, e.g.).</a:t>
            </a:r>
            <a:endParaRPr b="0" lang="en-GB" sz="1800" spc="-1" strike="noStrike">
              <a:latin typeface="Arial"/>
            </a:endParaRPr>
          </a:p>
          <a:p>
            <a:pPr>
              <a:lnSpc>
                <a:spcPct val="90000"/>
              </a:lnSpc>
              <a:spcBef>
                <a:spcPts val="751"/>
              </a:spcBef>
            </a:pPr>
            <a:endParaRPr b="0" lang="en-GB" sz="1800" spc="-1" strike="noStrike">
              <a:latin typeface="Arial"/>
            </a:endParaRPr>
          </a:p>
        </p:txBody>
      </p:sp>
      <p:sp>
        <p:nvSpPr>
          <p:cNvPr id="126" name="CustomShape 3"/>
          <p:cNvSpPr/>
          <p:nvPr/>
        </p:nvSpPr>
        <p:spPr>
          <a:xfrm>
            <a:off x="4321800" y="4771800"/>
            <a:ext cx="539280" cy="273240"/>
          </a:xfrm>
          <a:prstGeom prst="rect">
            <a:avLst/>
          </a:prstGeom>
          <a:noFill/>
          <a:ln>
            <a:noFill/>
          </a:ln>
        </p:spPr>
        <p:style>
          <a:lnRef idx="0"/>
          <a:fillRef idx="0"/>
          <a:effectRef idx="0"/>
          <a:fontRef idx="minor"/>
        </p:style>
      </p:sp>
    </p:spTree>
  </p:cSld>
  <p:timing>
    <p:tnLst>
      <p:par>
        <p:cTn id="112" dur="indefinite" restart="never" nodeType="tmRoot">
          <p:childTnLst>
            <p:seq>
              <p:cTn id="113"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GB" sz="3000" spc="-1" strike="noStrike">
                <a:solidFill>
                  <a:srgbClr val="000000"/>
                </a:solidFill>
                <a:latin typeface="Rockwell"/>
              </a:rPr>
              <a:t>C and C++</a:t>
            </a:r>
            <a:br/>
            <a:endParaRPr b="0" lang="en-GB" sz="3000" spc="-1" strike="noStrike">
              <a:latin typeface="Arial"/>
            </a:endParaRPr>
          </a:p>
        </p:txBody>
      </p:sp>
      <p:sp>
        <p:nvSpPr>
          <p:cNvPr id="128" name="CustomShape 2"/>
          <p:cNvSpPr/>
          <p:nvPr/>
        </p:nvSpPr>
        <p:spPr>
          <a:xfrm>
            <a:off x="370800" y="1369080"/>
            <a:ext cx="8401680" cy="2894040"/>
          </a:xfrm>
          <a:prstGeom prst="rect">
            <a:avLst/>
          </a:prstGeom>
          <a:noFill/>
          <a:ln>
            <a:noFill/>
          </a:ln>
        </p:spPr>
        <p:style>
          <a:lnRef idx="0"/>
          <a:fillRef idx="0"/>
          <a:effectRef idx="0"/>
          <a:fontRef idx="minor"/>
        </p:style>
        <p:txBody>
          <a:bodyPr lIns="90000" rIns="90000" tIns="45000" bIns="45000"/>
          <a:p>
            <a:pPr marL="216000" indent="-216000">
              <a:lnSpc>
                <a:spcPct val="90000"/>
              </a:lnSpc>
              <a:spcBef>
                <a:spcPts val="751"/>
              </a:spcBef>
              <a:buClr>
                <a:srgbClr val="000000"/>
              </a:buClr>
              <a:buSzPct val="85000"/>
              <a:buFont typeface="Wingdings" charset="2"/>
              <a:buChar char=""/>
            </a:pPr>
            <a:r>
              <a:rPr b="0" lang="en-GB" sz="2700" spc="-1" strike="noStrike">
                <a:solidFill>
                  <a:srgbClr val="000000"/>
                </a:solidFill>
                <a:latin typeface="Arial"/>
              </a:rPr>
              <a:t>C and C++:</a:t>
            </a:r>
            <a:endParaRPr b="0" lang="en-GB" sz="2700" spc="-1" strike="noStrike">
              <a:latin typeface="Arial"/>
            </a:endParaRPr>
          </a:p>
          <a:p>
            <a:pPr lvl="1" marL="253440" indent="-167040">
              <a:lnSpc>
                <a:spcPct val="90000"/>
              </a:lnSpc>
              <a:spcBef>
                <a:spcPts val="374"/>
              </a:spcBef>
              <a:buClr>
                <a:srgbClr val="000000"/>
              </a:buClr>
              <a:buFont typeface="Arial"/>
              <a:buChar char="–"/>
            </a:pPr>
            <a:r>
              <a:rPr b="0" lang="en-GB" sz="1800" spc="-1" strike="noStrike">
                <a:solidFill>
                  <a:srgbClr val="000000"/>
                </a:solidFill>
                <a:latin typeface="Arial"/>
              </a:rPr>
              <a:t>Popular programming languages.</a:t>
            </a:r>
            <a:endParaRPr b="0" lang="en-GB" sz="1800" spc="-1" strike="noStrike">
              <a:latin typeface="Arial"/>
            </a:endParaRPr>
          </a:p>
          <a:p>
            <a:pPr lvl="1" marL="253440" indent="-167040">
              <a:lnSpc>
                <a:spcPct val="90000"/>
              </a:lnSpc>
              <a:spcBef>
                <a:spcPts val="374"/>
              </a:spcBef>
              <a:buClr>
                <a:srgbClr val="000000"/>
              </a:buClr>
              <a:buFont typeface="Arial"/>
              <a:buChar char="–"/>
            </a:pPr>
            <a:r>
              <a:rPr b="0" lang="en-GB" sz="1800" spc="-1" strike="noStrike">
                <a:solidFill>
                  <a:srgbClr val="000000"/>
                </a:solidFill>
                <a:latin typeface="Arial"/>
              </a:rPr>
              <a:t>Many vulnerabilities that have been reported to the CERT/CC have occurred in programs written in one of these two languages.</a:t>
            </a:r>
            <a:endParaRPr b="0" lang="en-GB" sz="1800" spc="-1" strike="noStrike">
              <a:latin typeface="Arial"/>
            </a:endParaRPr>
          </a:p>
          <a:p>
            <a:pPr lvl="1" marL="253440" indent="-167040">
              <a:lnSpc>
                <a:spcPct val="90000"/>
              </a:lnSpc>
              <a:spcBef>
                <a:spcPts val="374"/>
              </a:spcBef>
              <a:buClr>
                <a:srgbClr val="000000"/>
              </a:buClr>
              <a:buFont typeface="Arial"/>
              <a:buChar char="–"/>
            </a:pPr>
            <a:r>
              <a:rPr b="0" lang="en-GB" sz="1800" spc="-1" strike="noStrike">
                <a:solidFill>
                  <a:srgbClr val="000000"/>
                </a:solidFill>
                <a:latin typeface="Arial"/>
              </a:rPr>
              <a:t>By design, these are </a:t>
            </a:r>
            <a:r>
              <a:rPr b="0" i="1" lang="en-GB" sz="1800" spc="-1" strike="noStrike">
                <a:solidFill>
                  <a:srgbClr val="000000"/>
                </a:solidFill>
                <a:latin typeface="Arial"/>
              </a:rPr>
              <a:t>memory unsafe language.</a:t>
            </a:r>
            <a:endParaRPr b="0" lang="en-GB" sz="1800" spc="-1" strike="noStrike">
              <a:latin typeface="Arial"/>
            </a:endParaRPr>
          </a:p>
          <a:p>
            <a:pPr>
              <a:lnSpc>
                <a:spcPct val="90000"/>
              </a:lnSpc>
              <a:spcBef>
                <a:spcPts val="751"/>
              </a:spcBef>
            </a:pPr>
            <a:endParaRPr b="0" lang="en-GB" sz="1800" spc="-1" strike="noStrike">
              <a:latin typeface="Arial"/>
            </a:endParaRPr>
          </a:p>
        </p:txBody>
      </p:sp>
      <p:sp>
        <p:nvSpPr>
          <p:cNvPr id="129" name="CustomShape 3"/>
          <p:cNvSpPr/>
          <p:nvPr/>
        </p:nvSpPr>
        <p:spPr>
          <a:xfrm>
            <a:off x="4321800" y="4771800"/>
            <a:ext cx="539280" cy="273240"/>
          </a:xfrm>
          <a:prstGeom prst="rect">
            <a:avLst/>
          </a:prstGeom>
          <a:noFill/>
          <a:ln>
            <a:noFill/>
          </a:ln>
        </p:spPr>
        <p:style>
          <a:lnRef idx="0"/>
          <a:fillRef idx="0"/>
          <a:effectRef idx="0"/>
          <a:fontRef idx="minor"/>
        </p:style>
      </p:sp>
    </p:spTree>
  </p:cSld>
  <p:timing>
    <p:tnLst>
      <p:par>
        <p:cTn id="114" dur="indefinite" restart="never" nodeType="tmRoot">
          <p:childTnLst>
            <p:seq>
              <p:cTn id="115"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000" spc="-1" strike="noStrike">
                <a:solidFill>
                  <a:srgbClr val="000000"/>
                </a:solidFill>
                <a:latin typeface="Rockwell"/>
              </a:rPr>
              <a:t>What is the Problem with C? </a:t>
            </a:r>
            <a:endParaRPr b="0" lang="en-GB" sz="3000" spc="-1" strike="noStrike">
              <a:latin typeface="Arial"/>
            </a:endParaRPr>
          </a:p>
        </p:txBody>
      </p:sp>
      <p:sp>
        <p:nvSpPr>
          <p:cNvPr id="131" name="CustomShape 2"/>
          <p:cNvSpPr/>
          <p:nvPr/>
        </p:nvSpPr>
        <p:spPr>
          <a:xfrm>
            <a:off x="568800" y="1476720"/>
            <a:ext cx="7296480" cy="3085560"/>
          </a:xfrm>
          <a:prstGeom prst="rect">
            <a:avLst/>
          </a:prstGeom>
          <a:noFill/>
          <a:ln>
            <a:noFill/>
          </a:ln>
        </p:spPr>
        <p:style>
          <a:lnRef idx="0"/>
          <a:fillRef idx="0"/>
          <a:effectRef idx="0"/>
          <a:fontRef idx="minor"/>
        </p:style>
        <p:txBody>
          <a:bodyPr lIns="90000" rIns="90000" tIns="45000" bIns="45000"/>
          <a:p>
            <a:pPr marL="171360" indent="-170640" algn="just">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Programmer errors</a:t>
            </a:r>
            <a:endParaRPr b="0" lang="en-GB" sz="2100" spc="-1" strike="noStrike">
              <a:latin typeface="Arial"/>
            </a:endParaRPr>
          </a:p>
          <a:p>
            <a:pPr lvl="2" marL="596520" indent="-167040" algn="just">
              <a:lnSpc>
                <a:spcPct val="90000"/>
              </a:lnSpc>
              <a:spcBef>
                <a:spcPts val="374"/>
              </a:spcBef>
              <a:buClr>
                <a:srgbClr val="000000"/>
              </a:buClr>
              <a:buSzPct val="85000"/>
              <a:buFont typeface="Wingdings" charset="2"/>
              <a:buChar char=""/>
            </a:pPr>
            <a:r>
              <a:rPr b="0" lang="en-GB" sz="1500" spc="-1" strike="noStrike">
                <a:solidFill>
                  <a:srgbClr val="000000"/>
                </a:solidFill>
                <a:latin typeface="Arial"/>
              </a:rPr>
              <a:t>Failing to prevent writing beyond the boundaries of an array, </a:t>
            </a:r>
            <a:endParaRPr b="0" lang="en-GB" sz="1500" spc="-1" strike="noStrike">
              <a:latin typeface="Arial"/>
            </a:endParaRPr>
          </a:p>
          <a:p>
            <a:pPr lvl="2" marL="596520" indent="-167040">
              <a:lnSpc>
                <a:spcPct val="90000"/>
              </a:lnSpc>
              <a:spcBef>
                <a:spcPts val="374"/>
              </a:spcBef>
              <a:buClr>
                <a:srgbClr val="000000"/>
              </a:buClr>
              <a:buSzPct val="85000"/>
              <a:buFont typeface="Wingdings" charset="2"/>
              <a:buChar char=""/>
            </a:pPr>
            <a:r>
              <a:rPr b="0" lang="en-GB" sz="1500" spc="-1" strike="noStrike">
                <a:solidFill>
                  <a:srgbClr val="000000"/>
                </a:solidFill>
                <a:latin typeface="Arial"/>
              </a:rPr>
              <a:t>Failing to catch integer overflows and truncations,</a:t>
            </a:r>
            <a:endParaRPr b="0" lang="en-GB" sz="1500" spc="-1" strike="noStrike">
              <a:latin typeface="Arial"/>
            </a:endParaRPr>
          </a:p>
          <a:p>
            <a:pPr marL="28440" indent="-28512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Lack of </a:t>
            </a:r>
            <a:r>
              <a:rPr b="0" i="1" lang="en-GB" sz="2100" spc="-1" strike="noStrike">
                <a:solidFill>
                  <a:srgbClr val="000000"/>
                </a:solidFill>
                <a:latin typeface="Arial"/>
              </a:rPr>
              <a:t>type safety.</a:t>
            </a:r>
            <a:endParaRPr b="0" lang="en-GB" sz="2100" spc="-1" strike="noStrike">
              <a:latin typeface="Arial"/>
            </a:endParaRPr>
          </a:p>
          <a:p>
            <a:pPr lvl="2" marL="685800" indent="-256320">
              <a:lnSpc>
                <a:spcPct val="90000"/>
              </a:lnSpc>
              <a:spcBef>
                <a:spcPts val="374"/>
              </a:spcBef>
              <a:buClr>
                <a:srgbClr val="000000"/>
              </a:buClr>
              <a:buSzPct val="85000"/>
              <a:buFont typeface="Wingdings" charset="2"/>
              <a:buChar char=""/>
            </a:pPr>
            <a:r>
              <a:rPr b="0" lang="en-GB" sz="1500" spc="-1" strike="noStrike">
                <a:solidFill>
                  <a:srgbClr val="000000"/>
                </a:solidFill>
                <a:latin typeface="Arial"/>
              </a:rPr>
              <a:t>Operations can legally act on signed and unsigned integers of differing lengths using implicit conversions and producing unrepresentable results.</a:t>
            </a:r>
            <a:endParaRPr b="0" lang="en-GB" sz="1500" spc="-1" strike="noStrike">
              <a:latin typeface="Arial"/>
            </a:endParaRPr>
          </a:p>
          <a:p>
            <a:pPr>
              <a:lnSpc>
                <a:spcPct val="90000"/>
              </a:lnSpc>
              <a:spcBef>
                <a:spcPts val="751"/>
              </a:spcBef>
            </a:pPr>
            <a:endParaRPr b="0" lang="en-GB" sz="1500" spc="-1" strike="noStrike">
              <a:latin typeface="Arial"/>
            </a:endParaRPr>
          </a:p>
        </p:txBody>
      </p:sp>
      <p:sp>
        <p:nvSpPr>
          <p:cNvPr id="132" name="CustomShape 3"/>
          <p:cNvSpPr/>
          <p:nvPr/>
        </p:nvSpPr>
        <p:spPr>
          <a:xfrm>
            <a:off x="4321800" y="4771800"/>
            <a:ext cx="539280" cy="273240"/>
          </a:xfrm>
          <a:prstGeom prst="rect">
            <a:avLst/>
          </a:prstGeom>
          <a:noFill/>
          <a:ln>
            <a:noFill/>
          </a:ln>
        </p:spPr>
        <p:style>
          <a:lnRef idx="0"/>
          <a:fillRef idx="0"/>
          <a:effectRef idx="0"/>
          <a:fontRef idx="minor"/>
        </p:style>
      </p:sp>
    </p:spTree>
  </p:cSld>
  <p:timing>
    <p:tnLst>
      <p:par>
        <p:cTn id="116" dur="indefinite" restart="never" nodeType="tmRoot">
          <p:childTnLst>
            <p:seq>
              <p:cTn id="117"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000" spc="-1" strike="noStrike">
                <a:solidFill>
                  <a:srgbClr val="000000"/>
                </a:solidFill>
                <a:latin typeface="Rockwell"/>
              </a:rPr>
              <a:t>Legacy Code</a:t>
            </a:r>
            <a:endParaRPr b="0" lang="en-GB" sz="3000" spc="-1" strike="noStrike">
              <a:latin typeface="Arial"/>
            </a:endParaRPr>
          </a:p>
        </p:txBody>
      </p:sp>
      <p:sp>
        <p:nvSpPr>
          <p:cNvPr id="134" name="CustomShape 2"/>
          <p:cNvSpPr/>
          <p:nvPr/>
        </p:nvSpPr>
        <p:spPr>
          <a:xfrm>
            <a:off x="370800" y="1369080"/>
            <a:ext cx="8401680" cy="2894040"/>
          </a:xfrm>
          <a:prstGeom prst="rect">
            <a:avLst/>
          </a:prstGeom>
          <a:noFill/>
          <a:ln>
            <a:noFill/>
          </a:ln>
        </p:spPr>
        <p:style>
          <a:lnRef idx="0"/>
          <a:fillRef idx="0"/>
          <a:effectRef idx="0"/>
          <a:fontRef idx="minor"/>
        </p:style>
        <p:txBody>
          <a:bodyPr lIns="90000" rIns="90000" tIns="45000" bIns="45000"/>
          <a:p>
            <a:pPr marL="216000" indent="-21600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A significant amount of legacy C code was created (and passed on) before the standardization of the language.</a:t>
            </a:r>
            <a:endParaRPr b="0" lang="en-GB" sz="2100" spc="-1" strike="noStrike">
              <a:latin typeface="Arial"/>
            </a:endParaRPr>
          </a:p>
          <a:p>
            <a:pPr marL="216000" indent="-21600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Legacy C code is at higher risk for security flaws because of the looser compiler standards and is harder to secure because of the resulting coding style.</a:t>
            </a:r>
            <a:endParaRPr b="0" lang="en-GB" sz="2100" spc="-1" strike="noStrike">
              <a:latin typeface="Arial"/>
            </a:endParaRPr>
          </a:p>
          <a:p>
            <a:pPr>
              <a:lnSpc>
                <a:spcPct val="90000"/>
              </a:lnSpc>
              <a:spcBef>
                <a:spcPts val="751"/>
              </a:spcBef>
            </a:pPr>
            <a:endParaRPr b="0" lang="en-GB" sz="2100" spc="-1" strike="noStrike">
              <a:latin typeface="Arial"/>
            </a:endParaRPr>
          </a:p>
        </p:txBody>
      </p:sp>
      <p:sp>
        <p:nvSpPr>
          <p:cNvPr id="135" name="CustomShape 3"/>
          <p:cNvSpPr/>
          <p:nvPr/>
        </p:nvSpPr>
        <p:spPr>
          <a:xfrm>
            <a:off x="4321800" y="4771800"/>
            <a:ext cx="539280" cy="273240"/>
          </a:xfrm>
          <a:prstGeom prst="rect">
            <a:avLst/>
          </a:prstGeom>
          <a:noFill/>
          <a:ln>
            <a:noFill/>
          </a:ln>
        </p:spPr>
        <p:style>
          <a:lnRef idx="0"/>
          <a:fillRef idx="0"/>
          <a:effectRef idx="0"/>
          <a:fontRef idx="minor"/>
        </p:style>
      </p:sp>
    </p:spTree>
  </p:cSld>
  <p:timing>
    <p:tnLst>
      <p:par>
        <p:cTn id="118" dur="indefinite" restart="never" nodeType="tmRoot">
          <p:childTnLst>
            <p:seq>
              <p:cTn id="119"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Motivating example</a:t>
            </a:r>
            <a:endParaRPr b="0" lang="en-GB" sz="3200" spc="-1" strike="noStrike">
              <a:latin typeface="Arial"/>
            </a:endParaRPr>
          </a:p>
        </p:txBody>
      </p:sp>
      <p:sp>
        <p:nvSpPr>
          <p:cNvPr id="137" name="CustomShape 2"/>
          <p:cNvSpPr/>
          <p:nvPr/>
        </p:nvSpPr>
        <p:spPr>
          <a:xfrm>
            <a:off x="4321800" y="4771800"/>
            <a:ext cx="539280" cy="273240"/>
          </a:xfrm>
          <a:prstGeom prst="rect">
            <a:avLst/>
          </a:prstGeom>
          <a:noFill/>
          <a:ln>
            <a:noFill/>
          </a:ln>
        </p:spPr>
        <p:style>
          <a:lnRef idx="0"/>
          <a:fillRef idx="0"/>
          <a:effectRef idx="0"/>
          <a:fontRef idx="minor"/>
        </p:style>
      </p:sp>
      <p:sp>
        <p:nvSpPr>
          <p:cNvPr id="138" name="CustomShape 3"/>
          <p:cNvSpPr/>
          <p:nvPr/>
        </p:nvSpPr>
        <p:spPr>
          <a:xfrm>
            <a:off x="1428840" y="1085760"/>
            <a:ext cx="6342840" cy="3378960"/>
          </a:xfrm>
          <a:prstGeom prst="rect">
            <a:avLst/>
          </a:prstGeom>
          <a:noFill/>
          <a:ln>
            <a:noFill/>
          </a:ln>
        </p:spPr>
        <p:style>
          <a:lnRef idx="0"/>
          <a:fillRef idx="0"/>
          <a:effectRef idx="0"/>
          <a:fontRef idx="minor"/>
        </p:style>
        <p:txBody>
          <a:bodyPr lIns="90000" rIns="90000" tIns="45000" bIns="45000"/>
          <a:p>
            <a:pPr>
              <a:lnSpc>
                <a:spcPct val="100000"/>
              </a:lnSpc>
            </a:pPr>
            <a:r>
              <a:rPr b="0" lang="en-GB" sz="1350" spc="-1" strike="noStrike">
                <a:solidFill>
                  <a:srgbClr val="000000"/>
                </a:solidFill>
                <a:latin typeface="Courier New"/>
                <a:ea typeface="DejaVu Sans"/>
              </a:rPr>
              <a:t>#include &lt;stdio.h&gt;</a:t>
            </a:r>
            <a:endParaRPr b="0" lang="en-GB" sz="1350" spc="-1" strike="noStrike">
              <a:latin typeface="Arial"/>
            </a:endParaRPr>
          </a:p>
          <a:p>
            <a:pPr>
              <a:lnSpc>
                <a:spcPct val="100000"/>
              </a:lnSpc>
            </a:pPr>
            <a:r>
              <a:rPr b="0" lang="en-GB" sz="1350" spc="-1" strike="noStrike">
                <a:solidFill>
                  <a:srgbClr val="000000"/>
                </a:solidFill>
                <a:latin typeface="Courier New"/>
                <a:ea typeface="DejaVu Sans"/>
              </a:rPr>
              <a:t>int get_cookie()</a:t>
            </a:r>
            <a:endParaRPr b="0" lang="en-GB" sz="1350" spc="-1" strike="noStrike">
              <a:latin typeface="Arial"/>
            </a:endParaRPr>
          </a:p>
          <a:p>
            <a:pPr>
              <a:lnSpc>
                <a:spcPct val="100000"/>
              </a:lnSpc>
            </a:pPr>
            <a:r>
              <a:rPr b="0" lang="en-GB" sz="1350" spc="-1" strike="noStrike">
                <a:solidFill>
                  <a:srgbClr val="000000"/>
                </a:solidFill>
                <a:latin typeface="Courier New"/>
                <a:ea typeface="DejaVu Sans"/>
              </a:rPr>
              <a:t>{</a:t>
            </a:r>
            <a:endParaRPr b="0" lang="en-GB" sz="1350" spc="-1" strike="noStrike">
              <a:latin typeface="Arial"/>
            </a:endParaRPr>
          </a:p>
          <a:p>
            <a:pPr>
              <a:lnSpc>
                <a:spcPct val="100000"/>
              </a:lnSpc>
            </a:pPr>
            <a:r>
              <a:rPr b="0" lang="en-GB" sz="1350" spc="-1" strike="noStrike">
                <a:solidFill>
                  <a:srgbClr val="000000"/>
                </a:solidFill>
                <a:latin typeface="Courier New"/>
                <a:ea typeface="DejaVu Sans"/>
              </a:rPr>
              <a:t>return rand();//random number</a:t>
            </a:r>
            <a:endParaRPr b="0" lang="en-GB" sz="1350" spc="-1" strike="noStrike">
              <a:latin typeface="Arial"/>
            </a:endParaRPr>
          </a:p>
          <a:p>
            <a:pPr>
              <a:lnSpc>
                <a:spcPct val="100000"/>
              </a:lnSpc>
            </a:pPr>
            <a:r>
              <a:rPr b="0" lang="en-GB" sz="1350" spc="-1" strike="noStrike">
                <a:solidFill>
                  <a:srgbClr val="000000"/>
                </a:solidFill>
                <a:latin typeface="Courier New"/>
                <a:ea typeface="DejaVu Sans"/>
              </a:rPr>
              <a:t>}</a:t>
            </a:r>
            <a:endParaRPr b="0" lang="en-GB" sz="1350" spc="-1" strike="noStrike">
              <a:latin typeface="Arial"/>
            </a:endParaRPr>
          </a:p>
          <a:p>
            <a:pPr>
              <a:lnSpc>
                <a:spcPct val="100000"/>
              </a:lnSpc>
            </a:pPr>
            <a:r>
              <a:rPr b="0" lang="en-GB" sz="1350" spc="-1" strike="noStrike">
                <a:solidFill>
                  <a:srgbClr val="000000"/>
                </a:solidFill>
                <a:latin typeface="Courier New"/>
                <a:ea typeface="DejaVu Sans"/>
              </a:rPr>
              <a:t>int main()</a:t>
            </a:r>
            <a:endParaRPr b="0" lang="en-GB" sz="1350" spc="-1" strike="noStrike">
              <a:latin typeface="Arial"/>
            </a:endParaRPr>
          </a:p>
          <a:p>
            <a:pPr>
              <a:lnSpc>
                <a:spcPct val="100000"/>
              </a:lnSpc>
            </a:pPr>
            <a:r>
              <a:rPr b="0" lang="en-GB" sz="1350" spc="-1" strike="noStrike">
                <a:solidFill>
                  <a:srgbClr val="000000"/>
                </a:solidFill>
                <a:latin typeface="Courier New"/>
                <a:ea typeface="DejaVu Sans"/>
              </a:rPr>
              <a:t>{    </a:t>
            </a:r>
            <a:endParaRPr b="0" lang="en-GB" sz="1350" spc="-1" strike="noStrike">
              <a:latin typeface="Arial"/>
            </a:endParaRPr>
          </a:p>
          <a:p>
            <a:pPr>
              <a:lnSpc>
                <a:spcPct val="100000"/>
              </a:lnSpc>
            </a:pPr>
            <a:r>
              <a:rPr b="0" lang="en-GB" sz="1350" spc="-1" strike="noStrike">
                <a:solidFill>
                  <a:srgbClr val="000000"/>
                </a:solidFill>
                <a:latin typeface="Courier New"/>
                <a:ea typeface="DejaVu Sans"/>
              </a:rPr>
              <a:t>	</a:t>
            </a:r>
            <a:r>
              <a:rPr b="0" lang="en-GB" sz="1350" spc="-1" strike="noStrike">
                <a:solidFill>
                  <a:srgbClr val="000000"/>
                </a:solidFill>
                <a:latin typeface="Courier New"/>
                <a:ea typeface="DejaVu Sans"/>
              </a:rPr>
              <a:t>int guess;    char name[20];    </a:t>
            </a:r>
            <a:endParaRPr b="0" lang="en-GB" sz="1350" spc="-1" strike="noStrike">
              <a:latin typeface="Arial"/>
            </a:endParaRPr>
          </a:p>
          <a:p>
            <a:pPr>
              <a:lnSpc>
                <a:spcPct val="100000"/>
              </a:lnSpc>
            </a:pPr>
            <a:r>
              <a:rPr b="0" lang="en-GB" sz="1350" spc="-1" strike="noStrike">
                <a:solidFill>
                  <a:srgbClr val="000000"/>
                </a:solidFill>
                <a:latin typeface="Courier New"/>
                <a:ea typeface="DejaVu Sans"/>
              </a:rPr>
              <a:t>	</a:t>
            </a:r>
            <a:r>
              <a:rPr b="0" lang="en-GB" sz="1350" spc="-1" strike="noStrike">
                <a:solidFill>
                  <a:srgbClr val="000000"/>
                </a:solidFill>
                <a:latin typeface="Courier New"/>
                <a:ea typeface="DejaVu Sans"/>
              </a:rPr>
              <a:t>guess=get_cookie();    </a:t>
            </a:r>
            <a:endParaRPr b="0" lang="en-GB" sz="1350" spc="-1" strike="noStrike">
              <a:latin typeface="Arial"/>
            </a:endParaRPr>
          </a:p>
          <a:p>
            <a:pPr>
              <a:lnSpc>
                <a:spcPct val="100000"/>
              </a:lnSpc>
            </a:pPr>
            <a:r>
              <a:rPr b="0" lang="en-GB" sz="1350" spc="-1" strike="noStrike">
                <a:solidFill>
                  <a:srgbClr val="000000"/>
                </a:solidFill>
                <a:latin typeface="Courier New"/>
                <a:ea typeface="DejaVu Sans"/>
              </a:rPr>
              <a:t>	</a:t>
            </a:r>
            <a:r>
              <a:rPr b="0" lang="en-GB" sz="1350" spc="-1" strike="noStrike">
                <a:solidFill>
                  <a:srgbClr val="000000"/>
                </a:solidFill>
                <a:latin typeface="Courier New"/>
                <a:ea typeface="DejaVu Sans"/>
              </a:rPr>
              <a:t>printf("Enter your name:\n");    </a:t>
            </a:r>
            <a:endParaRPr b="0" lang="en-GB" sz="1350" spc="-1" strike="noStrike">
              <a:latin typeface="Arial"/>
            </a:endParaRPr>
          </a:p>
          <a:p>
            <a:pPr>
              <a:lnSpc>
                <a:spcPct val="100000"/>
              </a:lnSpc>
            </a:pPr>
            <a:r>
              <a:rPr b="0" lang="en-GB" sz="1350" spc="-1" strike="noStrike">
                <a:solidFill>
                  <a:srgbClr val="000000"/>
                </a:solidFill>
                <a:latin typeface="Courier New"/>
                <a:ea typeface="DejaVu Sans"/>
              </a:rPr>
              <a:t>	</a:t>
            </a:r>
            <a:r>
              <a:rPr b="0" lang="en-GB" sz="1350" spc="-1" strike="noStrike">
                <a:solidFill>
                  <a:srgbClr val="000000"/>
                </a:solidFill>
                <a:latin typeface="Courier New"/>
                <a:ea typeface="DejaVu Sans"/>
              </a:rPr>
              <a:t>gets(name);    </a:t>
            </a:r>
            <a:endParaRPr b="0" lang="en-GB" sz="1350" spc="-1" strike="noStrike">
              <a:latin typeface="Arial"/>
            </a:endParaRPr>
          </a:p>
          <a:p>
            <a:pPr>
              <a:lnSpc>
                <a:spcPct val="100000"/>
              </a:lnSpc>
            </a:pPr>
            <a:r>
              <a:rPr b="0" lang="en-GB" sz="1350" spc="-1" strike="noStrike">
                <a:solidFill>
                  <a:srgbClr val="000000"/>
                </a:solidFill>
                <a:latin typeface="Courier New"/>
                <a:ea typeface="DejaVu Sans"/>
              </a:rPr>
              <a:t>	</a:t>
            </a:r>
            <a:r>
              <a:rPr b="0" lang="en-GB" sz="1350" spc="-1" strike="noStrike">
                <a:solidFill>
                  <a:srgbClr val="000000"/>
                </a:solidFill>
                <a:latin typeface="Courier New"/>
                <a:ea typeface="DejaVu Sans"/>
              </a:rPr>
              <a:t>if(guess == 0x41424344)    </a:t>
            </a:r>
            <a:endParaRPr b="0" lang="en-GB" sz="1350" spc="-1" strike="noStrike">
              <a:latin typeface="Arial"/>
            </a:endParaRPr>
          </a:p>
          <a:p>
            <a:pPr>
              <a:lnSpc>
                <a:spcPct val="100000"/>
              </a:lnSpc>
            </a:pPr>
            <a:r>
              <a:rPr b="0" lang="en-GB" sz="1350" spc="-1" strike="noStrike">
                <a:solidFill>
                  <a:srgbClr val="000000"/>
                </a:solidFill>
                <a:latin typeface="Courier New"/>
                <a:ea typeface="DejaVu Sans"/>
              </a:rPr>
              <a:t>	</a:t>
            </a:r>
            <a:r>
              <a:rPr b="0" lang="en-GB" sz="1350" spc="-1" strike="noStrike">
                <a:solidFill>
                  <a:srgbClr val="000000"/>
                </a:solidFill>
                <a:latin typeface="Courier New"/>
                <a:ea typeface="DejaVu Sans"/>
              </a:rPr>
              <a:t>{</a:t>
            </a:r>
            <a:r>
              <a:rPr b="0" lang="en-GB" sz="1350" spc="-1" strike="noStrike">
                <a:solidFill>
                  <a:srgbClr val="000000"/>
                </a:solidFill>
                <a:latin typeface="Courier New"/>
                <a:ea typeface="DejaVu Sans"/>
              </a:rPr>
              <a:t>	</a:t>
            </a:r>
            <a:r>
              <a:rPr b="0" lang="en-GB" sz="1350" spc="-1" strike="noStrike">
                <a:solidFill>
                  <a:srgbClr val="000000"/>
                </a:solidFill>
                <a:latin typeface="Courier New"/>
                <a:ea typeface="DejaVu Sans"/>
              </a:rPr>
              <a:t>printf("Hurray... you win Dear %s\n",name);    }    </a:t>
            </a:r>
            <a:r>
              <a:rPr b="0" lang="en-GB" sz="1350" spc="-1" strike="noStrike">
                <a:solidFill>
                  <a:srgbClr val="000000"/>
                </a:solidFill>
                <a:latin typeface="Courier New"/>
                <a:ea typeface="DejaVu Sans"/>
              </a:rPr>
              <a:t>	</a:t>
            </a:r>
            <a:r>
              <a:rPr b="0" lang="en-GB" sz="1350" spc="-1" strike="noStrike">
                <a:solidFill>
                  <a:srgbClr val="000000"/>
                </a:solidFill>
                <a:latin typeface="Courier New"/>
                <a:ea typeface="DejaVu Sans"/>
              </a:rPr>
              <a:t>else printf("Sorry, Better luck next time :( \n");</a:t>
            </a:r>
            <a:endParaRPr b="0" lang="en-GB" sz="1350" spc="-1" strike="noStrike">
              <a:latin typeface="Arial"/>
            </a:endParaRPr>
          </a:p>
          <a:p>
            <a:pPr>
              <a:lnSpc>
                <a:spcPct val="100000"/>
              </a:lnSpc>
            </a:pPr>
            <a:r>
              <a:rPr b="0" lang="en-GB" sz="1350" spc="-1" strike="noStrike">
                <a:solidFill>
                  <a:srgbClr val="000000"/>
                </a:solidFill>
                <a:latin typeface="Courier New"/>
                <a:ea typeface="DejaVu Sans"/>
              </a:rPr>
              <a:t>   </a:t>
            </a:r>
            <a:r>
              <a:rPr b="0" lang="en-GB" sz="1350" spc="-1" strike="noStrike">
                <a:solidFill>
                  <a:srgbClr val="000000"/>
                </a:solidFill>
                <a:latin typeface="Courier New"/>
                <a:ea typeface="DejaVu Sans"/>
              </a:rPr>
              <a:t>return 0;</a:t>
            </a:r>
            <a:endParaRPr b="0" lang="en-GB" sz="1350" spc="-1" strike="noStrike">
              <a:latin typeface="Arial"/>
            </a:endParaRPr>
          </a:p>
          <a:p>
            <a:pPr>
              <a:lnSpc>
                <a:spcPct val="100000"/>
              </a:lnSpc>
            </a:pPr>
            <a:r>
              <a:rPr b="0" lang="en-GB" sz="1350" spc="-1" strike="noStrike">
                <a:solidFill>
                  <a:srgbClr val="000000"/>
                </a:solidFill>
                <a:latin typeface="Courier New"/>
                <a:ea typeface="DejaVu Sans"/>
              </a:rPr>
              <a:t>} </a:t>
            </a:r>
            <a:endParaRPr b="0" lang="en-GB" sz="1350" spc="-1" strike="noStrike">
              <a:latin typeface="Arial"/>
            </a:endParaRPr>
          </a:p>
        </p:txBody>
      </p:sp>
    </p:spTree>
  </p:cSld>
  <p:timing>
    <p:tnLst>
      <p:par>
        <p:cTn id="120" dur="indefinite" restart="never" nodeType="tmRoot">
          <p:childTnLst>
            <p:seq>
              <p:cTn id="121"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Motivating example conti..</a:t>
            </a:r>
            <a:endParaRPr b="0" lang="en-GB" sz="3200" spc="-1" strike="noStrike">
              <a:latin typeface="Arial"/>
            </a:endParaRPr>
          </a:p>
        </p:txBody>
      </p:sp>
      <p:sp>
        <p:nvSpPr>
          <p:cNvPr id="140" name="CustomShape 2"/>
          <p:cNvSpPr/>
          <p:nvPr/>
        </p:nvSpPr>
        <p:spPr>
          <a:xfrm>
            <a:off x="370800" y="1369080"/>
            <a:ext cx="8401680" cy="2887560"/>
          </a:xfrm>
          <a:prstGeom prst="rect">
            <a:avLst/>
          </a:prstGeom>
          <a:noFill/>
          <a:ln>
            <a:noFill/>
          </a:ln>
        </p:spPr>
        <p:style>
          <a:lnRef idx="0"/>
          <a:fillRef idx="0"/>
          <a:effectRef idx="0"/>
          <a:fontRef idx="minor"/>
        </p:style>
        <p:txBody>
          <a:bodyPr lIns="90000" rIns="90000" tIns="45000" bIns="45000"/>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What does it do?</a:t>
            </a:r>
            <a:endParaRPr b="0" lang="en-GB" sz="21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Does it do that as intended?</a:t>
            </a:r>
            <a:endParaRPr b="0" lang="en-GB" sz="21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If not, why?</a:t>
            </a:r>
            <a:endParaRPr b="0" lang="en-GB" sz="21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Where is the problem?</a:t>
            </a:r>
            <a:endParaRPr b="0" lang="en-GB" sz="21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We need to look stuff behind our program!!!</a:t>
            </a:r>
            <a:endParaRPr b="0" lang="en-GB" sz="2100" spc="-1" strike="noStrike">
              <a:latin typeface="Arial"/>
            </a:endParaRPr>
          </a:p>
          <a:p>
            <a:pPr>
              <a:lnSpc>
                <a:spcPct val="90000"/>
              </a:lnSpc>
              <a:spcBef>
                <a:spcPts val="751"/>
              </a:spcBef>
            </a:pPr>
            <a:endParaRPr b="0" lang="en-GB" sz="2100" spc="-1" strike="noStrike">
              <a:latin typeface="Arial"/>
            </a:endParaRPr>
          </a:p>
        </p:txBody>
      </p:sp>
      <p:sp>
        <p:nvSpPr>
          <p:cNvPr id="141" name="CustomShape 3"/>
          <p:cNvSpPr/>
          <p:nvPr/>
        </p:nvSpPr>
        <p:spPr>
          <a:xfrm>
            <a:off x="4321800" y="4771800"/>
            <a:ext cx="539280" cy="273240"/>
          </a:xfrm>
          <a:prstGeom prst="rect">
            <a:avLst/>
          </a:prstGeom>
          <a:noFill/>
          <a:ln>
            <a:noFill/>
          </a:ln>
        </p:spPr>
        <p:style>
          <a:lnRef idx="0"/>
          <a:fillRef idx="0"/>
          <a:effectRef idx="0"/>
          <a:fontRef idx="minor"/>
        </p:style>
      </p:sp>
    </p:spTree>
  </p:cSld>
  <p:timing>
    <p:tnLst>
      <p:par>
        <p:cTn id="122" dur="indefinite" restart="never" nodeType="tmRoot">
          <p:childTnLst>
            <p:seq>
              <p:cTn id="123" dur="indefinite" nodeType="mainSeq">
                <p:childTnLst>
                  <p:par>
                    <p:cTn id="124" nodeType="clickEffect" fill="hold">
                      <p:stCondLst>
                        <p:cond delay="indefinite"/>
                      </p:stCondLst>
                      <p:childTnLst>
                        <p:par>
                          <p:cTn id="125" nodeType="withEffect" fill="hold">
                            <p:stCondLst>
                              <p:cond delay="0"/>
                            </p:stCondLst>
                            <p:childTnLst>
                              <p:par>
                                <p:cTn id="126" nodeType="clickEffect" fill="hold" presetClass="entr" presetID="1">
                                  <p:stCondLst>
                                    <p:cond delay="0"/>
                                  </p:stCondLst>
                                  <p:childTnLst>
                                    <p:set>
                                      <p:cBhvr>
                                        <p:cTn id="127"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128" nodeType="clickEffect" fill="hold">
                      <p:stCondLst>
                        <p:cond delay="indefinite"/>
                      </p:stCondLst>
                      <p:childTnLst>
                        <p:par>
                          <p:cTn id="129" nodeType="withEffect" fill="hold">
                            <p:stCondLst>
                              <p:cond delay="0"/>
                            </p:stCondLst>
                            <p:childTnLst>
                              <p:par>
                                <p:cTn id="130" nodeType="clickEffect" fill="hold" presetClass="entr" presetID="1">
                                  <p:stCondLst>
                                    <p:cond delay="0"/>
                                  </p:stCondLst>
                                  <p:childTnLst>
                                    <p:set>
                                      <p:cBhvr>
                                        <p:cTn id="131"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par>
                    <p:cTn id="132" nodeType="clickEffect" fill="hold">
                      <p:stCondLst>
                        <p:cond delay="indefinite"/>
                      </p:stCondLst>
                      <p:childTnLst>
                        <p:par>
                          <p:cTn id="133" nodeType="withEffect" fill="hold">
                            <p:stCondLst>
                              <p:cond delay="0"/>
                            </p:stCondLst>
                            <p:childTnLst>
                              <p:par>
                                <p:cTn id="134" nodeType="clickEffect" fill="hold" presetClass="entr" presetID="1">
                                  <p:stCondLst>
                                    <p:cond delay="0"/>
                                  </p:stCondLst>
                                  <p:childTnLst>
                                    <p:set>
                                      <p:cBhvr>
                                        <p:cTn id="135" dur="1" fill="hold">
                                          <p:stCondLst>
                                            <p:cond delay="0"/>
                                          </p:stCondLst>
                                        </p:cTn>
                                        <p:tgtEl>
                                          <p:spTgt spid="140">
                                            <p:txEl>
                                              <p:pRg st="2" end="2"/>
                                            </p:txEl>
                                          </p:spTgt>
                                        </p:tgtEl>
                                        <p:attrNameLst>
                                          <p:attrName>style.visibility</p:attrName>
                                        </p:attrNameLst>
                                      </p:cBhvr>
                                      <p:to>
                                        <p:strVal val="visible"/>
                                      </p:to>
                                    </p:set>
                                  </p:childTnLst>
                                </p:cTn>
                              </p:par>
                            </p:childTnLst>
                          </p:cTn>
                        </p:par>
                      </p:childTnLst>
                    </p:cTn>
                  </p:par>
                  <p:par>
                    <p:cTn id="136" nodeType="clickEffect" fill="hold">
                      <p:stCondLst>
                        <p:cond delay="indefinite"/>
                      </p:stCondLst>
                      <p:childTnLst>
                        <p:par>
                          <p:cTn id="137" nodeType="withEffect" fill="hold">
                            <p:stCondLst>
                              <p:cond delay="0"/>
                            </p:stCondLst>
                            <p:childTnLst>
                              <p:par>
                                <p:cTn id="138" nodeType="clickEffect" fill="hold" presetClass="entr" presetID="1">
                                  <p:stCondLst>
                                    <p:cond delay="0"/>
                                  </p:stCondLst>
                                  <p:childTnLst>
                                    <p:set>
                                      <p:cBhvr>
                                        <p:cTn id="139" dur="1" fill="hold">
                                          <p:stCondLst>
                                            <p:cond delay="0"/>
                                          </p:stCondLst>
                                        </p:cTn>
                                        <p:tgtEl>
                                          <p:spTgt spid="140">
                                            <p:txEl>
                                              <p:pRg st="3" end="3"/>
                                            </p:txEl>
                                          </p:spTgt>
                                        </p:tgtEl>
                                        <p:attrNameLst>
                                          <p:attrName>style.visibility</p:attrName>
                                        </p:attrNameLst>
                                      </p:cBhvr>
                                      <p:to>
                                        <p:strVal val="visible"/>
                                      </p:to>
                                    </p:set>
                                  </p:childTnLst>
                                </p:cTn>
                              </p:par>
                            </p:childTnLst>
                          </p:cTn>
                        </p:par>
                      </p:childTnLst>
                    </p:cTn>
                  </p:par>
                  <p:par>
                    <p:cTn id="140" nodeType="clickEffect" fill="hold">
                      <p:stCondLst>
                        <p:cond delay="indefinite"/>
                      </p:stCondLst>
                      <p:childTnLst>
                        <p:par>
                          <p:cTn id="141" nodeType="withEffect" fill="hold">
                            <p:stCondLst>
                              <p:cond delay="0"/>
                            </p:stCondLst>
                            <p:childTnLst>
                              <p:par>
                                <p:cTn id="142" nodeType="clickEffect" fill="hold" presetClass="entr" presetID="1">
                                  <p:stCondLst>
                                    <p:cond delay="0"/>
                                  </p:stCondLst>
                                  <p:childTnLst>
                                    <p:set>
                                      <p:cBhvr>
                                        <p:cTn id="143" dur="1" fill="hold">
                                          <p:stCondLst>
                                            <p:cond delay="0"/>
                                          </p:stCondLst>
                                        </p:cTn>
                                        <p:tgtEl>
                                          <p:spTgt spid="140">
                                            <p:txEl>
                                              <p:pRg st="4" end="4"/>
                                            </p:txEl>
                                          </p:spTgt>
                                        </p:tgtEl>
                                        <p:attrNameLst>
                                          <p:attrName>style.visibility</p:attrName>
                                        </p:attrNameLst>
                                      </p:cBhvr>
                                      <p:to>
                                        <p:strVal val="visible"/>
                                      </p:to>
                                    </p:set>
                                  </p:childTnLst>
                                </p:cTn>
                              </p:par>
                            </p:childTnLst>
                          </p:cTn>
                        </p:par>
                      </p:childTnLst>
                    </p:cTn>
                  </p:par>
                  <p:par>
                    <p:cTn id="144" nodeType="clickEffect" fill="hold">
                      <p:stCondLst>
                        <p:cond delay="indefinite"/>
                      </p:stCondLst>
                      <p:childTnLst>
                        <p:par>
                          <p:cTn id="145" nodeType="withEffect" fill="hold">
                            <p:stCondLst>
                              <p:cond delay="0"/>
                            </p:stCondLst>
                            <p:childTnLst>
                              <p:par>
                                <p:cTn id="146" nodeType="clickEffect" fill="hold" presetClass="entr" presetID="1">
                                  <p:stCondLst>
                                    <p:cond delay="0"/>
                                  </p:stCondLst>
                                  <p:childTnLst>
                                    <p:set>
                                      <p:cBhvr>
                                        <p:cTn id="147" dur="1" fill="hold">
                                          <p:stCondLst>
                                            <p:cond delay="0"/>
                                          </p:stCondLst>
                                        </p:cTn>
                                        <p:tgtEl>
                                          <p:spTgt spid="140">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Typical Memory Layout</a:t>
            </a:r>
            <a:endParaRPr b="0" lang="en-GB" sz="3200" spc="-1" strike="noStrike">
              <a:latin typeface="Arial"/>
            </a:endParaRPr>
          </a:p>
        </p:txBody>
      </p:sp>
      <p:sp>
        <p:nvSpPr>
          <p:cNvPr id="143" name="CustomShape 2"/>
          <p:cNvSpPr/>
          <p:nvPr/>
        </p:nvSpPr>
        <p:spPr>
          <a:xfrm>
            <a:off x="370800" y="1369080"/>
            <a:ext cx="8401680" cy="2887560"/>
          </a:xfrm>
          <a:prstGeom prst="rect">
            <a:avLst/>
          </a:prstGeom>
          <a:noFill/>
          <a:ln>
            <a:noFill/>
          </a:ln>
        </p:spPr>
        <p:style>
          <a:lnRef idx="0"/>
          <a:fillRef idx="0"/>
          <a:effectRef idx="0"/>
          <a:fontRef idx="minor"/>
        </p:style>
        <p:txBody>
          <a:bodyPr lIns="90000" rIns="90000" tIns="45000" bIns="45000">
            <a:normAutofit/>
          </a:bodyPr>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Windows PE and Linux ELF file formats</a:t>
            </a:r>
            <a:endParaRPr b="0" lang="en-GB" sz="21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Main segments of a compiled code:</a:t>
            </a:r>
            <a:endParaRPr b="0" lang="en-GB" sz="21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The executable code (text segment)</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The initialized data (data segment)</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The uninitialized data (bss segment)</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The heap (dynamic memory allocation)</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The executable code and data of needed shared libraries (dynamically loaded into the space)</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The program stack</a:t>
            </a:r>
            <a:endParaRPr b="0" lang="en-GB" sz="1800" spc="-1" strike="noStrike">
              <a:latin typeface="Arial"/>
            </a:endParaRPr>
          </a:p>
        </p:txBody>
      </p:sp>
      <p:sp>
        <p:nvSpPr>
          <p:cNvPr id="144" name="CustomShape 3"/>
          <p:cNvSpPr/>
          <p:nvPr/>
        </p:nvSpPr>
        <p:spPr>
          <a:xfrm>
            <a:off x="4321800" y="4771800"/>
            <a:ext cx="539280" cy="273240"/>
          </a:xfrm>
          <a:prstGeom prst="rect">
            <a:avLst/>
          </a:prstGeom>
          <a:noFill/>
          <a:ln>
            <a:noFill/>
          </a:ln>
        </p:spPr>
        <p:style>
          <a:lnRef idx="0"/>
          <a:fillRef idx="0"/>
          <a:effectRef idx="0"/>
          <a:fontRef idx="minor"/>
        </p:style>
      </p:sp>
    </p:spTree>
  </p:cSld>
  <p:timing>
    <p:tnLst>
      <p:par>
        <p:cTn id="148" dur="indefinite" restart="never" nodeType="tmRoot">
          <p:childTnLst>
            <p:seq>
              <p:cTn id="149"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70800" y="273960"/>
            <a:ext cx="8401680" cy="993600"/>
          </a:xfrm>
          <a:prstGeom prst="rect">
            <a:avLst/>
          </a:prstGeom>
          <a:noFill/>
          <a:ln>
            <a:noFill/>
          </a:ln>
        </p:spPr>
        <p:style>
          <a:lnRef idx="0"/>
          <a:fillRef idx="0"/>
          <a:effectRef idx="0"/>
          <a:fontRef idx="minor"/>
        </p:style>
      </p:sp>
      <p:sp>
        <p:nvSpPr>
          <p:cNvPr id="146" name="CustomShape 2"/>
          <p:cNvSpPr/>
          <p:nvPr/>
        </p:nvSpPr>
        <p:spPr>
          <a:xfrm>
            <a:off x="4321800" y="4771800"/>
            <a:ext cx="539280" cy="273240"/>
          </a:xfrm>
          <a:prstGeom prst="rect">
            <a:avLst/>
          </a:prstGeom>
          <a:noFill/>
          <a:ln>
            <a:noFill/>
          </a:ln>
        </p:spPr>
        <p:style>
          <a:lnRef idx="0"/>
          <a:fillRef idx="0"/>
          <a:effectRef idx="0"/>
          <a:fontRef idx="minor"/>
        </p:style>
      </p:sp>
      <p:pic>
        <p:nvPicPr>
          <p:cNvPr id="147" name="Picture 2" descr=""/>
          <p:cNvPicPr/>
          <p:nvPr/>
        </p:nvPicPr>
        <p:blipFill>
          <a:blip r:embed="rId1"/>
          <a:stretch/>
        </p:blipFill>
        <p:spPr>
          <a:xfrm>
            <a:off x="588600" y="326520"/>
            <a:ext cx="3011040" cy="4569120"/>
          </a:xfrm>
          <a:prstGeom prst="rect">
            <a:avLst/>
          </a:prstGeom>
          <a:ln>
            <a:noFill/>
          </a:ln>
        </p:spPr>
      </p:pic>
    </p:spTree>
  </p:cSld>
  <p:timing>
    <p:tnLst>
      <p:par>
        <p:cTn id="150" dur="indefinite" restart="never" nodeType="tmRoot">
          <p:childTnLst>
            <p:seq>
              <p:cTn id="151"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x86 Assembly (32-bit)</a:t>
            </a:r>
            <a:endParaRPr b="0" lang="en-GB" sz="3200" spc="-1" strike="noStrike">
              <a:latin typeface="Arial"/>
            </a:endParaRPr>
          </a:p>
        </p:txBody>
      </p:sp>
      <p:sp>
        <p:nvSpPr>
          <p:cNvPr id="149" name="CustomShape 2"/>
          <p:cNvSpPr/>
          <p:nvPr/>
        </p:nvSpPr>
        <p:spPr>
          <a:xfrm>
            <a:off x="370800" y="1369080"/>
            <a:ext cx="8401680" cy="2887560"/>
          </a:xfrm>
          <a:prstGeom prst="rect">
            <a:avLst/>
          </a:prstGeom>
          <a:noFill/>
          <a:ln>
            <a:noFill/>
          </a:ln>
        </p:spPr>
        <p:style>
          <a:lnRef idx="0"/>
          <a:fillRef idx="0"/>
          <a:effectRef idx="0"/>
          <a:fontRef idx="minor"/>
        </p:style>
        <p:txBody>
          <a:bodyPr lIns="90000" rIns="90000" tIns="45000" bIns="45000"/>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6 general purpose registers</a:t>
            </a:r>
            <a:endParaRPr b="0" lang="en-GB" sz="21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EAX, EBX, ECX, EDX, ESI EDI</a:t>
            </a:r>
            <a:endParaRPr b="0" lang="en-GB" sz="18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2 special registers ESP, EBP</a:t>
            </a:r>
            <a:endParaRPr b="0" lang="en-GB" sz="21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1 very special register EIP</a:t>
            </a:r>
            <a:endParaRPr b="0" lang="en-GB" sz="2100" spc="-1" strike="noStrike">
              <a:latin typeface="Arial"/>
            </a:endParaRPr>
          </a:p>
          <a:p>
            <a:pPr marL="171360" indent="-170640">
              <a:lnSpc>
                <a:spcPct val="90000"/>
              </a:lnSpc>
              <a:spcBef>
                <a:spcPts val="751"/>
              </a:spcBef>
              <a:buClr>
                <a:srgbClr val="ff0000"/>
              </a:buClr>
              <a:buSzPct val="85000"/>
              <a:buFont typeface="Wingdings" charset="2"/>
              <a:buChar char=""/>
            </a:pPr>
            <a:r>
              <a:rPr b="0" lang="en-GB" sz="2100" spc="-1" strike="noStrike">
                <a:solidFill>
                  <a:srgbClr val="ff0000"/>
                </a:solidFill>
                <a:latin typeface="Arial"/>
              </a:rPr>
              <a:t>100s of instructions</a:t>
            </a:r>
            <a:endParaRPr b="0" lang="en-GB" sz="21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Data movement</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Arithmetic</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jump</a:t>
            </a:r>
            <a:endParaRPr b="0" lang="en-GB" sz="1800" spc="-1" strike="noStrike">
              <a:latin typeface="Arial"/>
            </a:endParaRPr>
          </a:p>
        </p:txBody>
      </p:sp>
      <p:sp>
        <p:nvSpPr>
          <p:cNvPr id="150" name="CustomShape 3"/>
          <p:cNvSpPr/>
          <p:nvPr/>
        </p:nvSpPr>
        <p:spPr>
          <a:xfrm>
            <a:off x="4321800" y="4771800"/>
            <a:ext cx="539280" cy="273240"/>
          </a:xfrm>
          <a:prstGeom prst="rect">
            <a:avLst/>
          </a:prstGeom>
          <a:noFill/>
          <a:ln>
            <a:noFill/>
          </a:ln>
        </p:spPr>
        <p:style>
          <a:lnRef idx="0"/>
          <a:fillRef idx="0"/>
          <a:effectRef idx="0"/>
          <a:fontRef idx="minor"/>
        </p:style>
      </p:sp>
      <p:pic>
        <p:nvPicPr>
          <p:cNvPr id="151" name="Picture 2" descr=""/>
          <p:cNvPicPr/>
          <p:nvPr/>
        </p:nvPicPr>
        <p:blipFill>
          <a:blip r:embed="rId1"/>
          <a:stretch/>
        </p:blipFill>
        <p:spPr>
          <a:xfrm>
            <a:off x="5748120" y="894600"/>
            <a:ext cx="587520" cy="3137040"/>
          </a:xfrm>
          <a:prstGeom prst="rect">
            <a:avLst/>
          </a:prstGeom>
          <a:ln>
            <a:noFill/>
          </a:ln>
        </p:spPr>
      </p:pic>
      <p:sp>
        <p:nvSpPr>
          <p:cNvPr id="152" name="CustomShape 4"/>
          <p:cNvSpPr/>
          <p:nvPr/>
        </p:nvSpPr>
        <p:spPr>
          <a:xfrm>
            <a:off x="6410880" y="1407960"/>
            <a:ext cx="596880" cy="2444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020" spc="-1" strike="noStrike">
                <a:solidFill>
                  <a:srgbClr val="000000"/>
                </a:solidFill>
                <a:latin typeface="Arial"/>
                <a:ea typeface="DejaVu Sans"/>
              </a:rPr>
              <a:t>X86-64</a:t>
            </a:r>
            <a:endParaRPr b="0" lang="en-GB" sz="1020" spc="-1" strike="noStrike">
              <a:latin typeface="Arial"/>
            </a:endParaRPr>
          </a:p>
        </p:txBody>
      </p:sp>
      <p:sp>
        <p:nvSpPr>
          <p:cNvPr id="153" name="CustomShape 5"/>
          <p:cNvSpPr/>
          <p:nvPr/>
        </p:nvSpPr>
        <p:spPr>
          <a:xfrm>
            <a:off x="216000" y="4181760"/>
            <a:ext cx="5230800" cy="72504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21409a"/>
                </a:solidFill>
                <a:latin typeface="Arial"/>
              </a:rPr>
              <a:t>Intel® 64 and IA-32 Architectures</a:t>
            </a:r>
            <a:endParaRPr b="0" lang="en-GB" sz="1500" spc="-1" strike="noStrike">
              <a:latin typeface="Arial"/>
            </a:endParaRPr>
          </a:p>
          <a:p>
            <a:pPr>
              <a:lnSpc>
                <a:spcPct val="100000"/>
              </a:lnSpc>
            </a:pPr>
            <a:r>
              <a:rPr b="0" lang="en-GB" sz="1500" spc="-1" strike="noStrike">
                <a:solidFill>
                  <a:srgbClr val="21409a"/>
                </a:solidFill>
                <a:latin typeface="Arial"/>
              </a:rPr>
              <a:t>Software Developer’s Manual</a:t>
            </a:r>
            <a:endParaRPr b="0" lang="en-GB" sz="1500" spc="-1" strike="noStrike">
              <a:latin typeface="Arial"/>
            </a:endParaRPr>
          </a:p>
          <a:p>
            <a:pPr>
              <a:lnSpc>
                <a:spcPct val="100000"/>
              </a:lnSpc>
            </a:pPr>
            <a:r>
              <a:rPr b="0" lang="en-GB" sz="1500" spc="-1" strike="noStrike">
                <a:solidFill>
                  <a:srgbClr val="21409a"/>
                </a:solidFill>
                <a:latin typeface="Arial"/>
              </a:rPr>
              <a:t>Volume 2 (2A, 2B, 2C &amp; 2D): Instruction Set Reference, A-Z</a:t>
            </a:r>
            <a:endParaRPr b="0" lang="en-GB" sz="1500" spc="-1" strike="noStrike">
              <a:latin typeface="Arial"/>
            </a:endParaRPr>
          </a:p>
        </p:txBody>
      </p:sp>
    </p:spTree>
  </p:cSld>
  <p:timing>
    <p:tnLst>
      <p:par>
        <p:cTn id="152" dur="indefinite" restart="never" nodeType="tmRoot">
          <p:childTnLst>
            <p:seq>
              <p:cTn id="153" dur="indefinite" nodeType="mainSeq">
                <p:childTnLst>
                  <p:par>
                    <p:cTn id="154" fill="hold">
                      <p:stCondLst>
                        <p:cond delay="indefinite"/>
                      </p:stCondLst>
                      <p:childTnLst>
                        <p:par>
                          <p:cTn id="155" fill="hold">
                            <p:stCondLst>
                              <p:cond delay="0"/>
                            </p:stCondLst>
                            <p:childTnLst>
                              <p:par>
                                <p:cTn id="156" nodeType="clickEffect" fill="hold" presetClass="entr" presetID="1">
                                  <p:stCondLst>
                                    <p:cond delay="0"/>
                                  </p:stCondLst>
                                  <p:childTnLst>
                                    <p:set>
                                      <p:cBhvr>
                                        <p:cTn id="157" dur="1" fill="hold">
                                          <p:stCondLst>
                                            <p:cond delay="0"/>
                                          </p:stCondLst>
                                        </p:cTn>
                                        <p:tgtEl>
                                          <p:spTgt spid="152"/>
                                        </p:tgtEl>
                                        <p:attrNameLst>
                                          <p:attrName>style.visibility</p:attrName>
                                        </p:attrNameLst>
                                      </p:cBhvr>
                                      <p:to>
                                        <p:strVal val="visible"/>
                                      </p:to>
                                    </p:set>
                                  </p:childTnLst>
                                </p:cTn>
                              </p:par>
                              <p:par>
                                <p:cTn id="158" nodeType="withEffect" fill="hold" presetClass="entr" presetID="1">
                                  <p:stCondLst>
                                    <p:cond delay="0"/>
                                  </p:stCondLst>
                                  <p:childTnLst>
                                    <p:set>
                                      <p:cBhvr>
                                        <p:cTn id="159"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Lecture(s) Agenda</a:t>
            </a:r>
            <a:endParaRPr b="0" lang="en-GB" sz="3200" spc="-1" strike="noStrike">
              <a:latin typeface="Arial"/>
            </a:endParaRPr>
          </a:p>
        </p:txBody>
      </p:sp>
      <p:sp>
        <p:nvSpPr>
          <p:cNvPr id="86" name="CustomShape 2"/>
          <p:cNvSpPr/>
          <p:nvPr/>
        </p:nvSpPr>
        <p:spPr>
          <a:xfrm>
            <a:off x="370800" y="1369080"/>
            <a:ext cx="8401680" cy="2887560"/>
          </a:xfrm>
          <a:prstGeom prst="rect">
            <a:avLst/>
          </a:prstGeom>
          <a:noFill/>
          <a:ln>
            <a:noFill/>
          </a:ln>
        </p:spPr>
        <p:style>
          <a:lnRef idx="0"/>
          <a:fillRef idx="0"/>
          <a:effectRef idx="0"/>
          <a:fontRef idx="minor"/>
        </p:style>
        <p:txBody>
          <a:bodyPr lIns="90000" rIns="90000" tIns="45000" bIns="45000">
            <a:normAutofit/>
          </a:bodyPr>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Motivation (non-technical)</a:t>
            </a:r>
            <a:endParaRPr b="0" lang="en-GB" sz="21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Background</a:t>
            </a:r>
            <a:endParaRPr b="0" lang="en-GB" sz="21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C to assembly</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Memory layout</a:t>
            </a:r>
            <a:endParaRPr b="0" lang="en-GB" sz="1800" spc="-1" strike="noStrike">
              <a:latin typeface="Arial"/>
            </a:endParaRPr>
          </a:p>
          <a:p>
            <a:pPr marL="171360" indent="-170640">
              <a:lnSpc>
                <a:spcPct val="90000"/>
              </a:lnSpc>
              <a:spcBef>
                <a:spcPts val="751"/>
              </a:spcBef>
              <a:buClr>
                <a:srgbClr val="0070c0"/>
              </a:buClr>
              <a:buSzPct val="85000"/>
              <a:buFont typeface="Wingdings" charset="2"/>
              <a:buChar char=""/>
            </a:pPr>
            <a:r>
              <a:rPr b="0" lang="en-GB" sz="2100" spc="-1" strike="noStrike">
                <a:solidFill>
                  <a:srgbClr val="0070c0"/>
                </a:solidFill>
                <a:latin typeface="Arial"/>
              </a:rPr>
              <a:t>Example – Stack buffer Overflow</a:t>
            </a:r>
            <a:endParaRPr b="0" lang="en-GB" sz="2100" spc="-1" strike="noStrike">
              <a:latin typeface="Arial"/>
            </a:endParaRPr>
          </a:p>
          <a:p>
            <a:pPr>
              <a:lnSpc>
                <a:spcPct val="90000"/>
              </a:lnSpc>
              <a:spcBef>
                <a:spcPts val="751"/>
              </a:spcBef>
            </a:pPr>
            <a:endParaRPr b="0" lang="en-GB" sz="2100" spc="-1" strike="noStrike">
              <a:latin typeface="Arial"/>
            </a:endParaRPr>
          </a:p>
        </p:txBody>
      </p:sp>
      <p:sp>
        <p:nvSpPr>
          <p:cNvPr id="87" name="CustomShape 3"/>
          <p:cNvSpPr/>
          <p:nvPr/>
        </p:nvSpPr>
        <p:spPr>
          <a:xfrm>
            <a:off x="4321800" y="4771800"/>
            <a:ext cx="539280" cy="273240"/>
          </a:xfrm>
          <a:prstGeom prst="rect">
            <a:avLst/>
          </a:prstGeom>
          <a:noFill/>
          <a:ln>
            <a:noFill/>
          </a:ln>
        </p:spPr>
        <p:style>
          <a:lnRef idx="0"/>
          <a:fillRef idx="0"/>
          <a:effectRef idx="0"/>
          <a:fontRef idx="minor"/>
        </p:style>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86">
                                            <p:txEl>
                                              <p:pRg st="4" end="4"/>
                                            </p:txEl>
                                          </p:spTgt>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86">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Generic code syntax/semantic</a:t>
            </a:r>
            <a:endParaRPr b="0" lang="en-GB" sz="3200" spc="-1" strike="noStrike">
              <a:latin typeface="Arial"/>
            </a:endParaRPr>
          </a:p>
        </p:txBody>
      </p:sp>
      <p:sp>
        <p:nvSpPr>
          <p:cNvPr id="155" name="CustomShape 2"/>
          <p:cNvSpPr/>
          <p:nvPr/>
        </p:nvSpPr>
        <p:spPr>
          <a:xfrm>
            <a:off x="370800" y="1369080"/>
            <a:ext cx="8401680" cy="2887560"/>
          </a:xfrm>
          <a:prstGeom prst="rect">
            <a:avLst/>
          </a:prstGeom>
          <a:noFill/>
          <a:ln>
            <a:noFill/>
          </a:ln>
        </p:spPr>
        <p:style>
          <a:lnRef idx="0"/>
          <a:fillRef idx="0"/>
          <a:effectRef idx="0"/>
          <a:fontRef idx="minor"/>
        </p:style>
        <p:txBody>
          <a:bodyPr lIns="90000" rIns="90000" tIns="45000" bIns="45000">
            <a:normAutofit/>
          </a:bodyPr>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Two address mode</a:t>
            </a:r>
            <a:endParaRPr b="0" lang="en-GB" sz="21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Courier New"/>
              </a:rPr>
              <a:t>Opcode operand1, operand2</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Intel- operand1 is destination</a:t>
            </a:r>
            <a:r>
              <a:rPr b="0" lang="en-GB" sz="1800" spc="-1" strike="noStrike">
                <a:solidFill>
                  <a:srgbClr val="000000"/>
                </a:solidFill>
                <a:latin typeface="Courier New"/>
              </a:rPr>
              <a:t>, mov rax, 10</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AT&amp;T- operand2 is destination</a:t>
            </a:r>
            <a:r>
              <a:rPr b="0" lang="en-GB" sz="1800" spc="-1" strike="noStrike">
                <a:solidFill>
                  <a:srgbClr val="000000"/>
                </a:solidFill>
                <a:latin typeface="Courier New"/>
              </a:rPr>
              <a:t>, mov 10, rax</a:t>
            </a:r>
            <a:endParaRPr b="0" lang="en-GB" sz="18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Courier New"/>
              </a:rPr>
              <a:t>Arithmetic</a:t>
            </a:r>
            <a:endParaRPr b="0" lang="en-GB" sz="21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Courier New"/>
              </a:rPr>
              <a:t>Add, sub, mul… </a:t>
            </a:r>
            <a:r>
              <a:rPr b="0" lang="en-GB" sz="1800" spc="-1" strike="noStrike">
                <a:solidFill>
                  <a:srgbClr val="00c0b5"/>
                </a:solidFill>
                <a:latin typeface="Courier New"/>
              </a:rPr>
              <a:t>add rax, rbx -&gt; rax=rax+rbx</a:t>
            </a:r>
            <a:endParaRPr b="0" lang="en-GB" sz="18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Courier New"/>
              </a:rPr>
              <a:t>Data movement</a:t>
            </a:r>
            <a:endParaRPr b="0" lang="en-GB" sz="21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Courier New"/>
              </a:rPr>
              <a:t>Mov, push pop… </a:t>
            </a:r>
            <a:r>
              <a:rPr b="0" lang="en-GB" sz="1800" spc="-1" strike="noStrike">
                <a:solidFill>
                  <a:srgbClr val="00c0b5"/>
                </a:solidFill>
                <a:latin typeface="Courier New"/>
              </a:rPr>
              <a:t>mov rax, 10 -&gt; rax=10; mov eax, [ebx]</a:t>
            </a:r>
            <a:endParaRPr b="0" lang="en-GB" sz="18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Courier New"/>
              </a:rPr>
              <a:t>Jump</a:t>
            </a:r>
            <a:endParaRPr b="0" lang="en-GB" sz="21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Courier New"/>
              </a:rPr>
              <a:t>Jmp &lt;</a:t>
            </a:r>
            <a:r>
              <a:rPr b="0" i="1" lang="en-GB" sz="1800" spc="-1" strike="noStrike">
                <a:solidFill>
                  <a:srgbClr val="000000"/>
                </a:solidFill>
                <a:latin typeface="Courier New"/>
              </a:rPr>
              <a:t>address&gt;</a:t>
            </a:r>
            <a:r>
              <a:rPr b="0" lang="en-GB" sz="1800" spc="-1" strike="noStrike">
                <a:solidFill>
                  <a:srgbClr val="000000"/>
                </a:solidFill>
                <a:latin typeface="Courier New"/>
              </a:rPr>
              <a:t> </a:t>
            </a:r>
            <a:endParaRPr b="0" lang="en-GB" sz="1800" spc="-1" strike="noStrike">
              <a:latin typeface="Arial"/>
            </a:endParaRPr>
          </a:p>
        </p:txBody>
      </p:sp>
      <p:sp>
        <p:nvSpPr>
          <p:cNvPr id="156" name="CustomShape 3"/>
          <p:cNvSpPr/>
          <p:nvPr/>
        </p:nvSpPr>
        <p:spPr>
          <a:xfrm>
            <a:off x="4321800" y="4771800"/>
            <a:ext cx="539280" cy="273240"/>
          </a:xfrm>
          <a:prstGeom prst="rect">
            <a:avLst/>
          </a:prstGeom>
          <a:noFill/>
          <a:ln>
            <a:noFill/>
          </a:ln>
        </p:spPr>
        <p:style>
          <a:lnRef idx="0"/>
          <a:fillRef idx="0"/>
          <a:effectRef idx="0"/>
          <a:fontRef idx="minor"/>
        </p:style>
      </p:sp>
    </p:spTree>
  </p:cSld>
  <p:timing>
    <p:tnLst>
      <p:par>
        <p:cTn id="160" dur="indefinite" restart="never" nodeType="tmRoot">
          <p:childTnLst>
            <p:seq>
              <p:cTn id="161"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Calling conventions x86-32</a:t>
            </a:r>
            <a:endParaRPr b="0" lang="en-GB" sz="3200" spc="-1" strike="noStrike">
              <a:latin typeface="Arial"/>
            </a:endParaRPr>
          </a:p>
        </p:txBody>
      </p:sp>
      <p:sp>
        <p:nvSpPr>
          <p:cNvPr id="158" name="CustomShape 2"/>
          <p:cNvSpPr/>
          <p:nvPr/>
        </p:nvSpPr>
        <p:spPr>
          <a:xfrm>
            <a:off x="370800" y="1369080"/>
            <a:ext cx="8401680" cy="2887560"/>
          </a:xfrm>
          <a:prstGeom prst="rect">
            <a:avLst/>
          </a:prstGeom>
          <a:noFill/>
          <a:ln>
            <a:noFill/>
          </a:ln>
        </p:spPr>
        <p:style>
          <a:lnRef idx="0"/>
          <a:fillRef idx="0"/>
          <a:effectRef idx="0"/>
          <a:fontRef idx="minor"/>
        </p:style>
        <p:txBody>
          <a:bodyPr lIns="90000" rIns="90000" tIns="45000" bIns="45000"/>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cdecl – </a:t>
            </a:r>
            <a:r>
              <a:rPr b="0" lang="en-GB" sz="1800" spc="-1" strike="noStrike">
                <a:solidFill>
                  <a:srgbClr val="000000"/>
                </a:solidFill>
                <a:latin typeface="Arial"/>
              </a:rPr>
              <a:t>parameters are pushes onto the stack, caller cleans the stack</a:t>
            </a:r>
            <a:endParaRPr b="0" lang="en-GB" sz="18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stdcall- </a:t>
            </a:r>
            <a:r>
              <a:rPr b="0" lang="en-GB" sz="1800" spc="-1" strike="noStrike">
                <a:solidFill>
                  <a:srgbClr val="000000"/>
                </a:solidFill>
                <a:latin typeface="Arial"/>
              </a:rPr>
              <a:t>parameters are pushes onto the stack, callee cleans the stack</a:t>
            </a:r>
            <a:endParaRPr b="0" lang="en-GB" sz="1800" spc="-1" strike="noStrike">
              <a:latin typeface="Arial"/>
            </a:endParaRPr>
          </a:p>
          <a:p>
            <a:pPr marL="171360" indent="-170640">
              <a:lnSpc>
                <a:spcPct val="90000"/>
              </a:lnSpc>
              <a:spcBef>
                <a:spcPts val="751"/>
              </a:spcBef>
              <a:buClr>
                <a:srgbClr val="ee7219"/>
              </a:buClr>
              <a:buSzPct val="85000"/>
              <a:buFont typeface="Wingdings" charset="2"/>
              <a:buChar char=""/>
            </a:pPr>
            <a:r>
              <a:rPr b="0" lang="en-GB" sz="2100" spc="-1" strike="noStrike">
                <a:solidFill>
                  <a:srgbClr val="ee7219"/>
                </a:solidFill>
                <a:latin typeface="Arial"/>
              </a:rPr>
              <a:t>fastcall- </a:t>
            </a:r>
            <a:r>
              <a:rPr b="0" lang="en-GB" sz="1800" spc="-1" strike="noStrike">
                <a:solidFill>
                  <a:srgbClr val="ee7219"/>
                </a:solidFill>
                <a:latin typeface="Arial"/>
              </a:rPr>
              <a:t>first 3 parameters passed in EAX, EDX, ECX, rest on stack.</a:t>
            </a:r>
            <a:endParaRPr b="0" lang="en-GB" sz="18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thiscall- </a:t>
            </a:r>
            <a:r>
              <a:rPr b="0" lang="en-GB" sz="1800" spc="-1" strike="noStrike">
                <a:solidFill>
                  <a:srgbClr val="000000"/>
                </a:solidFill>
                <a:latin typeface="Arial"/>
              </a:rPr>
              <a:t>OOP, pointer to class object in ecx, rest are on stack.</a:t>
            </a:r>
            <a:endParaRPr b="0" lang="en-GB" sz="1800" spc="-1" strike="noStrike">
              <a:latin typeface="Arial"/>
            </a:endParaRPr>
          </a:p>
          <a:p>
            <a:pPr>
              <a:lnSpc>
                <a:spcPct val="90000"/>
              </a:lnSpc>
              <a:spcBef>
                <a:spcPts val="751"/>
              </a:spcBef>
            </a:pPr>
            <a:endParaRPr b="0" lang="en-GB" sz="1800" spc="-1" strike="noStrike">
              <a:latin typeface="Arial"/>
            </a:endParaRPr>
          </a:p>
        </p:txBody>
      </p:sp>
      <p:sp>
        <p:nvSpPr>
          <p:cNvPr id="159" name="CustomShape 3"/>
          <p:cNvSpPr/>
          <p:nvPr/>
        </p:nvSpPr>
        <p:spPr>
          <a:xfrm>
            <a:off x="4321800" y="4771800"/>
            <a:ext cx="539280" cy="273240"/>
          </a:xfrm>
          <a:prstGeom prst="rect">
            <a:avLst/>
          </a:prstGeom>
          <a:noFill/>
          <a:ln>
            <a:noFill/>
          </a:ln>
        </p:spPr>
        <p:style>
          <a:lnRef idx="0"/>
          <a:fillRef idx="0"/>
          <a:effectRef idx="0"/>
          <a:fontRef idx="minor"/>
        </p:style>
      </p:sp>
    </p:spTree>
  </p:cSld>
  <p:timing>
    <p:tnLst>
      <p:par>
        <p:cTn id="162" dur="indefinite" restart="never" nodeType="tmRoot">
          <p:childTnLst>
            <p:seq>
              <p:cTn id="163"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Calling conventions x86-64</a:t>
            </a:r>
            <a:endParaRPr b="0" lang="en-GB" sz="3200" spc="-1" strike="noStrike">
              <a:latin typeface="Arial"/>
            </a:endParaRPr>
          </a:p>
        </p:txBody>
      </p:sp>
      <p:sp>
        <p:nvSpPr>
          <p:cNvPr id="161" name="CustomShape 2"/>
          <p:cNvSpPr/>
          <p:nvPr/>
        </p:nvSpPr>
        <p:spPr>
          <a:xfrm>
            <a:off x="370800" y="1369080"/>
            <a:ext cx="8401680" cy="2887560"/>
          </a:xfrm>
          <a:prstGeom prst="rect">
            <a:avLst/>
          </a:prstGeom>
          <a:noFill/>
          <a:ln>
            <a:noFill/>
          </a:ln>
        </p:spPr>
        <p:style>
          <a:lnRef idx="0"/>
          <a:fillRef idx="0"/>
          <a:effectRef idx="0"/>
          <a:fontRef idx="minor"/>
        </p:style>
        <p:txBody>
          <a:bodyPr lIns="90000" rIns="90000" tIns="45000" bIns="45000">
            <a:normAutofit/>
          </a:bodyPr>
          <a:p>
            <a:pPr marL="171360" indent="-170640">
              <a:lnSpc>
                <a:spcPct val="90000"/>
              </a:lnSpc>
              <a:spcBef>
                <a:spcPts val="751"/>
              </a:spcBef>
              <a:buClr>
                <a:srgbClr val="000000"/>
              </a:buClr>
              <a:buSzPct val="85000"/>
              <a:buFont typeface="Wingdings" charset="2"/>
              <a:buChar char=""/>
            </a:pPr>
            <a:r>
              <a:rPr b="0" lang="en-GB" sz="2550" spc="-1" strike="noStrike">
                <a:solidFill>
                  <a:srgbClr val="000000"/>
                </a:solidFill>
                <a:latin typeface="Arial"/>
              </a:rPr>
              <a:t>Microsoft x64 calling convention</a:t>
            </a:r>
            <a:endParaRPr b="0" lang="en-GB" sz="255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Registers RCX, RDX, R8, R9 for the first four integer or pointer arguments (in that order)</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XMM0, XMM1, XMM2, XMM3 are used for floating point arguments</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Additional arguments are pushed onto the stack (right to left)</a:t>
            </a:r>
            <a:endParaRPr b="0" lang="en-GB" sz="1800" spc="-1" strike="noStrike">
              <a:latin typeface="Arial"/>
            </a:endParaRPr>
          </a:p>
          <a:p>
            <a:pPr>
              <a:lnSpc>
                <a:spcPct val="90000"/>
              </a:lnSpc>
              <a:spcBef>
                <a:spcPts val="751"/>
              </a:spcBef>
            </a:pPr>
            <a:endParaRPr b="0" lang="en-GB" sz="18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550" spc="-1" strike="noStrike">
                <a:solidFill>
                  <a:srgbClr val="000000"/>
                </a:solidFill>
                <a:latin typeface="Arial"/>
              </a:rPr>
              <a:t>Unix like systems</a:t>
            </a:r>
            <a:endParaRPr b="0" lang="en-GB" sz="255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The first six integer or pointer arguments are passed in registers RDI, RSI, RDX, RCX, R8, R9</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XMM0, XMM1, XMM2, XMM3, XMM4, XMM5, XMM6 and XMM7 are used for certain floating point arguments</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Additional arguments are passed on the stack</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The return value is stored in RAX and RDX</a:t>
            </a:r>
            <a:endParaRPr b="0" lang="en-GB" sz="1800" spc="-1" strike="noStrike">
              <a:latin typeface="Arial"/>
            </a:endParaRPr>
          </a:p>
          <a:p>
            <a:pPr>
              <a:lnSpc>
                <a:spcPct val="100000"/>
              </a:lnSpc>
            </a:pPr>
            <a:endParaRPr b="0" lang="en-GB" sz="1800" spc="-1" strike="noStrike">
              <a:latin typeface="Arial"/>
            </a:endParaRPr>
          </a:p>
        </p:txBody>
      </p:sp>
      <p:sp>
        <p:nvSpPr>
          <p:cNvPr id="162" name="CustomShape 3"/>
          <p:cNvSpPr/>
          <p:nvPr/>
        </p:nvSpPr>
        <p:spPr>
          <a:xfrm>
            <a:off x="4321800" y="4771800"/>
            <a:ext cx="539280" cy="273240"/>
          </a:xfrm>
          <a:prstGeom prst="rect">
            <a:avLst/>
          </a:prstGeom>
          <a:noFill/>
          <a:ln>
            <a:noFill/>
          </a:ln>
        </p:spPr>
        <p:style>
          <a:lnRef idx="0"/>
          <a:fillRef idx="0"/>
          <a:effectRef idx="0"/>
          <a:fontRef idx="minor"/>
        </p:style>
      </p:sp>
      <p:pic>
        <p:nvPicPr>
          <p:cNvPr id="163" name="Graphic 4" descr=""/>
          <p:cNvPicPr/>
          <p:nvPr/>
        </p:nvPicPr>
        <p:blipFill>
          <a:blip r:embed="rId1"/>
          <a:stretch/>
        </p:blipFill>
        <p:spPr>
          <a:xfrm>
            <a:off x="711360" y="4172760"/>
            <a:ext cx="507240" cy="507240"/>
          </a:xfrm>
          <a:prstGeom prst="rect">
            <a:avLst/>
          </a:prstGeom>
          <a:ln>
            <a:noFill/>
          </a:ln>
        </p:spPr>
      </p:pic>
      <p:sp>
        <p:nvSpPr>
          <p:cNvPr id="164" name="CustomShape 4"/>
          <p:cNvSpPr/>
          <p:nvPr/>
        </p:nvSpPr>
        <p:spPr>
          <a:xfrm>
            <a:off x="1374840" y="4276800"/>
            <a:ext cx="7639560" cy="501120"/>
          </a:xfrm>
          <a:prstGeom prst="rect">
            <a:avLst/>
          </a:prstGeom>
          <a:noFill/>
          <a:ln>
            <a:noFill/>
          </a:ln>
        </p:spPr>
        <p:style>
          <a:lnRef idx="0"/>
          <a:fillRef idx="0"/>
          <a:effectRef idx="0"/>
          <a:fontRef idx="minor"/>
        </p:style>
        <p:txBody>
          <a:bodyPr lIns="90000" rIns="90000" tIns="45000" bIns="45000"/>
          <a:p>
            <a:pPr>
              <a:lnSpc>
                <a:spcPct val="100000"/>
              </a:lnSpc>
            </a:pPr>
            <a:r>
              <a:rPr b="0" lang="en-GB" sz="1350" spc="-1" strike="noStrike">
                <a:solidFill>
                  <a:srgbClr val="000000"/>
                </a:solidFill>
                <a:latin typeface="Arial"/>
                <a:ea typeface="DejaVu Sans"/>
              </a:rPr>
              <a:t>If any of these argument registers are </a:t>
            </a:r>
            <a:r>
              <a:rPr b="1" i="1" lang="en-GB" sz="1350" spc="-1" strike="noStrike">
                <a:solidFill>
                  <a:srgbClr val="000000"/>
                </a:solidFill>
                <a:latin typeface="Arial"/>
                <a:ea typeface="DejaVu Sans"/>
              </a:rPr>
              <a:t>read first</a:t>
            </a:r>
            <a:r>
              <a:rPr b="0" lang="en-GB" sz="1350" spc="-1" strike="noStrike">
                <a:solidFill>
                  <a:srgbClr val="000000"/>
                </a:solidFill>
                <a:latin typeface="Arial"/>
                <a:ea typeface="DejaVu Sans"/>
              </a:rPr>
              <a:t>, before writing, it is fastcall / x86-64 calling convention</a:t>
            </a:r>
            <a:endParaRPr b="0" lang="en-GB" sz="1350" spc="-1" strike="noStrike">
              <a:latin typeface="Arial"/>
            </a:endParaRPr>
          </a:p>
        </p:txBody>
      </p:sp>
    </p:spTree>
  </p:cSld>
  <p:timing>
    <p:tnLst>
      <p:par>
        <p:cTn id="164" dur="indefinite" restart="never" nodeType="tmRoot">
          <p:childTnLst>
            <p:seq>
              <p:cTn id="165" dur="indefinite" nodeType="mainSeq">
                <p:childTnLst>
                  <p:par>
                    <p:cTn id="166" fill="hold">
                      <p:stCondLst>
                        <p:cond delay="indefinite"/>
                      </p:stCondLst>
                      <p:childTnLst>
                        <p:par>
                          <p:cTn id="167" fill="hold">
                            <p:stCondLst>
                              <p:cond delay="0"/>
                            </p:stCondLst>
                            <p:childTnLst>
                              <p:par>
                                <p:cTn id="168" nodeType="clickEffect" fill="hold" presetClass="entr" presetID="1">
                                  <p:stCondLst>
                                    <p:cond delay="0"/>
                                  </p:stCondLst>
                                  <p:childTnLst>
                                    <p:set>
                                      <p:cBhvr>
                                        <p:cTn id="169" dur="1" fill="hold">
                                          <p:stCondLst>
                                            <p:cond delay="0"/>
                                          </p:stCondLst>
                                        </p:cTn>
                                        <p:tgtEl>
                                          <p:spTgt spid="163"/>
                                        </p:tgtEl>
                                        <p:attrNameLst>
                                          <p:attrName>style.visibility</p:attrName>
                                        </p:attrNameLst>
                                      </p:cBhvr>
                                      <p:to>
                                        <p:strVal val="visible"/>
                                      </p:to>
                                    </p:set>
                                  </p:childTnLst>
                                </p:cTn>
                              </p:par>
                              <p:par>
                                <p:cTn id="170" nodeType="withEffect" fill="hold" presetClass="entr" presetID="1">
                                  <p:stCondLst>
                                    <p:cond delay="0"/>
                                  </p:stCondLst>
                                  <p:childTnLst>
                                    <p:set>
                                      <p:cBhvr>
                                        <p:cTn id="171"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Stack operation</a:t>
            </a:r>
            <a:endParaRPr b="0" lang="en-GB" sz="3200" spc="-1" strike="noStrike">
              <a:latin typeface="Arial"/>
            </a:endParaRPr>
          </a:p>
        </p:txBody>
      </p:sp>
      <p:sp>
        <p:nvSpPr>
          <p:cNvPr id="166" name="CustomShape 2"/>
          <p:cNvSpPr/>
          <p:nvPr/>
        </p:nvSpPr>
        <p:spPr>
          <a:xfrm>
            <a:off x="5889960" y="3105360"/>
            <a:ext cx="1313640" cy="1142280"/>
          </a:xfrm>
          <a:prstGeom prst="rect">
            <a:avLst/>
          </a:prstGeom>
          <a:solidFill>
            <a:schemeClr val="accent3">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167" name="CustomShape 3"/>
          <p:cNvSpPr/>
          <p:nvPr/>
        </p:nvSpPr>
        <p:spPr>
          <a:xfrm>
            <a:off x="4629240" y="4514760"/>
            <a:ext cx="1085040" cy="295560"/>
          </a:xfrm>
          <a:prstGeom prst="rect">
            <a:avLst/>
          </a:prstGeom>
          <a:noFill/>
          <a:ln>
            <a:noFill/>
          </a:ln>
        </p:spPr>
        <p:style>
          <a:lnRef idx="0"/>
          <a:fillRef idx="0"/>
          <a:effectRef idx="0"/>
          <a:fontRef idx="minor"/>
        </p:style>
        <p:txBody>
          <a:bodyPr lIns="90000" rIns="90000" tIns="45000" bIns="45000"/>
          <a:p>
            <a:pPr>
              <a:lnSpc>
                <a:spcPct val="100000"/>
              </a:lnSpc>
            </a:pPr>
            <a:r>
              <a:rPr b="0" lang="en-GB" sz="1350" spc="-1" strike="noStrike">
                <a:solidFill>
                  <a:srgbClr val="000000"/>
                </a:solidFill>
                <a:latin typeface="Calibri"/>
                <a:ea typeface="DejaVu Sans"/>
              </a:rPr>
              <a:t>Higher addr</a:t>
            </a:r>
            <a:endParaRPr b="0" lang="en-GB" sz="1350" spc="-1" strike="noStrike">
              <a:latin typeface="Arial"/>
            </a:endParaRPr>
          </a:p>
        </p:txBody>
      </p:sp>
      <p:sp>
        <p:nvSpPr>
          <p:cNvPr id="168" name="CustomShape 4"/>
          <p:cNvSpPr/>
          <p:nvPr/>
        </p:nvSpPr>
        <p:spPr>
          <a:xfrm flipV="1">
            <a:off x="4915080" y="1370880"/>
            <a:ext cx="360" cy="3085560"/>
          </a:xfrm>
          <a:custGeom>
            <a:avLst/>
            <a:gdLst/>
            <a:ahLst/>
            <a:rect l="l" t="t" r="r" b="b"/>
            <a:pathLst>
              <a:path w="21600" h="21600">
                <a:moveTo>
                  <a:pt x="0" y="0"/>
                </a:moveTo>
                <a:lnTo>
                  <a:pt x="21600" y="21600"/>
                </a:lnTo>
              </a:path>
            </a:pathLst>
          </a:custGeom>
          <a:noFill/>
          <a:ln>
            <a:solidFill>
              <a:srgbClr val="00bbb1"/>
            </a:solidFill>
            <a:round/>
            <a:tailEnd len="med" type="triangle" w="med"/>
          </a:ln>
        </p:spPr>
        <p:style>
          <a:lnRef idx="1">
            <a:schemeClr val="accent1"/>
          </a:lnRef>
          <a:fillRef idx="0">
            <a:schemeClr val="accent1"/>
          </a:fillRef>
          <a:effectRef idx="0">
            <a:schemeClr val="accent1"/>
          </a:effectRef>
          <a:fontRef idx="minor"/>
        </p:style>
      </p:sp>
      <p:sp>
        <p:nvSpPr>
          <p:cNvPr id="169" name="CustomShape 5"/>
          <p:cNvSpPr/>
          <p:nvPr/>
        </p:nvSpPr>
        <p:spPr>
          <a:xfrm>
            <a:off x="4521960" y="1200240"/>
            <a:ext cx="966960" cy="2955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350" spc="-1" strike="noStrike">
                <a:solidFill>
                  <a:srgbClr val="000000"/>
                </a:solidFill>
                <a:latin typeface="Calibri"/>
                <a:ea typeface="DejaVu Sans"/>
              </a:rPr>
              <a:t>Lower addr</a:t>
            </a:r>
            <a:endParaRPr b="0" lang="en-GB" sz="1350" spc="-1" strike="noStrike">
              <a:latin typeface="Arial"/>
            </a:endParaRPr>
          </a:p>
        </p:txBody>
      </p:sp>
      <p:sp>
        <p:nvSpPr>
          <p:cNvPr id="170" name="CustomShape 6"/>
          <p:cNvSpPr/>
          <p:nvPr/>
        </p:nvSpPr>
        <p:spPr>
          <a:xfrm>
            <a:off x="7308000" y="3532320"/>
            <a:ext cx="528120" cy="2955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350" spc="-1" strike="noStrike">
                <a:solidFill>
                  <a:srgbClr val="000000"/>
                </a:solidFill>
                <a:latin typeface="Calibri"/>
                <a:ea typeface="DejaVu Sans"/>
              </a:rPr>
              <a:t>main</a:t>
            </a:r>
            <a:endParaRPr b="0" lang="en-GB" sz="1350" spc="-1" strike="noStrike">
              <a:latin typeface="Arial"/>
            </a:endParaRPr>
          </a:p>
        </p:txBody>
      </p:sp>
      <p:sp>
        <p:nvSpPr>
          <p:cNvPr id="171" name="Line 7"/>
          <p:cNvSpPr/>
          <p:nvPr/>
        </p:nvSpPr>
        <p:spPr>
          <a:xfrm>
            <a:off x="5889600" y="4031640"/>
            <a:ext cx="1314360" cy="360"/>
          </a:xfrm>
          <a:prstGeom prst="line">
            <a:avLst/>
          </a:prstGeom>
          <a:ln>
            <a:solidFill>
              <a:srgbClr val="00bbb1"/>
            </a:solidFill>
            <a:round/>
          </a:ln>
        </p:spPr>
        <p:style>
          <a:lnRef idx="1">
            <a:schemeClr val="accent1"/>
          </a:lnRef>
          <a:fillRef idx="0">
            <a:schemeClr val="accent1"/>
          </a:fillRef>
          <a:effectRef idx="0">
            <a:schemeClr val="accent1"/>
          </a:effectRef>
          <a:fontRef idx="minor"/>
        </p:style>
      </p:sp>
      <p:sp>
        <p:nvSpPr>
          <p:cNvPr id="172" name="CustomShape 8"/>
          <p:cNvSpPr/>
          <p:nvPr/>
        </p:nvSpPr>
        <p:spPr>
          <a:xfrm>
            <a:off x="6190200" y="4032000"/>
            <a:ext cx="711000" cy="2498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050" spc="-1" strike="noStrike">
                <a:solidFill>
                  <a:srgbClr val="000000"/>
                </a:solidFill>
                <a:latin typeface="Calibri"/>
                <a:ea typeface="DejaVu Sans"/>
              </a:rPr>
              <a:t>Saved rbp</a:t>
            </a:r>
            <a:endParaRPr b="0" lang="en-GB" sz="1050" spc="-1" strike="noStrike">
              <a:latin typeface="Arial"/>
            </a:endParaRPr>
          </a:p>
        </p:txBody>
      </p:sp>
      <p:sp>
        <p:nvSpPr>
          <p:cNvPr id="173" name="CustomShape 9"/>
          <p:cNvSpPr/>
          <p:nvPr/>
        </p:nvSpPr>
        <p:spPr>
          <a:xfrm>
            <a:off x="5543640" y="4163760"/>
            <a:ext cx="342360" cy="360"/>
          </a:xfrm>
          <a:custGeom>
            <a:avLst/>
            <a:gdLst/>
            <a:ahLst/>
            <a:rect l="l" t="t" r="r" b="b"/>
            <a:pathLst>
              <a:path w="21600" h="21600">
                <a:moveTo>
                  <a:pt x="0" y="0"/>
                </a:moveTo>
                <a:lnTo>
                  <a:pt x="21600" y="21600"/>
                </a:lnTo>
              </a:path>
            </a:pathLst>
          </a:custGeom>
          <a:noFill/>
          <a:ln>
            <a:solidFill>
              <a:srgbClr val="00bbb1"/>
            </a:solidFill>
            <a:round/>
            <a:tailEnd len="med" type="triangle" w="med"/>
          </a:ln>
        </p:spPr>
        <p:style>
          <a:lnRef idx="1">
            <a:schemeClr val="accent1"/>
          </a:lnRef>
          <a:fillRef idx="0">
            <a:schemeClr val="accent1"/>
          </a:fillRef>
          <a:effectRef idx="0">
            <a:schemeClr val="accent1"/>
          </a:effectRef>
          <a:fontRef idx="minor"/>
        </p:style>
      </p:sp>
      <p:sp>
        <p:nvSpPr>
          <p:cNvPr id="174" name="CustomShape 10"/>
          <p:cNvSpPr/>
          <p:nvPr/>
        </p:nvSpPr>
        <p:spPr>
          <a:xfrm>
            <a:off x="5275800" y="3919680"/>
            <a:ext cx="564840" cy="2955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350" spc="-1" strike="noStrike">
                <a:solidFill>
                  <a:srgbClr val="000000"/>
                </a:solidFill>
                <a:latin typeface="Calibri"/>
                <a:ea typeface="DejaVu Sans"/>
              </a:rPr>
              <a:t>rbpM</a:t>
            </a:r>
            <a:endParaRPr b="0" lang="en-GB" sz="1350" spc="-1" strike="noStrike">
              <a:latin typeface="Arial"/>
            </a:endParaRPr>
          </a:p>
        </p:txBody>
      </p:sp>
      <p:sp>
        <p:nvSpPr>
          <p:cNvPr id="175" name="CustomShape 11"/>
          <p:cNvSpPr/>
          <p:nvPr/>
        </p:nvSpPr>
        <p:spPr>
          <a:xfrm>
            <a:off x="5344560" y="3086280"/>
            <a:ext cx="570960" cy="360"/>
          </a:xfrm>
          <a:custGeom>
            <a:avLst/>
            <a:gdLst/>
            <a:ahLst/>
            <a:rect l="l" t="t" r="r" b="b"/>
            <a:pathLst>
              <a:path w="21600" h="21600">
                <a:moveTo>
                  <a:pt x="0" y="0"/>
                </a:moveTo>
                <a:lnTo>
                  <a:pt x="21600" y="21600"/>
                </a:lnTo>
              </a:path>
            </a:pathLst>
          </a:custGeom>
          <a:noFill/>
          <a:ln>
            <a:solidFill>
              <a:srgbClr val="00bbb1"/>
            </a:solidFill>
            <a:round/>
            <a:tailEnd len="med" type="triangle" w="med"/>
          </a:ln>
        </p:spPr>
        <p:style>
          <a:lnRef idx="1">
            <a:schemeClr val="accent1"/>
          </a:lnRef>
          <a:fillRef idx="0">
            <a:schemeClr val="accent1"/>
          </a:fillRef>
          <a:effectRef idx="0">
            <a:schemeClr val="accent1"/>
          </a:effectRef>
          <a:fontRef idx="minor"/>
        </p:style>
      </p:sp>
      <p:sp>
        <p:nvSpPr>
          <p:cNvPr id="176" name="CustomShape 12"/>
          <p:cNvSpPr/>
          <p:nvPr/>
        </p:nvSpPr>
        <p:spPr>
          <a:xfrm>
            <a:off x="5086440" y="3037320"/>
            <a:ext cx="392760" cy="2955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350" spc="-1" strike="noStrike">
                <a:solidFill>
                  <a:srgbClr val="000000"/>
                </a:solidFill>
                <a:latin typeface="Calibri"/>
                <a:ea typeface="DejaVu Sans"/>
              </a:rPr>
              <a:t>rsp</a:t>
            </a:r>
            <a:endParaRPr b="0" lang="en-GB" sz="1350" spc="-1" strike="noStrike">
              <a:latin typeface="Arial"/>
            </a:endParaRPr>
          </a:p>
        </p:txBody>
      </p:sp>
      <p:sp>
        <p:nvSpPr>
          <p:cNvPr id="177" name="CustomShape 13"/>
          <p:cNvSpPr/>
          <p:nvPr/>
        </p:nvSpPr>
        <p:spPr>
          <a:xfrm>
            <a:off x="5886360" y="2857680"/>
            <a:ext cx="1313640" cy="227880"/>
          </a:xfrm>
          <a:prstGeom prst="rect">
            <a:avLst/>
          </a:prstGeom>
          <a:solidFill>
            <a:schemeClr val="accent3">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200" spc="-1" strike="noStrike">
                <a:solidFill>
                  <a:srgbClr val="000000"/>
                </a:solidFill>
                <a:latin typeface="Arial"/>
                <a:ea typeface="DejaVu Sans"/>
              </a:rPr>
              <a:t>M7 RET</a:t>
            </a:r>
            <a:endParaRPr b="0" lang="en-GB" sz="1200" spc="-1" strike="noStrike">
              <a:latin typeface="Arial"/>
            </a:endParaRPr>
          </a:p>
        </p:txBody>
      </p:sp>
      <p:sp>
        <p:nvSpPr>
          <p:cNvPr id="178" name="CustomShape 14"/>
          <p:cNvSpPr/>
          <p:nvPr/>
        </p:nvSpPr>
        <p:spPr>
          <a:xfrm>
            <a:off x="5315040" y="2857680"/>
            <a:ext cx="570960" cy="360"/>
          </a:xfrm>
          <a:custGeom>
            <a:avLst/>
            <a:gdLst/>
            <a:ahLst/>
            <a:rect l="l" t="t" r="r" b="b"/>
            <a:pathLst>
              <a:path w="21600" h="21600">
                <a:moveTo>
                  <a:pt x="0" y="0"/>
                </a:moveTo>
                <a:lnTo>
                  <a:pt x="21600" y="21600"/>
                </a:lnTo>
              </a:path>
            </a:pathLst>
          </a:custGeom>
          <a:noFill/>
          <a:ln>
            <a:solidFill>
              <a:srgbClr val="00bbb1"/>
            </a:solidFill>
            <a:round/>
            <a:tailEnd len="med" type="triangle" w="med"/>
          </a:ln>
        </p:spPr>
        <p:style>
          <a:lnRef idx="1">
            <a:schemeClr val="accent1"/>
          </a:lnRef>
          <a:fillRef idx="0">
            <a:schemeClr val="accent1"/>
          </a:fillRef>
          <a:effectRef idx="0">
            <a:schemeClr val="accent1"/>
          </a:effectRef>
          <a:fontRef idx="minor"/>
        </p:style>
      </p:sp>
      <p:sp>
        <p:nvSpPr>
          <p:cNvPr id="179" name="CustomShape 15"/>
          <p:cNvSpPr/>
          <p:nvPr/>
        </p:nvSpPr>
        <p:spPr>
          <a:xfrm>
            <a:off x="4979160" y="2637360"/>
            <a:ext cx="392760" cy="2955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350" spc="-1" strike="noStrike">
                <a:solidFill>
                  <a:srgbClr val="000000"/>
                </a:solidFill>
                <a:latin typeface="Calibri"/>
                <a:ea typeface="DejaVu Sans"/>
              </a:rPr>
              <a:t>rsp</a:t>
            </a:r>
            <a:endParaRPr b="0" lang="en-GB" sz="1350" spc="-1" strike="noStrike">
              <a:latin typeface="Arial"/>
            </a:endParaRPr>
          </a:p>
        </p:txBody>
      </p:sp>
      <p:sp>
        <p:nvSpPr>
          <p:cNvPr id="180" name="CustomShape 16"/>
          <p:cNvSpPr/>
          <p:nvPr/>
        </p:nvSpPr>
        <p:spPr>
          <a:xfrm>
            <a:off x="5889960" y="2637360"/>
            <a:ext cx="1310040" cy="219600"/>
          </a:xfrm>
          <a:prstGeom prst="rect">
            <a:avLst/>
          </a:prstGeom>
          <a:solidFill>
            <a:schemeClr val="accent3">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050" spc="-1" strike="noStrike">
                <a:solidFill>
                  <a:srgbClr val="000000"/>
                </a:solidFill>
                <a:latin typeface="Arial"/>
                <a:ea typeface="DejaVu Sans"/>
              </a:rPr>
              <a:t>rbpM</a:t>
            </a:r>
            <a:endParaRPr b="0" lang="en-GB" sz="1050" spc="-1" strike="noStrike">
              <a:latin typeface="Arial"/>
            </a:endParaRPr>
          </a:p>
        </p:txBody>
      </p:sp>
      <p:sp>
        <p:nvSpPr>
          <p:cNvPr id="181" name="CustomShape 17"/>
          <p:cNvSpPr/>
          <p:nvPr/>
        </p:nvSpPr>
        <p:spPr>
          <a:xfrm>
            <a:off x="5267160" y="2637360"/>
            <a:ext cx="618480" cy="360"/>
          </a:xfrm>
          <a:custGeom>
            <a:avLst/>
            <a:gdLst/>
            <a:ahLst/>
            <a:rect l="l" t="t" r="r" b="b"/>
            <a:pathLst>
              <a:path w="21600" h="21600">
                <a:moveTo>
                  <a:pt x="0" y="0"/>
                </a:moveTo>
                <a:lnTo>
                  <a:pt x="21600" y="21600"/>
                </a:lnTo>
              </a:path>
            </a:pathLst>
          </a:custGeom>
          <a:noFill/>
          <a:ln>
            <a:solidFill>
              <a:srgbClr val="00bbb1"/>
            </a:solidFill>
            <a:round/>
            <a:tailEnd len="med" type="triangle" w="med"/>
          </a:ln>
        </p:spPr>
        <p:style>
          <a:lnRef idx="1">
            <a:schemeClr val="accent1"/>
          </a:lnRef>
          <a:fillRef idx="0">
            <a:schemeClr val="accent1"/>
          </a:fillRef>
          <a:effectRef idx="0">
            <a:schemeClr val="accent1"/>
          </a:effectRef>
          <a:fontRef idx="minor"/>
        </p:style>
      </p:sp>
      <p:sp>
        <p:nvSpPr>
          <p:cNvPr id="182" name="CustomShape 18"/>
          <p:cNvSpPr/>
          <p:nvPr/>
        </p:nvSpPr>
        <p:spPr>
          <a:xfrm>
            <a:off x="4996800" y="2457360"/>
            <a:ext cx="4766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a:ea typeface="DejaVu Sans"/>
              </a:rPr>
              <a:t>rbpB</a:t>
            </a:r>
            <a:endParaRPr b="0" lang="en-GB" sz="1200" spc="-1" strike="noStrike">
              <a:latin typeface="Arial"/>
            </a:endParaRPr>
          </a:p>
        </p:txBody>
      </p:sp>
      <p:sp>
        <p:nvSpPr>
          <p:cNvPr id="183" name="CustomShape 19"/>
          <p:cNvSpPr/>
          <p:nvPr/>
        </p:nvSpPr>
        <p:spPr>
          <a:xfrm>
            <a:off x="5889960" y="2085840"/>
            <a:ext cx="1310040" cy="550440"/>
          </a:xfrm>
          <a:prstGeom prst="rect">
            <a:avLst/>
          </a:prstGeom>
          <a:solidFill>
            <a:schemeClr val="accent3">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184" name="CustomShape 20"/>
          <p:cNvSpPr/>
          <p:nvPr/>
        </p:nvSpPr>
        <p:spPr>
          <a:xfrm>
            <a:off x="5172120" y="2085840"/>
            <a:ext cx="641160" cy="360"/>
          </a:xfrm>
          <a:custGeom>
            <a:avLst/>
            <a:gdLst/>
            <a:ahLst/>
            <a:rect l="l" t="t" r="r" b="b"/>
            <a:pathLst>
              <a:path w="21600" h="21600">
                <a:moveTo>
                  <a:pt x="0" y="0"/>
                </a:moveTo>
                <a:lnTo>
                  <a:pt x="21600" y="21600"/>
                </a:lnTo>
              </a:path>
            </a:pathLst>
          </a:custGeom>
          <a:noFill/>
          <a:ln>
            <a:solidFill>
              <a:srgbClr val="00bbb1"/>
            </a:solidFill>
            <a:round/>
            <a:tailEnd len="med" type="triangle" w="med"/>
          </a:ln>
        </p:spPr>
        <p:style>
          <a:lnRef idx="1">
            <a:schemeClr val="accent1"/>
          </a:lnRef>
          <a:fillRef idx="0">
            <a:schemeClr val="accent1"/>
          </a:fillRef>
          <a:effectRef idx="0">
            <a:schemeClr val="accent1"/>
          </a:effectRef>
          <a:fontRef idx="minor"/>
        </p:style>
      </p:sp>
      <p:sp>
        <p:nvSpPr>
          <p:cNvPr id="185" name="CustomShape 21"/>
          <p:cNvSpPr/>
          <p:nvPr/>
        </p:nvSpPr>
        <p:spPr>
          <a:xfrm>
            <a:off x="5886360" y="2085840"/>
            <a:ext cx="1317240" cy="7714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186" name="CustomShape 22"/>
          <p:cNvSpPr/>
          <p:nvPr/>
        </p:nvSpPr>
        <p:spPr>
          <a:xfrm>
            <a:off x="4998960" y="2000160"/>
            <a:ext cx="36972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a:ea typeface="DejaVu Sans"/>
              </a:rPr>
              <a:t>rsp</a:t>
            </a:r>
            <a:endParaRPr b="0" lang="en-GB" sz="1200" spc="-1" strike="noStrike">
              <a:latin typeface="Arial"/>
            </a:endParaRPr>
          </a:p>
        </p:txBody>
      </p:sp>
      <p:sp>
        <p:nvSpPr>
          <p:cNvPr id="187" name="CustomShape 23"/>
          <p:cNvSpPr/>
          <p:nvPr/>
        </p:nvSpPr>
        <p:spPr>
          <a:xfrm>
            <a:off x="7392600" y="2584800"/>
            <a:ext cx="412200" cy="2955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350" spc="-1" strike="noStrike">
                <a:solidFill>
                  <a:srgbClr val="000000"/>
                </a:solidFill>
                <a:latin typeface="Calibri"/>
                <a:ea typeface="DejaVu Sans"/>
              </a:rPr>
              <a:t>buf</a:t>
            </a:r>
            <a:endParaRPr b="0" lang="en-GB" sz="1350" spc="-1" strike="noStrike">
              <a:latin typeface="Arial"/>
            </a:endParaRPr>
          </a:p>
        </p:txBody>
      </p:sp>
      <p:sp>
        <p:nvSpPr>
          <p:cNvPr id="188" name="CustomShape 24"/>
          <p:cNvSpPr/>
          <p:nvPr/>
        </p:nvSpPr>
        <p:spPr>
          <a:xfrm>
            <a:off x="4321800" y="4771800"/>
            <a:ext cx="539280" cy="273240"/>
          </a:xfrm>
          <a:prstGeom prst="rect">
            <a:avLst/>
          </a:prstGeom>
          <a:noFill/>
          <a:ln>
            <a:noFill/>
          </a:ln>
        </p:spPr>
        <p:style>
          <a:lnRef idx="0"/>
          <a:fillRef idx="0"/>
          <a:effectRef idx="0"/>
          <a:fontRef idx="minor"/>
        </p:style>
      </p:sp>
      <p:pic>
        <p:nvPicPr>
          <p:cNvPr id="189" name="" descr=""/>
          <p:cNvPicPr/>
          <p:nvPr/>
        </p:nvPicPr>
        <p:blipFill>
          <a:blip r:embed="rId1"/>
          <a:stretch/>
        </p:blipFill>
        <p:spPr>
          <a:xfrm>
            <a:off x="1092960" y="1008000"/>
            <a:ext cx="2362680" cy="2159640"/>
          </a:xfrm>
          <a:prstGeom prst="rect">
            <a:avLst/>
          </a:prstGeom>
          <a:ln>
            <a:noFill/>
          </a:ln>
        </p:spPr>
      </p:pic>
      <p:pic>
        <p:nvPicPr>
          <p:cNvPr id="190" name="" descr=""/>
          <p:cNvPicPr/>
          <p:nvPr/>
        </p:nvPicPr>
        <p:blipFill>
          <a:blip r:embed="rId2"/>
          <a:stretch/>
        </p:blipFill>
        <p:spPr>
          <a:xfrm>
            <a:off x="1152000" y="3240000"/>
            <a:ext cx="2015640" cy="1758600"/>
          </a:xfrm>
          <a:prstGeom prst="rect">
            <a:avLst/>
          </a:prstGeom>
          <a:ln>
            <a:noFill/>
          </a:ln>
        </p:spPr>
      </p:pic>
    </p:spTree>
  </p:cSld>
  <p:timing>
    <p:tnLst>
      <p:par>
        <p:cTn id="172" dur="indefinite" restart="never" nodeType="tmRoot">
          <p:childTnLst>
            <p:seq>
              <p:cTn id="173" dur="indefinite" nodeType="mainSeq">
                <p:childTnLst>
                  <p:par>
                    <p:cTn id="174" fill="hold">
                      <p:stCondLst>
                        <p:cond delay="0"/>
                      </p:stCondLst>
                      <p:childTnLst>
                        <p:par>
                          <p:cTn id="175" fill="hold">
                            <p:stCondLst>
                              <p:cond delay="0"/>
                            </p:stCondLst>
                            <p:childTnLst>
                              <p:par>
                                <p:cTn id="176" nodeType="withEffect" fill="hold" presetClass="entr" presetID="1">
                                  <p:stCondLst>
                                    <p:cond delay="0"/>
                                  </p:stCondLst>
                                  <p:childTnLst>
                                    <p:set>
                                      <p:cBhvr>
                                        <p:cTn id="177" dur="1" fill="hold">
                                          <p:stCondLst>
                                            <p:cond delay="0"/>
                                          </p:stCondLst>
                                        </p:cTn>
                                        <p:tgtEl>
                                          <p:spTgt spid="175"/>
                                        </p:tgtEl>
                                        <p:attrNameLst>
                                          <p:attrName>style.visibility</p:attrName>
                                        </p:attrNameLst>
                                      </p:cBhvr>
                                      <p:to>
                                        <p:strVal val="visible"/>
                                      </p:to>
                                    </p:set>
                                  </p:childTnLst>
                                </p:cTn>
                              </p:par>
                              <p:par>
                                <p:cTn id="178" nodeType="withEffect" fill="hold" presetClass="entr" presetID="1">
                                  <p:stCondLst>
                                    <p:cond delay="0"/>
                                  </p:stCondLst>
                                  <p:childTnLst>
                                    <p:set>
                                      <p:cBhvr>
                                        <p:cTn id="179" dur="1" fill="hold">
                                          <p:stCondLst>
                                            <p:cond delay="0"/>
                                          </p:stCondLst>
                                        </p:cTn>
                                        <p:tgtEl>
                                          <p:spTgt spid="176"/>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nodeType="clickEffect" fill="hold" presetClass="entr" presetID="1">
                                  <p:stCondLst>
                                    <p:cond delay="0"/>
                                  </p:stCondLst>
                                  <p:childTnLst>
                                    <p:set>
                                      <p:cBhvr>
                                        <p:cTn id="183" dur="1" fill="hold">
                                          <p:stCondLst>
                                            <p:cond delay="0"/>
                                          </p:stCondLst>
                                        </p:cTn>
                                        <p:tgtEl>
                                          <p:spTgt spid="177"/>
                                        </p:tgtEl>
                                        <p:attrNameLst>
                                          <p:attrName>style.visibility</p:attrName>
                                        </p:attrNameLst>
                                      </p:cBhvr>
                                      <p:to>
                                        <p:strVal val="visible"/>
                                      </p:to>
                                    </p:set>
                                  </p:childTnLst>
                                </p:cTn>
                              </p:par>
                              <p:par>
                                <p:cTn id="184" nodeType="withEffect" fill="hold" presetClass="entr" presetID="1">
                                  <p:stCondLst>
                                    <p:cond delay="0"/>
                                  </p:stCondLst>
                                  <p:childTnLst>
                                    <p:set>
                                      <p:cBhvr>
                                        <p:cTn id="185" dur="1" fill="hold">
                                          <p:stCondLst>
                                            <p:cond delay="0"/>
                                          </p:stCondLst>
                                        </p:cTn>
                                        <p:tgtEl>
                                          <p:spTgt spid="178"/>
                                        </p:tgtEl>
                                        <p:attrNameLst>
                                          <p:attrName>style.visibility</p:attrName>
                                        </p:attrNameLst>
                                      </p:cBhvr>
                                      <p:to>
                                        <p:strVal val="visible"/>
                                      </p:to>
                                    </p:set>
                                  </p:childTnLst>
                                </p:cTn>
                              </p:par>
                              <p:par>
                                <p:cTn id="186" nodeType="withEffect" fill="hold" presetClass="entr" presetID="1">
                                  <p:stCondLst>
                                    <p:cond delay="0"/>
                                  </p:stCondLst>
                                  <p:childTnLst>
                                    <p:set>
                                      <p:cBhvr>
                                        <p:cTn id="187" dur="1" fill="hold">
                                          <p:stCondLst>
                                            <p:cond delay="0"/>
                                          </p:stCondLst>
                                        </p:cTn>
                                        <p:tgtEl>
                                          <p:spTgt spid="179"/>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nodeType="clickEffect" fill="hold" presetClass="entr" presetID="1">
                                  <p:stCondLst>
                                    <p:cond delay="0"/>
                                  </p:stCondLst>
                                  <p:childTnLst>
                                    <p:set>
                                      <p:cBhvr>
                                        <p:cTn id="191" dur="1" fill="hold">
                                          <p:stCondLst>
                                            <p:cond delay="0"/>
                                          </p:stCondLst>
                                        </p:cTn>
                                        <p:tgtEl>
                                          <p:spTgt spid="180"/>
                                        </p:tgtEl>
                                        <p:attrNameLst>
                                          <p:attrName>style.visibility</p:attrName>
                                        </p:attrNameLst>
                                      </p:cBhvr>
                                      <p:to>
                                        <p:strVal val="visible"/>
                                      </p:to>
                                    </p:set>
                                  </p:childTnLst>
                                </p:cTn>
                              </p:par>
                              <p:par>
                                <p:cTn id="192" nodeType="withEffect" fill="hold" presetClass="entr" presetID="1">
                                  <p:stCondLst>
                                    <p:cond delay="0"/>
                                  </p:stCondLst>
                                  <p:childTnLst>
                                    <p:set>
                                      <p:cBhvr>
                                        <p:cTn id="193" dur="1" fill="hold">
                                          <p:stCondLst>
                                            <p:cond delay="0"/>
                                          </p:stCondLst>
                                        </p:cTn>
                                        <p:tgtEl>
                                          <p:spTgt spid="181"/>
                                        </p:tgtEl>
                                        <p:attrNameLst>
                                          <p:attrName>style.visibility</p:attrName>
                                        </p:attrNameLst>
                                      </p:cBhvr>
                                      <p:to>
                                        <p:strVal val="visible"/>
                                      </p:to>
                                    </p:set>
                                  </p:childTnLst>
                                </p:cTn>
                              </p:par>
                              <p:par>
                                <p:cTn id="194" nodeType="withEffect" fill="hold" presetClass="entr" presetID="1">
                                  <p:stCondLst>
                                    <p:cond delay="0"/>
                                  </p:stCondLst>
                                  <p:childTnLst>
                                    <p:set>
                                      <p:cBhvr>
                                        <p:cTn id="195" dur="1" fill="hold">
                                          <p:stCondLst>
                                            <p:cond delay="0"/>
                                          </p:stCondLst>
                                        </p:cTn>
                                        <p:tgtEl>
                                          <p:spTgt spid="182"/>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nodeType="clickEffect" fill="hold" presetClass="entr" presetID="1">
                                  <p:stCondLst>
                                    <p:cond delay="0"/>
                                  </p:stCondLst>
                                  <p:childTnLst>
                                    <p:set>
                                      <p:cBhvr>
                                        <p:cTn id="199" dur="1" fill="hold">
                                          <p:stCondLst>
                                            <p:cond delay="0"/>
                                          </p:stCondLst>
                                        </p:cTn>
                                        <p:tgtEl>
                                          <p:spTgt spid="183"/>
                                        </p:tgtEl>
                                        <p:attrNameLst>
                                          <p:attrName>style.visibility</p:attrName>
                                        </p:attrNameLst>
                                      </p:cBhvr>
                                      <p:to>
                                        <p:strVal val="visible"/>
                                      </p:to>
                                    </p:set>
                                  </p:childTnLst>
                                </p:cTn>
                              </p:par>
                              <p:par>
                                <p:cTn id="200" nodeType="withEffect" fill="hold" presetClass="entr" presetID="1">
                                  <p:stCondLst>
                                    <p:cond delay="0"/>
                                  </p:stCondLst>
                                  <p:childTnLst>
                                    <p:set>
                                      <p:cBhvr>
                                        <p:cTn id="201" dur="1" fill="hold">
                                          <p:stCondLst>
                                            <p:cond delay="0"/>
                                          </p:stCondLst>
                                        </p:cTn>
                                        <p:tgtEl>
                                          <p:spTgt spid="184"/>
                                        </p:tgtEl>
                                        <p:attrNameLst>
                                          <p:attrName>style.visibility</p:attrName>
                                        </p:attrNameLst>
                                      </p:cBhvr>
                                      <p:to>
                                        <p:strVal val="visible"/>
                                      </p:to>
                                    </p:set>
                                  </p:childTnLst>
                                </p:cTn>
                              </p:par>
                              <p:par>
                                <p:cTn id="202" nodeType="withEffect" fill="hold" presetClass="entr" presetID="1">
                                  <p:stCondLst>
                                    <p:cond delay="0"/>
                                  </p:stCondLst>
                                  <p:childTnLst>
                                    <p:set>
                                      <p:cBhvr>
                                        <p:cTn id="203" dur="1" fill="hold">
                                          <p:stCondLst>
                                            <p:cond delay="0"/>
                                          </p:stCondLst>
                                        </p:cTn>
                                        <p:tgtEl>
                                          <p:spTgt spid="186"/>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nodeType="clickEffect" fill="hold" presetClass="entr" presetID="1">
                                  <p:stCondLst>
                                    <p:cond delay="0"/>
                                  </p:stCondLst>
                                  <p:childTnLst>
                                    <p:set>
                                      <p:cBhvr>
                                        <p:cTn id="207" dur="1" fill="hold">
                                          <p:stCondLst>
                                            <p:cond delay="0"/>
                                          </p:stCondLst>
                                        </p:cTn>
                                        <p:tgtEl>
                                          <p:spTgt spid="185"/>
                                        </p:tgtEl>
                                        <p:attrNameLst>
                                          <p:attrName>style.visibility</p:attrName>
                                        </p:attrNameLst>
                                      </p:cBhvr>
                                      <p:to>
                                        <p:strVal val="visible"/>
                                      </p:to>
                                    </p:set>
                                  </p:childTnLst>
                                </p:cTn>
                              </p:par>
                              <p:par>
                                <p:cTn id="208" nodeType="withEffect" fill="hold" presetClass="entr" presetID="1">
                                  <p:stCondLst>
                                    <p:cond delay="0"/>
                                  </p:stCondLst>
                                  <p:childTnLst>
                                    <p:set>
                                      <p:cBhvr>
                                        <p:cTn id="209"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Example: C to assembly</a:t>
            </a:r>
            <a:endParaRPr b="0" lang="en-GB" sz="3200" spc="-1" strike="noStrike">
              <a:latin typeface="Arial"/>
            </a:endParaRPr>
          </a:p>
        </p:txBody>
      </p:sp>
      <p:sp>
        <p:nvSpPr>
          <p:cNvPr id="192" name="CustomShape 2"/>
          <p:cNvSpPr/>
          <p:nvPr/>
        </p:nvSpPr>
        <p:spPr>
          <a:xfrm>
            <a:off x="360000" y="1257480"/>
            <a:ext cx="3696840" cy="1770840"/>
          </a:xfrm>
          <a:prstGeom prst="rect">
            <a:avLst/>
          </a:prstGeom>
          <a:solidFill>
            <a:srgbClr val="11111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200" spc="-1" strike="noStrike">
                <a:solidFill>
                  <a:srgbClr val="ffffff"/>
                </a:solidFill>
                <a:latin typeface="Courier New"/>
                <a:ea typeface="DejaVu Sans"/>
              </a:rPr>
              <a:t>int main(int argc, char *argv[]) {</a:t>
            </a:r>
            <a:endParaRPr b="0" lang="en-GB" sz="1200" spc="-1" strike="noStrike">
              <a:latin typeface="Arial"/>
            </a:endParaRPr>
          </a:p>
          <a:p>
            <a:pPr algn="ctr">
              <a:lnSpc>
                <a:spcPct val="100000"/>
              </a:lnSpc>
            </a:pPr>
            <a:r>
              <a:rPr b="0" lang="en-GB" sz="1200" spc="-1" strike="noStrike">
                <a:solidFill>
                  <a:srgbClr val="ffffff"/>
                </a:solidFill>
                <a:latin typeface="Courier New"/>
                <a:ea typeface="DejaVu Sans"/>
              </a:rPr>
              <a:t>	</a:t>
            </a:r>
            <a:r>
              <a:rPr b="0" lang="en-GB" sz="1200" spc="-1" strike="noStrike">
                <a:solidFill>
                  <a:srgbClr val="ffffff"/>
                </a:solidFill>
                <a:latin typeface="Courier New"/>
                <a:ea typeface="DejaVu Sans"/>
              </a:rPr>
              <a:t>char name[]=”World!”;</a:t>
            </a:r>
            <a:endParaRPr b="0" lang="en-GB" sz="1200" spc="-1" strike="noStrike">
              <a:latin typeface="Arial"/>
            </a:endParaRPr>
          </a:p>
          <a:p>
            <a:pPr algn="ctr">
              <a:lnSpc>
                <a:spcPct val="100000"/>
              </a:lnSpc>
            </a:pPr>
            <a:r>
              <a:rPr b="0" lang="en-GB" sz="1200" spc="-1" strike="noStrike">
                <a:solidFill>
                  <a:srgbClr val="ffffff"/>
                </a:solidFill>
                <a:latin typeface="Courier New"/>
                <a:ea typeface="DejaVu Sans"/>
              </a:rPr>
              <a:t>   </a:t>
            </a:r>
            <a:r>
              <a:rPr b="0" lang="en-GB" sz="1200" spc="-1" strike="noStrike">
                <a:solidFill>
                  <a:srgbClr val="ffffff"/>
                </a:solidFill>
                <a:latin typeface="Courier New"/>
                <a:ea typeface="DejaVu Sans"/>
              </a:rPr>
              <a:t>buf_copy(argv[1]);</a:t>
            </a:r>
            <a:endParaRPr b="0" lang="en-GB" sz="1200" spc="-1" strike="noStrike">
              <a:latin typeface="Arial"/>
            </a:endParaRPr>
          </a:p>
          <a:p>
            <a:pPr algn="ctr">
              <a:lnSpc>
                <a:spcPct val="100000"/>
              </a:lnSpc>
            </a:pPr>
            <a:r>
              <a:rPr b="0" lang="en-GB" sz="1200" spc="-1" strike="noStrike">
                <a:solidFill>
                  <a:srgbClr val="ffffff"/>
                </a:solidFill>
                <a:latin typeface="Courier New"/>
                <a:ea typeface="DejaVu Sans"/>
              </a:rPr>
              <a:t>	</a:t>
            </a:r>
            <a:r>
              <a:rPr b="0" lang="en-GB" sz="1200" spc="-1" strike="noStrike">
                <a:solidFill>
                  <a:srgbClr val="ffffff"/>
                </a:solidFill>
                <a:latin typeface="Courier New"/>
                <a:ea typeface="DejaVu Sans"/>
              </a:rPr>
              <a:t>  </a:t>
            </a:r>
            <a:r>
              <a:rPr b="0" lang="en-GB" sz="1200" spc="-1" strike="noStrike">
                <a:solidFill>
                  <a:srgbClr val="ffffff"/>
                </a:solidFill>
                <a:latin typeface="Courier New"/>
                <a:ea typeface="DejaVu Sans"/>
              </a:rPr>
              <a:t>return 1;</a:t>
            </a:r>
            <a:endParaRPr b="0" lang="en-GB" sz="1200" spc="-1" strike="noStrike">
              <a:latin typeface="Arial"/>
            </a:endParaRPr>
          </a:p>
          <a:p>
            <a:pPr algn="ctr">
              <a:lnSpc>
                <a:spcPct val="100000"/>
              </a:lnSpc>
            </a:pPr>
            <a:r>
              <a:rPr b="0" lang="en-GB" sz="1200" spc="-1" strike="noStrike">
                <a:solidFill>
                  <a:srgbClr val="ffffff"/>
                </a:solidFill>
                <a:latin typeface="Courier New"/>
                <a:ea typeface="DejaVu Sans"/>
              </a:rPr>
              <a:t>}</a:t>
            </a:r>
            <a:endParaRPr b="0" lang="en-GB" sz="1200" spc="-1" strike="noStrike">
              <a:latin typeface="Arial"/>
            </a:endParaRPr>
          </a:p>
        </p:txBody>
      </p:sp>
      <p:sp>
        <p:nvSpPr>
          <p:cNvPr id="193" name="CustomShape 3"/>
          <p:cNvSpPr/>
          <p:nvPr/>
        </p:nvSpPr>
        <p:spPr>
          <a:xfrm>
            <a:off x="288000" y="3200400"/>
            <a:ext cx="3768840" cy="1542240"/>
          </a:xfrm>
          <a:prstGeom prst="rect">
            <a:avLst/>
          </a:prstGeom>
          <a:solidFill>
            <a:srgbClr val="111111"/>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200" spc="-1" strike="noStrike">
                <a:solidFill>
                  <a:srgbClr val="ffffff"/>
                </a:solidFill>
                <a:latin typeface="Courier New"/>
                <a:ea typeface="DejaVu Sans"/>
              </a:rPr>
              <a:t>int buf_copy(char *string) {</a:t>
            </a:r>
            <a:endParaRPr b="0" lang="en-GB" sz="1200" spc="-1" strike="noStrike">
              <a:latin typeface="Arial"/>
            </a:endParaRPr>
          </a:p>
          <a:p>
            <a:pPr algn="ctr">
              <a:lnSpc>
                <a:spcPct val="100000"/>
              </a:lnSpc>
            </a:pPr>
            <a:r>
              <a:rPr b="0" lang="en-GB" sz="1200" spc="-1" strike="noStrike">
                <a:solidFill>
                  <a:srgbClr val="ffffff"/>
                </a:solidFill>
                <a:latin typeface="Courier New"/>
                <a:ea typeface="DejaVu Sans"/>
              </a:rPr>
              <a:t>	</a:t>
            </a:r>
            <a:r>
              <a:rPr b="0" lang="en-GB" sz="1200" spc="-1" strike="noStrike">
                <a:solidFill>
                  <a:srgbClr val="ffffff"/>
                </a:solidFill>
                <a:latin typeface="Courier New"/>
                <a:ea typeface="DejaVu Sans"/>
              </a:rPr>
              <a:t>char buffer[20];</a:t>
            </a:r>
            <a:endParaRPr b="0" lang="en-GB" sz="1200" spc="-1" strike="noStrike">
              <a:latin typeface="Arial"/>
            </a:endParaRPr>
          </a:p>
          <a:p>
            <a:pPr algn="ctr">
              <a:lnSpc>
                <a:spcPct val="100000"/>
              </a:lnSpc>
            </a:pPr>
            <a:r>
              <a:rPr b="0" lang="en-GB" sz="1200" spc="-1" strike="noStrike">
                <a:solidFill>
                  <a:srgbClr val="ffffff"/>
                </a:solidFill>
                <a:latin typeface="Courier New"/>
                <a:ea typeface="DejaVu Sans"/>
              </a:rPr>
              <a:t>	</a:t>
            </a:r>
            <a:r>
              <a:rPr b="0" lang="en-GB" sz="1200" spc="-1" strike="noStrike">
                <a:solidFill>
                  <a:srgbClr val="ffffff"/>
                </a:solidFill>
                <a:latin typeface="Courier New"/>
                <a:ea typeface="DejaVu Sans"/>
              </a:rPr>
              <a:t>strcpy(buffer, string);</a:t>
            </a:r>
            <a:endParaRPr b="0" lang="en-GB" sz="1200" spc="-1" strike="noStrike">
              <a:latin typeface="Arial"/>
            </a:endParaRPr>
          </a:p>
          <a:p>
            <a:pPr algn="ctr">
              <a:lnSpc>
                <a:spcPct val="100000"/>
              </a:lnSpc>
            </a:pPr>
            <a:r>
              <a:rPr b="0" lang="en-GB" sz="1200" spc="-1" strike="noStrike">
                <a:solidFill>
                  <a:srgbClr val="ffffff"/>
                </a:solidFill>
                <a:latin typeface="Courier New"/>
                <a:ea typeface="DejaVu Sans"/>
              </a:rPr>
              <a:t>	</a:t>
            </a:r>
            <a:r>
              <a:rPr b="0" lang="en-GB" sz="1200" spc="-1" strike="noStrike">
                <a:solidFill>
                  <a:srgbClr val="ffffff"/>
                </a:solidFill>
                <a:latin typeface="Courier New"/>
                <a:ea typeface="DejaVu Sans"/>
              </a:rPr>
              <a:t>return 1;</a:t>
            </a:r>
            <a:endParaRPr b="0" lang="en-GB" sz="1200" spc="-1" strike="noStrike">
              <a:latin typeface="Arial"/>
            </a:endParaRPr>
          </a:p>
          <a:p>
            <a:pPr algn="ctr">
              <a:lnSpc>
                <a:spcPct val="100000"/>
              </a:lnSpc>
            </a:pPr>
            <a:r>
              <a:rPr b="0" lang="en-GB" sz="1200" spc="-1" strike="noStrike">
                <a:solidFill>
                  <a:srgbClr val="ffffff"/>
                </a:solidFill>
                <a:latin typeface="Courier New"/>
                <a:ea typeface="DejaVu Sans"/>
              </a:rPr>
              <a:t>}</a:t>
            </a:r>
            <a:endParaRPr b="0" lang="en-GB" sz="1200" spc="-1" strike="noStrike">
              <a:latin typeface="Arial"/>
            </a:endParaRPr>
          </a:p>
        </p:txBody>
      </p:sp>
      <p:sp>
        <p:nvSpPr>
          <p:cNvPr id="194" name="CustomShape 4"/>
          <p:cNvSpPr/>
          <p:nvPr/>
        </p:nvSpPr>
        <p:spPr>
          <a:xfrm>
            <a:off x="4321800" y="4771800"/>
            <a:ext cx="539280" cy="273240"/>
          </a:xfrm>
          <a:prstGeom prst="rect">
            <a:avLst/>
          </a:prstGeom>
          <a:noFill/>
          <a:ln>
            <a:noFill/>
          </a:ln>
        </p:spPr>
        <p:style>
          <a:lnRef idx="0"/>
          <a:fillRef idx="0"/>
          <a:effectRef idx="0"/>
          <a:fontRef idx="minor"/>
        </p:style>
      </p:sp>
      <p:pic>
        <p:nvPicPr>
          <p:cNvPr id="195" name="" descr=""/>
          <p:cNvPicPr/>
          <p:nvPr/>
        </p:nvPicPr>
        <p:blipFill>
          <a:blip r:embed="rId1"/>
          <a:stretch/>
        </p:blipFill>
        <p:spPr>
          <a:xfrm>
            <a:off x="6010200" y="144000"/>
            <a:ext cx="2989440" cy="2732400"/>
          </a:xfrm>
          <a:prstGeom prst="rect">
            <a:avLst/>
          </a:prstGeom>
          <a:ln>
            <a:noFill/>
          </a:ln>
        </p:spPr>
      </p:pic>
      <p:pic>
        <p:nvPicPr>
          <p:cNvPr id="196" name="" descr=""/>
          <p:cNvPicPr/>
          <p:nvPr/>
        </p:nvPicPr>
        <p:blipFill>
          <a:blip r:embed="rId2"/>
          <a:stretch/>
        </p:blipFill>
        <p:spPr>
          <a:xfrm>
            <a:off x="6609960" y="2954880"/>
            <a:ext cx="2389680" cy="2084760"/>
          </a:xfrm>
          <a:prstGeom prst="rect">
            <a:avLst/>
          </a:prstGeom>
          <a:ln>
            <a:noFill/>
          </a:ln>
        </p:spPr>
      </p:pic>
    </p:spTree>
  </p:cSld>
  <p:timing>
    <p:tnLst>
      <p:par>
        <p:cTn id="210" dur="indefinite" restart="never" nodeType="tmRoot">
          <p:childTnLst>
            <p:seq>
              <p:cTn id="211"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Know your Tools</a:t>
            </a:r>
            <a:endParaRPr b="0" lang="en-GB" sz="3200" spc="-1" strike="noStrike">
              <a:latin typeface="Arial"/>
            </a:endParaRPr>
          </a:p>
        </p:txBody>
      </p:sp>
      <p:sp>
        <p:nvSpPr>
          <p:cNvPr id="198" name="CustomShape 2"/>
          <p:cNvSpPr/>
          <p:nvPr/>
        </p:nvSpPr>
        <p:spPr>
          <a:xfrm>
            <a:off x="370800" y="1369080"/>
            <a:ext cx="8401680" cy="2887560"/>
          </a:xfrm>
          <a:prstGeom prst="rect">
            <a:avLst/>
          </a:prstGeom>
          <a:noFill/>
          <a:ln>
            <a:noFill/>
          </a:ln>
        </p:spPr>
        <p:style>
          <a:lnRef idx="0"/>
          <a:fillRef idx="0"/>
          <a:effectRef idx="0"/>
          <a:fontRef idx="minor"/>
        </p:style>
        <p:txBody>
          <a:bodyPr lIns="90000" rIns="90000" tIns="45000" bIns="45000"/>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Disassembler/debugger</a:t>
            </a:r>
            <a:endParaRPr b="0" lang="en-GB" sz="21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Windows: OllyDbg, PyDbg, Immunity Debugger, IDA Pro</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Linux: GDB </a:t>
            </a:r>
            <a:r>
              <a:rPr b="0" lang="en-GB" sz="1800" spc="-1" strike="noStrike">
                <a:solidFill>
                  <a:srgbClr val="000000"/>
                </a:solidFill>
                <a:latin typeface="Wingdings"/>
              </a:rPr>
              <a:t></a:t>
            </a:r>
            <a:r>
              <a:rPr b="0" lang="en-GB" sz="1800" spc="-1" strike="noStrike">
                <a:solidFill>
                  <a:srgbClr val="000000"/>
                </a:solidFill>
                <a:latin typeface="Arial"/>
              </a:rPr>
              <a:t> , Evan’s Debugger (EDB), IDA Pro</a:t>
            </a:r>
            <a:endParaRPr b="0" lang="en-GB" sz="18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Language: Your choice, Python (my choice)</a:t>
            </a:r>
            <a:endParaRPr b="0" lang="en-GB" sz="21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Hex viewer: HxD HexEditor</a:t>
            </a:r>
            <a:endParaRPr b="0" lang="en-GB" sz="2100" spc="-1" strike="noStrike">
              <a:latin typeface="Arial"/>
            </a:endParaRPr>
          </a:p>
          <a:p>
            <a:pPr>
              <a:lnSpc>
                <a:spcPct val="90000"/>
              </a:lnSpc>
              <a:spcBef>
                <a:spcPts val="751"/>
              </a:spcBef>
            </a:pPr>
            <a:endParaRPr b="0" lang="en-GB" sz="2100" spc="-1" strike="noStrike">
              <a:latin typeface="Arial"/>
            </a:endParaRPr>
          </a:p>
        </p:txBody>
      </p:sp>
      <p:sp>
        <p:nvSpPr>
          <p:cNvPr id="199" name="CustomShape 3"/>
          <p:cNvSpPr/>
          <p:nvPr/>
        </p:nvSpPr>
        <p:spPr>
          <a:xfrm>
            <a:off x="4321800" y="4771800"/>
            <a:ext cx="539280" cy="273240"/>
          </a:xfrm>
          <a:prstGeom prst="rect">
            <a:avLst/>
          </a:prstGeom>
          <a:noFill/>
          <a:ln>
            <a:noFill/>
          </a:ln>
        </p:spPr>
        <p:style>
          <a:lnRef idx="0"/>
          <a:fillRef idx="0"/>
          <a:effectRef idx="0"/>
          <a:fontRef idx="minor"/>
        </p:style>
      </p:sp>
    </p:spTree>
  </p:cSld>
  <p:timing>
    <p:tnLst>
      <p:par>
        <p:cTn id="212" dur="indefinite" restart="never" nodeType="tmRoot">
          <p:childTnLst>
            <p:seq>
              <p:cTn id="213"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222000" y="205920"/>
            <a:ext cx="4435560" cy="85644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compiling options</a:t>
            </a:r>
            <a:endParaRPr b="0" lang="en-GB" sz="3200" spc="-1" strike="noStrike">
              <a:latin typeface="Arial"/>
            </a:endParaRPr>
          </a:p>
        </p:txBody>
      </p:sp>
      <p:sp>
        <p:nvSpPr>
          <p:cNvPr id="201" name="CustomShape 2"/>
          <p:cNvSpPr/>
          <p:nvPr/>
        </p:nvSpPr>
        <p:spPr>
          <a:xfrm>
            <a:off x="1486080" y="1283400"/>
            <a:ext cx="6171480" cy="3393720"/>
          </a:xfrm>
          <a:prstGeom prst="rect">
            <a:avLst/>
          </a:prstGeom>
          <a:noFill/>
          <a:ln>
            <a:noFill/>
          </a:ln>
        </p:spPr>
        <p:style>
          <a:lnRef idx="0"/>
          <a:fillRef idx="0"/>
          <a:effectRef idx="0"/>
          <a:fontRef idx="minor"/>
        </p:style>
        <p:txBody>
          <a:bodyPr lIns="90000" rIns="90000" tIns="45000" bIns="45000">
            <a:normAutofit/>
          </a:bodyPr>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GCC:</a:t>
            </a:r>
            <a:endParaRPr b="0" lang="en-GB" sz="21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gcc -fno-stack-protector -z execstack vulnerable.c</a:t>
            </a:r>
            <a:endParaRPr b="0" lang="en-GB" sz="1800" spc="-1" strike="noStrike">
              <a:latin typeface="Arial"/>
            </a:endParaRPr>
          </a:p>
          <a:p>
            <a:pPr lvl="2" marL="857160" indent="-170640">
              <a:lnSpc>
                <a:spcPct val="90000"/>
              </a:lnSpc>
              <a:spcBef>
                <a:spcPts val="374"/>
              </a:spcBef>
              <a:buClr>
                <a:srgbClr val="000000"/>
              </a:buClr>
              <a:buSzPct val="85000"/>
              <a:buFont typeface="Wingdings" charset="2"/>
              <a:buChar char=""/>
            </a:pPr>
            <a:r>
              <a:rPr b="0" lang="en-GB" sz="1500" spc="-1" strike="noStrike">
                <a:solidFill>
                  <a:srgbClr val="000000"/>
                </a:solidFill>
                <a:latin typeface="Arial"/>
              </a:rPr>
              <a:t>-fno-stack-protector disables SSP (stack guard)</a:t>
            </a:r>
            <a:endParaRPr b="0" lang="en-GB" sz="1500" spc="-1" strike="noStrike">
              <a:latin typeface="Arial"/>
            </a:endParaRPr>
          </a:p>
          <a:p>
            <a:pPr lvl="2" marL="857160" indent="-170640">
              <a:lnSpc>
                <a:spcPct val="90000"/>
              </a:lnSpc>
              <a:spcBef>
                <a:spcPts val="374"/>
              </a:spcBef>
              <a:buClr>
                <a:srgbClr val="000000"/>
              </a:buClr>
              <a:buSzPct val="85000"/>
              <a:buFont typeface="Wingdings" charset="2"/>
              <a:buChar char=""/>
            </a:pPr>
            <a:r>
              <a:rPr b="0" lang="en-GB" sz="1500" spc="-1" strike="noStrike">
                <a:solidFill>
                  <a:srgbClr val="000000"/>
                </a:solidFill>
                <a:latin typeface="Arial"/>
              </a:rPr>
              <a:t>-z execstack marks the stack as executable</a:t>
            </a:r>
            <a:endParaRPr b="0" lang="en-GB" sz="15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-mno-accumulate-outgoing-args -mpush-args</a:t>
            </a:r>
            <a:endParaRPr b="0" lang="en-GB" sz="1800" spc="-1" strike="noStrike">
              <a:latin typeface="Arial"/>
            </a:endParaRPr>
          </a:p>
          <a:p>
            <a:pPr lvl="2" marL="857160" indent="-170640">
              <a:lnSpc>
                <a:spcPct val="90000"/>
              </a:lnSpc>
              <a:spcBef>
                <a:spcPts val="374"/>
              </a:spcBef>
              <a:buClr>
                <a:srgbClr val="000000"/>
              </a:buClr>
              <a:buSzPct val="85000"/>
              <a:buFont typeface="Wingdings" charset="2"/>
              <a:buChar char=""/>
            </a:pPr>
            <a:r>
              <a:rPr b="0" lang="en-GB" sz="1500" spc="-1" strike="noStrike">
                <a:solidFill>
                  <a:srgbClr val="000000"/>
                </a:solidFill>
                <a:latin typeface="Arial"/>
              </a:rPr>
              <a:t>## forcing GCC to push the arguments on the stack</a:t>
            </a:r>
            <a:endParaRPr b="0" lang="en-GB" sz="1500" spc="-1" strike="noStrike">
              <a:latin typeface="Arial"/>
            </a:endParaRPr>
          </a:p>
          <a:p>
            <a:pPr>
              <a:lnSpc>
                <a:spcPct val="100000"/>
              </a:lnSpc>
            </a:pPr>
            <a:endParaRPr b="0" lang="en-GB" sz="15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Windows CL</a:t>
            </a:r>
            <a:endParaRPr b="0" lang="en-GB" sz="21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/GS-</a:t>
            </a:r>
            <a:endParaRPr b="0" lang="en-GB" sz="2100" spc="-1" strike="noStrike">
              <a:latin typeface="Arial"/>
            </a:endParaRPr>
          </a:p>
        </p:txBody>
      </p:sp>
      <p:sp>
        <p:nvSpPr>
          <p:cNvPr id="202" name="CustomShape 3"/>
          <p:cNvSpPr/>
          <p:nvPr/>
        </p:nvSpPr>
        <p:spPr>
          <a:xfrm>
            <a:off x="4321800" y="4771800"/>
            <a:ext cx="539280" cy="273240"/>
          </a:xfrm>
          <a:prstGeom prst="rect">
            <a:avLst/>
          </a:prstGeom>
          <a:noFill/>
          <a:ln>
            <a:noFill/>
          </a:ln>
        </p:spPr>
        <p:style>
          <a:lnRef idx="0"/>
          <a:fillRef idx="0"/>
          <a:effectRef idx="0"/>
          <a:fontRef idx="minor"/>
        </p:style>
      </p:sp>
      <p:sp>
        <p:nvSpPr>
          <p:cNvPr id="203" name="CustomShape 4"/>
          <p:cNvSpPr/>
          <p:nvPr/>
        </p:nvSpPr>
        <p:spPr>
          <a:xfrm rot="19726200">
            <a:off x="1347480" y="390960"/>
            <a:ext cx="1982160" cy="592560"/>
          </a:xfrm>
          <a:prstGeom prst="rect">
            <a:avLst/>
          </a:prstGeom>
          <a:noFill/>
          <a:ln>
            <a:noFill/>
          </a:ln>
        </p:spPr>
        <p:style>
          <a:lnRef idx="0"/>
          <a:fillRef idx="0"/>
          <a:effectRef idx="0"/>
          <a:fontRef idx="minor"/>
        </p:style>
        <p:txBody>
          <a:bodyPr lIns="90000" rIns="90000" tIns="45000" bIns="45000"/>
          <a:p>
            <a:pPr>
              <a:lnSpc>
                <a:spcPct val="100000"/>
              </a:lnSpc>
            </a:pPr>
            <a:r>
              <a:rPr b="1" lang="en-GB" sz="3300" spc="-1" strike="noStrike">
                <a:solidFill>
                  <a:srgbClr val="ff0000"/>
                </a:solidFill>
                <a:latin typeface="Arial"/>
                <a:ea typeface="DejaVu Sans"/>
              </a:rPr>
              <a:t>Useful</a:t>
            </a:r>
            <a:endParaRPr b="0" lang="en-GB" sz="3300" spc="-1" strike="noStrike">
              <a:latin typeface="Arial"/>
            </a:endParaRPr>
          </a:p>
        </p:txBody>
      </p:sp>
    </p:spTree>
  </p:cSld>
  <p:timing>
    <p:tnLst>
      <p:par>
        <p:cTn id="214" dur="indefinite" restart="never" nodeType="tmRoot">
          <p:childTnLst>
            <p:seq>
              <p:cTn id="215"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Coming back to vulnerability</a:t>
            </a:r>
            <a:endParaRPr b="0" lang="en-GB" sz="3200" spc="-1" strike="noStrike">
              <a:latin typeface="Arial"/>
            </a:endParaRPr>
          </a:p>
        </p:txBody>
      </p:sp>
      <p:sp>
        <p:nvSpPr>
          <p:cNvPr id="205" name="CustomShape 2"/>
          <p:cNvSpPr/>
          <p:nvPr/>
        </p:nvSpPr>
        <p:spPr>
          <a:xfrm>
            <a:off x="370800" y="1369080"/>
            <a:ext cx="8401680" cy="2887560"/>
          </a:xfrm>
          <a:prstGeom prst="rect">
            <a:avLst/>
          </a:prstGeom>
          <a:noFill/>
          <a:ln>
            <a:noFill/>
          </a:ln>
        </p:spPr>
        <p:style>
          <a:lnRef idx="0"/>
          <a:fillRef idx="0"/>
          <a:effectRef idx="0"/>
          <a:fontRef idx="minor"/>
        </p:style>
        <p:txBody>
          <a:bodyPr lIns="90000" rIns="90000" tIns="45000" bIns="45000"/>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Finding vulnerability is first thing.</a:t>
            </a:r>
            <a:endParaRPr b="0" lang="en-GB" sz="2100" spc="-1" strike="noStrike">
              <a:latin typeface="Arial"/>
            </a:endParaRPr>
          </a:p>
          <a:p>
            <a:pPr lvl="1" marL="514440" indent="-170640">
              <a:lnSpc>
                <a:spcPct val="90000"/>
              </a:lnSpc>
              <a:spcBef>
                <a:spcPts val="374"/>
              </a:spcBef>
              <a:buClr>
                <a:srgbClr val="00b050"/>
              </a:buClr>
              <a:buFont typeface="Arial"/>
              <a:buChar char="–"/>
            </a:pPr>
            <a:r>
              <a:rPr b="0" lang="en-GB" sz="1800" spc="-1" strike="noStrike">
                <a:solidFill>
                  <a:srgbClr val="00b050"/>
                </a:solidFill>
                <a:latin typeface="Arial"/>
              </a:rPr>
              <a:t>Find it and Patch it</a:t>
            </a:r>
            <a:r>
              <a:rPr b="0" lang="en-GB" sz="1800" spc="-1" strike="noStrike">
                <a:solidFill>
                  <a:srgbClr val="000000"/>
                </a:solidFill>
                <a:latin typeface="Arial"/>
              </a:rPr>
              <a:t> OR</a:t>
            </a:r>
            <a:endParaRPr b="0" lang="en-GB" sz="1800" spc="-1" strike="noStrike">
              <a:latin typeface="Arial"/>
            </a:endParaRPr>
          </a:p>
          <a:p>
            <a:pPr lvl="1" marL="514440" indent="-170640">
              <a:lnSpc>
                <a:spcPct val="90000"/>
              </a:lnSpc>
              <a:spcBef>
                <a:spcPts val="374"/>
              </a:spcBef>
              <a:buClr>
                <a:srgbClr val="ff0000"/>
              </a:buClr>
              <a:buFont typeface="Arial"/>
              <a:buChar char="–"/>
            </a:pPr>
            <a:r>
              <a:rPr b="0" lang="en-GB" sz="1800" spc="-1" strike="noStrike">
                <a:solidFill>
                  <a:srgbClr val="ff0000"/>
                </a:solidFill>
                <a:latin typeface="Arial"/>
              </a:rPr>
              <a:t>How to exploit it?</a:t>
            </a:r>
            <a:endParaRPr b="0" lang="en-GB" sz="1800" spc="-1" strike="noStrike">
              <a:latin typeface="Arial"/>
            </a:endParaRPr>
          </a:p>
          <a:p>
            <a:pPr lvl="1" marL="514440" indent="-170640">
              <a:lnSpc>
                <a:spcPct val="90000"/>
              </a:lnSpc>
              <a:spcBef>
                <a:spcPts val="374"/>
              </a:spcBef>
              <a:buClr>
                <a:srgbClr val="ff0000"/>
              </a:buClr>
              <a:buFont typeface="Arial"/>
              <a:buChar char="–"/>
            </a:pPr>
            <a:r>
              <a:rPr b="0" lang="en-GB" sz="1800" spc="-1" strike="noStrike">
                <a:solidFill>
                  <a:srgbClr val="ff0000"/>
                </a:solidFill>
                <a:latin typeface="Arial"/>
              </a:rPr>
              <a:t>Hijacking the control -&gt; controlling which instruction(s) will be executed next.</a:t>
            </a:r>
            <a:endParaRPr b="0" lang="en-GB" sz="1800" spc="-1" strike="noStrike">
              <a:latin typeface="Arial"/>
            </a:endParaRPr>
          </a:p>
          <a:p>
            <a:pPr lvl="1" marL="514440" indent="-170640">
              <a:lnSpc>
                <a:spcPct val="90000"/>
              </a:lnSpc>
              <a:spcBef>
                <a:spcPts val="374"/>
              </a:spcBef>
              <a:buClr>
                <a:srgbClr val="ff0000"/>
              </a:buClr>
              <a:buFont typeface="Arial"/>
              <a:buChar char="–"/>
            </a:pPr>
            <a:r>
              <a:rPr b="0" lang="en-GB" sz="1800" spc="-1" strike="noStrike">
                <a:solidFill>
                  <a:srgbClr val="ff0000"/>
                </a:solidFill>
                <a:latin typeface="Arial"/>
              </a:rPr>
              <a:t>Candidates: saved return addr, function pointers, SEH etc.</a:t>
            </a:r>
            <a:endParaRPr b="0" lang="en-GB" sz="1800" spc="-1" strike="noStrike">
              <a:latin typeface="Arial"/>
            </a:endParaRPr>
          </a:p>
        </p:txBody>
      </p:sp>
      <p:sp>
        <p:nvSpPr>
          <p:cNvPr id="206" name="CustomShape 3"/>
          <p:cNvSpPr/>
          <p:nvPr/>
        </p:nvSpPr>
        <p:spPr>
          <a:xfrm>
            <a:off x="4321800" y="4771800"/>
            <a:ext cx="539280" cy="273240"/>
          </a:xfrm>
          <a:prstGeom prst="rect">
            <a:avLst/>
          </a:prstGeom>
          <a:noFill/>
          <a:ln>
            <a:noFill/>
          </a:ln>
        </p:spPr>
        <p:style>
          <a:lnRef idx="0"/>
          <a:fillRef idx="0"/>
          <a:effectRef idx="0"/>
          <a:fontRef idx="minor"/>
        </p:style>
      </p:sp>
    </p:spTree>
  </p:cSld>
  <p:timing>
    <p:tnLst>
      <p:par>
        <p:cTn id="216" dur="indefinite" restart="never" nodeType="tmRoot">
          <p:childTnLst>
            <p:seq>
              <p:cTn id="217" dur="indefinite" nodeType="mainSeq">
                <p:childTnLst>
                  <p:par>
                    <p:cTn id="218" nodeType="clickEffect" fill="hold">
                      <p:stCondLst>
                        <p:cond delay="indefinite"/>
                      </p:stCondLst>
                      <p:childTnLst>
                        <p:par>
                          <p:cTn id="219" nodeType="withEffect" fill="hold">
                            <p:stCondLst>
                              <p:cond delay="0"/>
                            </p:stCondLst>
                            <p:childTnLst>
                              <p:par>
                                <p:cTn id="220" nodeType="clickEffect" fill="hold" presetClass="entr" presetID="1">
                                  <p:stCondLst>
                                    <p:cond delay="0"/>
                                  </p:stCondLst>
                                  <p:childTnLst>
                                    <p:set>
                                      <p:cBhvr>
                                        <p:cTn id="221" dur="1" fill="hold">
                                          <p:stCondLst>
                                            <p:cond delay="0"/>
                                          </p:stCondLst>
                                        </p:cTn>
                                        <p:tgtEl>
                                          <p:spTgt spid="205">
                                            <p:txEl>
                                              <p:pRg st="0" end="0"/>
                                            </p:txEl>
                                          </p:spTgt>
                                        </p:tgtEl>
                                        <p:attrNameLst>
                                          <p:attrName>style.visibility</p:attrName>
                                        </p:attrNameLst>
                                      </p:cBhvr>
                                      <p:to>
                                        <p:strVal val="visible"/>
                                      </p:to>
                                    </p:set>
                                  </p:childTnLst>
                                </p:cTn>
                              </p:par>
                              <p:par>
                                <p:cTn id="222" nodeType="withEffect" fill="hold" presetClass="entr" presetID="1">
                                  <p:stCondLst>
                                    <p:cond delay="0"/>
                                  </p:stCondLst>
                                  <p:childTnLst>
                                    <p:set>
                                      <p:cBhvr>
                                        <p:cTn id="223" dur="1" fill="hold">
                                          <p:stCondLst>
                                            <p:cond delay="0"/>
                                          </p:stCondLst>
                                        </p:cTn>
                                        <p:tgtEl>
                                          <p:spTgt spid="205">
                                            <p:txEl>
                                              <p:pRg st="1" end="1"/>
                                            </p:txEl>
                                          </p:spTgt>
                                        </p:tgtEl>
                                        <p:attrNameLst>
                                          <p:attrName>style.visibility</p:attrName>
                                        </p:attrNameLst>
                                      </p:cBhvr>
                                      <p:to>
                                        <p:strVal val="visible"/>
                                      </p:to>
                                    </p:set>
                                  </p:childTnLst>
                                </p:cTn>
                              </p:par>
                              <p:par>
                                <p:cTn id="224" nodeType="withEffect" fill="hold" presetClass="entr" presetID="1">
                                  <p:stCondLst>
                                    <p:cond delay="0"/>
                                  </p:stCondLst>
                                  <p:childTnLst>
                                    <p:set>
                                      <p:cBhvr>
                                        <p:cTn id="225" dur="1" fill="hold">
                                          <p:stCondLst>
                                            <p:cond delay="0"/>
                                          </p:stCondLst>
                                        </p:cTn>
                                        <p:tgtEl>
                                          <p:spTgt spid="205">
                                            <p:txEl>
                                              <p:pRg st="2" end="2"/>
                                            </p:txEl>
                                          </p:spTgt>
                                        </p:tgtEl>
                                        <p:attrNameLst>
                                          <p:attrName>style.visibility</p:attrName>
                                        </p:attrNameLst>
                                      </p:cBhvr>
                                      <p:to>
                                        <p:strVal val="visible"/>
                                      </p:to>
                                    </p:set>
                                  </p:childTnLst>
                                </p:cTn>
                              </p:par>
                              <p:par>
                                <p:cTn id="226" nodeType="withEffect" fill="hold" presetClass="entr" presetID="1">
                                  <p:stCondLst>
                                    <p:cond delay="0"/>
                                  </p:stCondLst>
                                  <p:childTnLst>
                                    <p:set>
                                      <p:cBhvr>
                                        <p:cTn id="227" dur="1" fill="hold">
                                          <p:stCondLst>
                                            <p:cond delay="0"/>
                                          </p:stCondLst>
                                        </p:cTn>
                                        <p:tgtEl>
                                          <p:spTgt spid="205">
                                            <p:txEl>
                                              <p:pRg st="3" end="3"/>
                                            </p:txEl>
                                          </p:spTgt>
                                        </p:tgtEl>
                                        <p:attrNameLst>
                                          <p:attrName>style.visibility</p:attrName>
                                        </p:attrNameLst>
                                      </p:cBhvr>
                                      <p:to>
                                        <p:strVal val="visible"/>
                                      </p:to>
                                    </p:set>
                                  </p:childTnLst>
                                </p:cTn>
                              </p:par>
                              <p:par>
                                <p:cTn id="228" nodeType="withEffect" fill="hold" presetClass="entr" presetID="1">
                                  <p:stCondLst>
                                    <p:cond delay="0"/>
                                  </p:stCondLst>
                                  <p:childTnLst>
                                    <p:set>
                                      <p:cBhvr>
                                        <p:cTn id="229"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Motivation</a:t>
            </a:r>
            <a:endParaRPr b="0" lang="en-GB" sz="3200" spc="-1" strike="noStrike">
              <a:latin typeface="Arial"/>
            </a:endParaRPr>
          </a:p>
        </p:txBody>
      </p:sp>
      <p:sp>
        <p:nvSpPr>
          <p:cNvPr id="89" name="CustomShape 2"/>
          <p:cNvSpPr/>
          <p:nvPr/>
        </p:nvSpPr>
        <p:spPr>
          <a:xfrm>
            <a:off x="370800" y="1369080"/>
            <a:ext cx="8401680" cy="2887560"/>
          </a:xfrm>
          <a:prstGeom prst="rect">
            <a:avLst/>
          </a:prstGeom>
          <a:noFill/>
          <a:ln>
            <a:noFill/>
          </a:ln>
        </p:spPr>
        <p:style>
          <a:lnRef idx="0"/>
          <a:fillRef idx="0"/>
          <a:effectRef idx="0"/>
          <a:fontRef idx="minor"/>
        </p:style>
        <p:txBody>
          <a:bodyPr lIns="90000" rIns="90000" tIns="45000" bIns="45000">
            <a:normAutofit/>
          </a:bodyPr>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Bruce Schneier wrote</a:t>
            </a:r>
            <a:endParaRPr b="0" lang="en-GB" sz="2100" spc="-1" strike="noStrike">
              <a:latin typeface="Arial"/>
            </a:endParaRPr>
          </a:p>
          <a:p>
            <a:pPr>
              <a:lnSpc>
                <a:spcPct val="90000"/>
              </a:lnSpc>
              <a:spcBef>
                <a:spcPts val="751"/>
              </a:spcBef>
            </a:pPr>
            <a:r>
              <a:rPr b="0" i="1" lang="en-GB" sz="2100" spc="-1" strike="noStrike">
                <a:solidFill>
                  <a:srgbClr val="000000"/>
                </a:solidFill>
                <a:latin typeface="Arial"/>
              </a:rPr>
              <a:t>         </a:t>
            </a:r>
            <a:r>
              <a:rPr b="0" i="1" lang="en-GB" sz="1800" spc="-1" strike="noStrike">
                <a:solidFill>
                  <a:srgbClr val="000000"/>
                </a:solidFill>
                <a:latin typeface="Arial"/>
              </a:rPr>
              <a:t>"Security is a chain; it's only as secure as the weakest link."</a:t>
            </a:r>
            <a:endParaRPr b="0" lang="en-GB" sz="18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cryptography is already strong (mathematically!)</a:t>
            </a:r>
            <a:endParaRPr b="0" lang="en-GB" sz="21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problem lies in software, hardware, networks etc.</a:t>
            </a:r>
            <a:endParaRPr b="0" lang="en-GB" sz="21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For now, we’ll focus on software parts</a:t>
            </a:r>
            <a:endParaRPr b="0" lang="en-GB" sz="2100" spc="-1" strike="noStrike">
              <a:latin typeface="Arial"/>
            </a:endParaRPr>
          </a:p>
          <a:p>
            <a:pPr>
              <a:lnSpc>
                <a:spcPct val="90000"/>
              </a:lnSpc>
              <a:spcBef>
                <a:spcPts val="751"/>
              </a:spcBef>
            </a:pPr>
            <a:endParaRPr b="0" lang="en-GB" sz="2100" spc="-1" strike="noStrike">
              <a:latin typeface="Arial"/>
            </a:endParaRPr>
          </a:p>
        </p:txBody>
      </p:sp>
      <p:sp>
        <p:nvSpPr>
          <p:cNvPr id="90" name="CustomShape 3"/>
          <p:cNvSpPr/>
          <p:nvPr/>
        </p:nvSpPr>
        <p:spPr>
          <a:xfrm>
            <a:off x="4321800" y="4771800"/>
            <a:ext cx="539280" cy="273240"/>
          </a:xfrm>
          <a:prstGeom prst="rect">
            <a:avLst/>
          </a:prstGeom>
          <a:noFill/>
          <a:ln>
            <a:noFill/>
          </a:ln>
        </p:spPr>
        <p:style>
          <a:lnRef idx="0"/>
          <a:fillRef idx="0"/>
          <a:effectRef idx="0"/>
          <a:fontRef idx="minor"/>
        </p:style>
      </p:sp>
    </p:spTree>
  </p:cSld>
  <p:timing>
    <p:tnLst>
      <p:par>
        <p:cTn id="11" dur="indefinite" restart="never" nodeType="tmRoot">
          <p:childTnLst>
            <p:seq>
              <p:cTn id="12" dur="indefinite" nodeType="mainSeq">
                <p:childTnLst>
                  <p:par>
                    <p:cTn id="13" nodeType="clickEffect" fill="hold">
                      <p:stCondLst>
                        <p:cond delay="indefinite"/>
                      </p:stCondLst>
                      <p:childTnLst>
                        <p:par>
                          <p:cTn id="14" nodeType="withEffect" fill="hold">
                            <p:stCondLst>
                              <p:cond delay="0"/>
                            </p:stCondLst>
                            <p:childTnLst>
                              <p:par>
                                <p:cTn id="15" nodeType="clickEffect" fill="hold" presetClass="entr" presetID="1">
                                  <p:stCondLst>
                                    <p:cond delay="0"/>
                                  </p:stCondLst>
                                  <p:childTnLst>
                                    <p:set>
                                      <p:cBhvr>
                                        <p:cTn id="16" dur="1" fill="hold">
                                          <p:stCondLst>
                                            <p:cond delay="0"/>
                                          </p:stCondLst>
                                        </p:cTn>
                                        <p:tgtEl>
                                          <p:spTgt spid="89">
                                            <p:txEl>
                                              <p:pRg st="2" end="2"/>
                                            </p:txEl>
                                          </p:spTgt>
                                        </p:tgtEl>
                                        <p:attrNameLst>
                                          <p:attrName>style.visibility</p:attrName>
                                        </p:attrNameLst>
                                      </p:cBhvr>
                                      <p:to>
                                        <p:strVal val="visible"/>
                                      </p:to>
                                    </p:set>
                                  </p:childTnLst>
                                </p:cTn>
                              </p:par>
                            </p:childTnLst>
                          </p:cTn>
                        </p:par>
                      </p:childTnLst>
                    </p:cTn>
                  </p:par>
                  <p:par>
                    <p:cTn id="17" nodeType="clickEffect" fill="hold">
                      <p:stCondLst>
                        <p:cond delay="indefinite"/>
                      </p:stCondLst>
                      <p:childTnLst>
                        <p:par>
                          <p:cTn id="18" nodeType="withEffect" fill="hold">
                            <p:stCondLst>
                              <p:cond delay="0"/>
                            </p:stCondLst>
                            <p:childTnLst>
                              <p:par>
                                <p:cTn id="19" nodeType="clickEffect" fill="hold" presetClass="entr" presetID="1">
                                  <p:stCondLst>
                                    <p:cond delay="0"/>
                                  </p:stCondLst>
                                  <p:childTnLst>
                                    <p:set>
                                      <p:cBhvr>
                                        <p:cTn id="20" dur="1" fill="hold">
                                          <p:stCondLst>
                                            <p:cond delay="0"/>
                                          </p:stCondLst>
                                        </p:cTn>
                                        <p:tgtEl>
                                          <p:spTgt spid="89">
                                            <p:txEl>
                                              <p:pRg st="3" end="3"/>
                                            </p:txEl>
                                          </p:spTgt>
                                        </p:tgtEl>
                                        <p:attrNameLst>
                                          <p:attrName>style.visibility</p:attrName>
                                        </p:attrNameLst>
                                      </p:cBhvr>
                                      <p:to>
                                        <p:strVal val="visible"/>
                                      </p:to>
                                    </p:set>
                                  </p:childTnLst>
                                </p:cTn>
                              </p:par>
                            </p:childTnLst>
                          </p:cTn>
                        </p:par>
                      </p:childTnLst>
                    </p:cTn>
                  </p:par>
                  <p:par>
                    <p:cTn id="21" nodeType="clickEffect" fill="hold">
                      <p:stCondLst>
                        <p:cond delay="indefinite"/>
                      </p:stCondLst>
                      <p:childTnLst>
                        <p:par>
                          <p:cTn id="22" nodeType="withEffect" fill="hold">
                            <p:stCondLst>
                              <p:cond delay="0"/>
                            </p:stCondLst>
                            <p:childTnLst>
                              <p:par>
                                <p:cTn id="23" nodeType="clickEffect" fill="hold" presetClass="entr" presetID="1">
                                  <p:stCondLst>
                                    <p:cond delay="0"/>
                                  </p:stCondLst>
                                  <p:childTnLst>
                                    <p:set>
                                      <p:cBhvr>
                                        <p:cTn id="24" dur="1" fill="hold">
                                          <p:stCondLst>
                                            <p:cond delay="0"/>
                                          </p:stCondLst>
                                        </p:cTn>
                                        <p:tgtEl>
                                          <p:spTgt spid="89">
                                            <p:txEl>
                                              <p:pRg st="4" end="4"/>
                                            </p:txEl>
                                          </p:spTgt>
                                        </p:tgtEl>
                                        <p:attrNameLst>
                                          <p:attrName>style.visibility</p:attrName>
                                        </p:attrNameLst>
                                      </p:cBhvr>
                                      <p:to>
                                        <p:strVal val="visible"/>
                                      </p:to>
                                    </p:set>
                                  </p:childTnLst>
                                </p:cTn>
                              </p:par>
                            </p:childTnLst>
                          </p:cTn>
                        </p:par>
                      </p:childTnLst>
                    </p:cTn>
                  </p:par>
                  <p:par>
                    <p:cTn id="25" nodeType="clickEffect" fill="hold">
                      <p:stCondLst>
                        <p:cond delay="indefinite"/>
                      </p:stCondLst>
                      <p:childTnLst>
                        <p:par>
                          <p:cTn id="26" nodeType="withEffect" fill="hold">
                            <p:stCondLst>
                              <p:cond delay="0"/>
                            </p:stCondLst>
                            <p:childTnLst>
                              <p:par>
                                <p:cTn id="27" nodeType="clickEffect" fill="hold" presetClass="entr" presetID="1">
                                  <p:stCondLst>
                                    <p:cond delay="0"/>
                                  </p:stCondLst>
                                  <p:childTnLst>
                                    <p:set>
                                      <p:cBhvr>
                                        <p:cTn id="28" dur="1" fill="hold">
                                          <p:stCondLst>
                                            <p:cond delay="0"/>
                                          </p:stCondLst>
                                        </p:cTn>
                                        <p:tgtEl>
                                          <p:spTgt spid="89">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What is a computer program</a:t>
            </a:r>
            <a:endParaRPr b="0" lang="en-GB" sz="3200" spc="-1" strike="noStrike">
              <a:latin typeface="Arial"/>
            </a:endParaRPr>
          </a:p>
        </p:txBody>
      </p:sp>
      <p:sp>
        <p:nvSpPr>
          <p:cNvPr id="92" name="CustomShape 2"/>
          <p:cNvSpPr/>
          <p:nvPr/>
        </p:nvSpPr>
        <p:spPr>
          <a:xfrm>
            <a:off x="370800" y="1369080"/>
            <a:ext cx="8401680" cy="2887560"/>
          </a:xfrm>
          <a:prstGeom prst="rect">
            <a:avLst/>
          </a:prstGeom>
          <a:noFill/>
          <a:ln>
            <a:noFill/>
          </a:ln>
        </p:spPr>
        <p:style>
          <a:lnRef idx="0"/>
          <a:fillRef idx="0"/>
          <a:effectRef idx="0"/>
          <a:fontRef idx="minor"/>
        </p:style>
        <p:txBody>
          <a:bodyPr lIns="90000" rIns="90000" tIns="45000" bIns="45000"/>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Intended behavior</a:t>
            </a:r>
            <a:endParaRPr b="0" lang="en-GB" sz="21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Functional</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Security policy/objectives</a:t>
            </a:r>
            <a:endParaRPr b="0" lang="en-GB" sz="1800" spc="-1" strike="noStrike">
              <a:latin typeface="Arial"/>
            </a:endParaRPr>
          </a:p>
          <a:p>
            <a:pPr marL="343080">
              <a:lnSpc>
                <a:spcPct val="90000"/>
              </a:lnSpc>
              <a:spcBef>
                <a:spcPts val="374"/>
              </a:spcBef>
            </a:pPr>
            <a:r>
              <a:rPr b="0" lang="en-GB" sz="1800" spc="-1" strike="noStrike">
                <a:solidFill>
                  <a:srgbClr val="000000"/>
                </a:solidFill>
                <a:latin typeface="Arial"/>
              </a:rPr>
              <a:t> </a:t>
            </a:r>
            <a:endParaRPr b="0" lang="en-GB" sz="1800" spc="-1" strike="noStrike">
              <a:latin typeface="Arial"/>
            </a:endParaRPr>
          </a:p>
        </p:txBody>
      </p:sp>
      <p:sp>
        <p:nvSpPr>
          <p:cNvPr id="93" name="CustomShape 3"/>
          <p:cNvSpPr/>
          <p:nvPr/>
        </p:nvSpPr>
        <p:spPr>
          <a:xfrm>
            <a:off x="3759120" y="1585080"/>
            <a:ext cx="2390400" cy="608760"/>
          </a:xfrm>
          <a:prstGeom prst="wedgeEllipseCallout">
            <a:avLst>
              <a:gd name="adj1" fmla="val -61190"/>
              <a:gd name="adj2" fmla="val 445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350" spc="-1" strike="noStrike">
                <a:solidFill>
                  <a:srgbClr val="ffffff"/>
                </a:solidFill>
                <a:latin typeface="Arial"/>
                <a:ea typeface="DejaVu Sans"/>
              </a:rPr>
              <a:t>Security feature</a:t>
            </a:r>
            <a:endParaRPr b="0" lang="en-GB" sz="1350" spc="-1" strike="noStrike">
              <a:latin typeface="Arial"/>
            </a:endParaRPr>
          </a:p>
          <a:p>
            <a:pPr algn="ctr">
              <a:lnSpc>
                <a:spcPct val="100000"/>
              </a:lnSpc>
            </a:pPr>
            <a:r>
              <a:rPr b="0" lang="en-GB" sz="1350" spc="-1" strike="noStrike">
                <a:solidFill>
                  <a:srgbClr val="ffffff"/>
                </a:solidFill>
                <a:latin typeface="Arial"/>
                <a:ea typeface="DejaVu Sans"/>
              </a:rPr>
              <a:t>(crypto)</a:t>
            </a:r>
            <a:endParaRPr b="0" lang="en-GB" sz="1350" spc="-1" strike="noStrike">
              <a:latin typeface="Arial"/>
            </a:endParaRPr>
          </a:p>
        </p:txBody>
      </p:sp>
      <p:sp>
        <p:nvSpPr>
          <p:cNvPr id="94" name="CustomShape 4"/>
          <p:cNvSpPr/>
          <p:nvPr/>
        </p:nvSpPr>
        <p:spPr>
          <a:xfrm>
            <a:off x="2916000" y="2935440"/>
            <a:ext cx="2031120" cy="981360"/>
          </a:xfrm>
          <a:prstGeom prst="ellipse">
            <a:avLst/>
          </a:prstGeom>
          <a:solidFill>
            <a:srgbClr val="ff0000"/>
          </a:solidFill>
          <a:ln>
            <a:round/>
          </a:ln>
        </p:spPr>
        <p:style>
          <a:lnRef idx="2">
            <a:schemeClr val="accent1">
              <a:shade val="50000"/>
            </a:schemeClr>
          </a:lnRef>
          <a:fillRef idx="1">
            <a:schemeClr val="accent1"/>
          </a:fillRef>
          <a:effectRef idx="0">
            <a:schemeClr val="accent1"/>
          </a:effectRef>
          <a:fontRef idx="minor"/>
        </p:style>
      </p:sp>
      <p:grpSp>
        <p:nvGrpSpPr>
          <p:cNvPr id="95" name="Group 5"/>
          <p:cNvGrpSpPr/>
          <p:nvPr/>
        </p:nvGrpSpPr>
        <p:grpSpPr>
          <a:xfrm>
            <a:off x="1041120" y="2817720"/>
            <a:ext cx="3401640" cy="1221840"/>
            <a:chOff x="1041120" y="2817720"/>
            <a:chExt cx="3401640" cy="1221840"/>
          </a:xfrm>
        </p:grpSpPr>
        <p:pic>
          <p:nvPicPr>
            <p:cNvPr id="96" name="Graphic 5" descr=""/>
            <p:cNvPicPr/>
            <p:nvPr/>
          </p:nvPicPr>
          <p:blipFill>
            <a:blip r:embed="rId1"/>
            <a:stretch/>
          </p:blipFill>
          <p:spPr>
            <a:xfrm>
              <a:off x="1041120" y="2817720"/>
              <a:ext cx="1067400" cy="1221840"/>
            </a:xfrm>
            <a:prstGeom prst="rect">
              <a:avLst/>
            </a:prstGeom>
            <a:ln>
              <a:noFill/>
            </a:ln>
          </p:spPr>
        </p:pic>
        <p:sp>
          <p:nvSpPr>
            <p:cNvPr id="97" name="CustomShape 6"/>
            <p:cNvSpPr/>
            <p:nvPr/>
          </p:nvSpPr>
          <p:spPr>
            <a:xfrm>
              <a:off x="2058480" y="3286800"/>
              <a:ext cx="802080" cy="2836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98" name="CustomShape 7"/>
            <p:cNvSpPr/>
            <p:nvPr/>
          </p:nvSpPr>
          <p:spPr>
            <a:xfrm>
              <a:off x="3075120" y="3088800"/>
              <a:ext cx="1367640" cy="6901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350" spc="-1" strike="noStrike">
                  <a:solidFill>
                    <a:srgbClr val="ffffff"/>
                  </a:solidFill>
                  <a:latin typeface="Arial"/>
                  <a:ea typeface="DejaVu Sans"/>
                </a:rPr>
                <a:t>Intended behavior</a:t>
              </a:r>
              <a:endParaRPr b="0" lang="en-GB" sz="1350" spc="-1" strike="noStrike">
                <a:latin typeface="Arial"/>
              </a:endParaRPr>
            </a:p>
          </p:txBody>
        </p:sp>
      </p:grpSp>
      <p:sp>
        <p:nvSpPr>
          <p:cNvPr id="99" name="CustomShape 8"/>
          <p:cNvSpPr/>
          <p:nvPr/>
        </p:nvSpPr>
        <p:spPr>
          <a:xfrm>
            <a:off x="5106960" y="2726280"/>
            <a:ext cx="2390400" cy="608760"/>
          </a:xfrm>
          <a:prstGeom prst="wedgeEllipseCallout">
            <a:avLst>
              <a:gd name="adj1" fmla="val -61190"/>
              <a:gd name="adj2" fmla="val 44500"/>
            </a:avLst>
          </a:prstGeom>
          <a:solidFill>
            <a:schemeClr val="accent3">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350" spc="-1" strike="noStrike">
                <a:solidFill>
                  <a:srgbClr val="ffffff"/>
                </a:solidFill>
                <a:latin typeface="Arial"/>
                <a:ea typeface="DejaVu Sans"/>
              </a:rPr>
              <a:t>Unintended behavior</a:t>
            </a:r>
            <a:endParaRPr b="0" lang="en-GB" sz="1350" spc="-1" strike="noStrike">
              <a:latin typeface="Arial"/>
            </a:endParaRPr>
          </a:p>
        </p:txBody>
      </p:sp>
      <p:sp>
        <p:nvSpPr>
          <p:cNvPr id="100" name="CustomShape 9"/>
          <p:cNvSpPr/>
          <p:nvPr/>
        </p:nvSpPr>
        <p:spPr>
          <a:xfrm>
            <a:off x="6856920" y="3286800"/>
            <a:ext cx="1067400" cy="931680"/>
          </a:xfrm>
          <a:prstGeom prst="upArrowCallout">
            <a:avLst>
              <a:gd name="adj1" fmla="val 25000"/>
              <a:gd name="adj2" fmla="val 21368"/>
              <a:gd name="adj3" fmla="val 25000"/>
              <a:gd name="adj4" fmla="val 6497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350" spc="-1" strike="noStrike">
                <a:solidFill>
                  <a:srgbClr val="ffffff"/>
                </a:solidFill>
                <a:latin typeface="Arial"/>
                <a:ea typeface="DejaVu Sans"/>
              </a:rPr>
              <a:t>Design flaw?</a:t>
            </a:r>
            <a:endParaRPr b="0" lang="en-GB" sz="1350" spc="-1" strike="noStrike">
              <a:latin typeface="Arial"/>
            </a:endParaRPr>
          </a:p>
        </p:txBody>
      </p:sp>
      <p:sp>
        <p:nvSpPr>
          <p:cNvPr id="101" name="CustomShape 10"/>
          <p:cNvSpPr/>
          <p:nvPr/>
        </p:nvSpPr>
        <p:spPr>
          <a:xfrm>
            <a:off x="5540760" y="3426480"/>
            <a:ext cx="933840" cy="1265760"/>
          </a:xfrm>
          <a:prstGeom prst="upArrowCallout">
            <a:avLst>
              <a:gd name="adj1" fmla="val 25000"/>
              <a:gd name="adj2" fmla="val 25000"/>
              <a:gd name="adj3" fmla="val 25000"/>
              <a:gd name="adj4" fmla="val 6497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350" spc="-1" strike="noStrike">
                <a:solidFill>
                  <a:srgbClr val="ffffff"/>
                </a:solidFill>
                <a:latin typeface="Arial"/>
                <a:ea typeface="DejaVu Sans"/>
              </a:rPr>
              <a:t>Low-level system bugs</a:t>
            </a:r>
            <a:endParaRPr b="0" lang="en-GB" sz="1350" spc="-1" strike="noStrike">
              <a:latin typeface="Arial"/>
            </a:endParaRPr>
          </a:p>
        </p:txBody>
      </p:sp>
      <p:sp>
        <p:nvSpPr>
          <p:cNvPr id="102" name="CustomShape 11"/>
          <p:cNvSpPr/>
          <p:nvPr/>
        </p:nvSpPr>
        <p:spPr>
          <a:xfrm>
            <a:off x="4321800" y="4771800"/>
            <a:ext cx="539280" cy="273240"/>
          </a:xfrm>
          <a:prstGeom prst="rect">
            <a:avLst/>
          </a:prstGeom>
          <a:noFill/>
          <a:ln>
            <a:noFill/>
          </a:ln>
        </p:spPr>
        <p:style>
          <a:lnRef idx="0"/>
          <a:fillRef idx="0"/>
          <a:effectRef idx="0"/>
          <a:fontRef idx="minor"/>
        </p:style>
      </p:sp>
    </p:spTree>
  </p:cSld>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9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9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0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Software Vulnerability</a:t>
            </a:r>
            <a:endParaRPr b="0" lang="en-GB" sz="3200" spc="-1" strike="noStrike">
              <a:latin typeface="Arial"/>
            </a:endParaRPr>
          </a:p>
        </p:txBody>
      </p:sp>
      <p:sp>
        <p:nvSpPr>
          <p:cNvPr id="104" name="CustomShape 2"/>
          <p:cNvSpPr/>
          <p:nvPr/>
        </p:nvSpPr>
        <p:spPr>
          <a:xfrm>
            <a:off x="370800" y="1369080"/>
            <a:ext cx="8401680" cy="2887560"/>
          </a:xfrm>
          <a:prstGeom prst="rect">
            <a:avLst/>
          </a:prstGeom>
          <a:noFill/>
          <a:ln>
            <a:noFill/>
          </a:ln>
        </p:spPr>
        <p:style>
          <a:lnRef idx="0"/>
          <a:fillRef idx="0"/>
          <a:effectRef idx="0"/>
          <a:fontRef idx="minor"/>
        </p:style>
        <p:txBody>
          <a:bodyPr lIns="90000" rIns="90000" tIns="45000" bIns="45000">
            <a:normAutofit/>
          </a:bodyPr>
          <a:p>
            <a:pPr marL="171360" indent="-170640">
              <a:lnSpc>
                <a:spcPct val="90000"/>
              </a:lnSpc>
              <a:spcBef>
                <a:spcPts val="751"/>
              </a:spcBef>
              <a:buClr>
                <a:srgbClr val="000000"/>
              </a:buClr>
              <a:buSzPct val="85000"/>
              <a:buFont typeface="Wingdings" charset="2"/>
              <a:buChar char=""/>
            </a:pPr>
            <a:r>
              <a:rPr b="0" lang="en-GB" sz="1800" spc="-1" strike="noStrike">
                <a:solidFill>
                  <a:srgbClr val="000000"/>
                </a:solidFill>
                <a:latin typeface="Arial"/>
              </a:rPr>
              <a:t>WEAKNESS: a type of behavior that has the potential for allowing an attacker to violate the intended security policy, if the behavior is made accessible to the attacker. e.g. overflow via strcpy()</a:t>
            </a:r>
            <a:endParaRPr b="0" lang="en-GB" sz="1800" spc="-1" strike="noStrike">
              <a:latin typeface="Arial"/>
            </a:endParaRPr>
          </a:p>
          <a:p>
            <a:pPr>
              <a:lnSpc>
                <a:spcPct val="90000"/>
              </a:lnSpc>
              <a:spcBef>
                <a:spcPts val="751"/>
              </a:spcBef>
            </a:pPr>
            <a:endParaRPr b="0" lang="en-GB" sz="1800" spc="-1" strike="noStrike">
              <a:latin typeface="Arial"/>
            </a:endParaRPr>
          </a:p>
          <a:p>
            <a:pPr marL="171360" indent="-170640">
              <a:lnSpc>
                <a:spcPct val="90000"/>
              </a:lnSpc>
              <a:spcBef>
                <a:spcPts val="751"/>
              </a:spcBef>
              <a:buClr>
                <a:srgbClr val="000000"/>
              </a:buClr>
              <a:buSzPct val="85000"/>
              <a:buFont typeface="Wingdings" charset="2"/>
              <a:buChar char=""/>
            </a:pPr>
            <a:r>
              <a:rPr b="0" lang="en-GB" sz="1800" spc="-1" strike="noStrike">
                <a:solidFill>
                  <a:srgbClr val="000000"/>
                </a:solidFill>
                <a:latin typeface="Arial"/>
              </a:rPr>
              <a:t>VULNERABILITY: a set of one or more related weaknesses within a specific software product or protocol that allows an actor to access resources or behaviors that are outside of that actor's control sphere, i.e., that do not provide appropriate protection mechanisms to enforce the control sphere.</a:t>
            </a:r>
            <a:endParaRPr b="0" lang="en-GB" sz="1800" spc="-1" strike="noStrike">
              <a:latin typeface="Arial"/>
            </a:endParaRPr>
          </a:p>
          <a:p>
            <a:pPr>
              <a:lnSpc>
                <a:spcPct val="90000"/>
              </a:lnSpc>
              <a:spcBef>
                <a:spcPts val="751"/>
              </a:spcBef>
            </a:pPr>
            <a:endParaRPr b="0" lang="en-GB" sz="1800" spc="-1" strike="noStrike">
              <a:latin typeface="Arial"/>
            </a:endParaRPr>
          </a:p>
          <a:p>
            <a:pPr marL="171360" indent="-170640">
              <a:lnSpc>
                <a:spcPct val="90000"/>
              </a:lnSpc>
              <a:spcBef>
                <a:spcPts val="751"/>
              </a:spcBef>
              <a:buClr>
                <a:srgbClr val="000000"/>
              </a:buClr>
              <a:buSzPct val="85000"/>
              <a:buFont typeface="Wingdings" charset="2"/>
              <a:buChar char=""/>
            </a:pPr>
            <a:r>
              <a:rPr b="1" lang="en-GB" sz="1800" spc="-1" strike="noStrike">
                <a:solidFill>
                  <a:srgbClr val="000000"/>
                </a:solidFill>
                <a:latin typeface="Arial"/>
              </a:rPr>
              <a:t>Vulnerability</a:t>
            </a:r>
            <a:r>
              <a:rPr b="0" lang="en-GB" sz="1800" spc="-1" strike="noStrike">
                <a:solidFill>
                  <a:srgbClr val="000000"/>
                </a:solidFill>
                <a:latin typeface="Arial"/>
              </a:rPr>
              <a:t> is the intersection of three elements: a system susceptibility or flaw, attacker access to the flaw, and attacker capability to exploit the flaw (there are mitigations!)</a:t>
            </a:r>
            <a:endParaRPr b="0" lang="en-GB" sz="1800" spc="-1" strike="noStrike">
              <a:latin typeface="Arial"/>
            </a:endParaRPr>
          </a:p>
        </p:txBody>
      </p:sp>
      <p:sp>
        <p:nvSpPr>
          <p:cNvPr id="105" name="CustomShape 3"/>
          <p:cNvSpPr/>
          <p:nvPr/>
        </p:nvSpPr>
        <p:spPr>
          <a:xfrm>
            <a:off x="4321800" y="4771800"/>
            <a:ext cx="539280" cy="273240"/>
          </a:xfrm>
          <a:prstGeom prst="rect">
            <a:avLst/>
          </a:prstGeom>
          <a:noFill/>
          <a:ln>
            <a:noFill/>
          </a:ln>
        </p:spPr>
        <p:style>
          <a:lnRef idx="0"/>
          <a:fillRef idx="0"/>
          <a:effectRef idx="0"/>
          <a:fontRef idx="minor"/>
        </p:style>
      </p:sp>
    </p:spTree>
  </p:cSld>
  <p:timing>
    <p:tnLst>
      <p:par>
        <p:cTn id="53" dur="indefinite" restart="never" nodeType="tmRoot">
          <p:childTnLst>
            <p:seq>
              <p:cTn id="54" dur="indefinite" nodeType="mainSeq">
                <p:childTnLst>
                  <p:par>
                    <p:cTn id="55" nodeType="clickEffect" fill="hold">
                      <p:stCondLst>
                        <p:cond delay="indefinite"/>
                      </p:stCondLst>
                      <p:childTnLst>
                        <p:par>
                          <p:cTn id="56" nodeType="withEffect" fill="hold">
                            <p:stCondLst>
                              <p:cond delay="0"/>
                            </p:stCondLst>
                            <p:childTnLst>
                              <p:par>
                                <p:cTn id="57" nodeType="clickEffect" fill="hold" presetClass="entr" presetID="1">
                                  <p:stCondLst>
                                    <p:cond delay="0"/>
                                  </p:stCondLst>
                                  <p:childTnLst>
                                    <p:set>
                                      <p:cBhvr>
                                        <p:cTn id="58"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59" nodeType="clickEffect" fill="hold">
                      <p:stCondLst>
                        <p:cond delay="indefinite"/>
                      </p:stCondLst>
                      <p:childTnLst>
                        <p:par>
                          <p:cTn id="60" nodeType="withEffect" fill="hold">
                            <p:stCondLst>
                              <p:cond delay="0"/>
                            </p:stCondLst>
                            <p:childTnLst>
                              <p:par>
                                <p:cTn id="61" nodeType="clickEffect" fill="hold" presetClass="entr" presetID="1">
                                  <p:stCondLst>
                                    <p:cond delay="0"/>
                                  </p:stCondLst>
                                  <p:childTnLst>
                                    <p:set>
                                      <p:cBhvr>
                                        <p:cTn id="62"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63" nodeType="clickEffect" fill="hold">
                      <p:stCondLst>
                        <p:cond delay="indefinite"/>
                      </p:stCondLst>
                      <p:childTnLst>
                        <p:par>
                          <p:cTn id="64" nodeType="withEffect" fill="hold">
                            <p:stCondLst>
                              <p:cond delay="0"/>
                            </p:stCondLst>
                            <p:childTnLst>
                              <p:par>
                                <p:cTn id="65" nodeType="clickEffect" fill="hold" presetClass="entr" presetID="1">
                                  <p:stCondLst>
                                    <p:cond delay="0"/>
                                  </p:stCondLst>
                                  <p:childTnLst>
                                    <p:set>
                                      <p:cBhvr>
                                        <p:cTn id="66"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000" spc="-1" strike="noStrike">
                <a:solidFill>
                  <a:srgbClr val="000000"/>
                </a:solidFill>
                <a:latin typeface="Rockwell"/>
              </a:rPr>
              <a:t>Exploits</a:t>
            </a:r>
            <a:endParaRPr b="0" lang="en-GB" sz="3000" spc="-1" strike="noStrike">
              <a:latin typeface="Arial"/>
            </a:endParaRPr>
          </a:p>
        </p:txBody>
      </p:sp>
      <p:sp>
        <p:nvSpPr>
          <p:cNvPr id="107" name="CustomShape 2"/>
          <p:cNvSpPr/>
          <p:nvPr/>
        </p:nvSpPr>
        <p:spPr>
          <a:xfrm>
            <a:off x="370800" y="1369080"/>
            <a:ext cx="8401680" cy="2894040"/>
          </a:xfrm>
          <a:prstGeom prst="rect">
            <a:avLst/>
          </a:prstGeom>
          <a:noFill/>
          <a:ln>
            <a:noFill/>
          </a:ln>
        </p:spPr>
        <p:style>
          <a:lnRef idx="0"/>
          <a:fillRef idx="0"/>
          <a:effectRef idx="0"/>
          <a:fontRef idx="minor"/>
        </p:style>
        <p:txBody>
          <a:bodyPr lIns="90000" rIns="90000" tIns="45000" bIns="45000"/>
          <a:p>
            <a:pPr marL="216000" indent="-21600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Exploit</a:t>
            </a:r>
            <a:r>
              <a:rPr b="1" lang="en-GB" sz="2100" spc="-1" strike="noStrike">
                <a:solidFill>
                  <a:srgbClr val="000000"/>
                </a:solidFill>
                <a:latin typeface="Arial"/>
              </a:rPr>
              <a:t>: </a:t>
            </a:r>
            <a:endParaRPr b="0" lang="en-GB" sz="2100" spc="-1" strike="noStrike">
              <a:latin typeface="Arial"/>
            </a:endParaRPr>
          </a:p>
          <a:p>
            <a:pPr lvl="1" marL="253440" indent="-167040">
              <a:lnSpc>
                <a:spcPct val="90000"/>
              </a:lnSpc>
              <a:spcBef>
                <a:spcPts val="374"/>
              </a:spcBef>
              <a:buClr>
                <a:srgbClr val="000000"/>
              </a:buClr>
              <a:buFont typeface="Arial"/>
              <a:buChar char="–"/>
            </a:pPr>
            <a:r>
              <a:rPr b="0" lang="en-GB" sz="1800" spc="-1" strike="noStrike">
                <a:solidFill>
                  <a:srgbClr val="000000"/>
                </a:solidFill>
                <a:latin typeface="Arial"/>
              </a:rPr>
              <a:t>An </a:t>
            </a:r>
            <a:r>
              <a:rPr b="0" i="1" lang="en-GB" sz="1800" spc="-1" strike="noStrike">
                <a:solidFill>
                  <a:srgbClr val="000000"/>
                </a:solidFill>
                <a:latin typeface="Arial"/>
              </a:rPr>
              <a:t>exploit</a:t>
            </a:r>
            <a:r>
              <a:rPr b="0" lang="en-GB" sz="1800" spc="-1" strike="noStrike">
                <a:solidFill>
                  <a:srgbClr val="000000"/>
                </a:solidFill>
                <a:latin typeface="Arial"/>
              </a:rPr>
              <a:t> is a piece of software or technique that takes advantage of a security vulnerability to violate an explicit or implicit security policy.</a:t>
            </a:r>
            <a:endParaRPr b="0" lang="en-GB" sz="1800" spc="-1" strike="noStrike">
              <a:latin typeface="Arial"/>
            </a:endParaRPr>
          </a:p>
          <a:p>
            <a:pPr lvl="1" marL="253440" indent="-167040">
              <a:lnSpc>
                <a:spcPct val="90000"/>
              </a:lnSpc>
              <a:spcBef>
                <a:spcPts val="374"/>
              </a:spcBef>
              <a:buClr>
                <a:srgbClr val="000000"/>
              </a:buClr>
              <a:buFont typeface="Arial"/>
              <a:buChar char="–"/>
            </a:pPr>
            <a:r>
              <a:rPr b="0" lang="en-GB" sz="1800" spc="-1" strike="noStrike">
                <a:solidFill>
                  <a:srgbClr val="000000"/>
                </a:solidFill>
                <a:latin typeface="Arial"/>
              </a:rPr>
              <a:t>Vulnerabilities in software are subject to exploitation.</a:t>
            </a:r>
            <a:endParaRPr b="0" lang="en-GB" sz="1800" spc="-1" strike="noStrike">
              <a:latin typeface="Arial"/>
            </a:endParaRPr>
          </a:p>
          <a:p>
            <a:pPr lvl="1" marL="253440" indent="-167040">
              <a:lnSpc>
                <a:spcPct val="90000"/>
              </a:lnSpc>
              <a:spcBef>
                <a:spcPts val="374"/>
              </a:spcBef>
              <a:buClr>
                <a:srgbClr val="000000"/>
              </a:buClr>
              <a:buFont typeface="Arial"/>
              <a:buChar char="–"/>
            </a:pPr>
            <a:r>
              <a:rPr b="0" lang="en-GB" sz="1800" spc="-1" strike="noStrike">
                <a:solidFill>
                  <a:srgbClr val="000000"/>
                </a:solidFill>
                <a:latin typeface="Arial"/>
              </a:rPr>
              <a:t>Exploits can take many forms, including worms, viruses, and trojans. </a:t>
            </a:r>
            <a:endParaRPr b="0" lang="en-GB" sz="1800" spc="-1" strike="noStrike">
              <a:latin typeface="Arial"/>
            </a:endParaRPr>
          </a:p>
        </p:txBody>
      </p:sp>
      <p:sp>
        <p:nvSpPr>
          <p:cNvPr id="108" name="CustomShape 3"/>
          <p:cNvSpPr/>
          <p:nvPr/>
        </p:nvSpPr>
        <p:spPr>
          <a:xfrm>
            <a:off x="4321800" y="4771800"/>
            <a:ext cx="539280" cy="273240"/>
          </a:xfrm>
          <a:prstGeom prst="rect">
            <a:avLst/>
          </a:prstGeom>
          <a:noFill/>
          <a:ln>
            <a:noFill/>
          </a:ln>
        </p:spPr>
        <p:style>
          <a:lnRef idx="0"/>
          <a:fillRef idx="0"/>
          <a:effectRef idx="0"/>
          <a:fontRef idx="minor"/>
        </p:style>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Exploits</a:t>
            </a:r>
            <a:endParaRPr b="0" lang="en-GB" sz="3200" spc="-1" strike="noStrike">
              <a:latin typeface="Arial"/>
            </a:endParaRPr>
          </a:p>
        </p:txBody>
      </p:sp>
      <p:sp>
        <p:nvSpPr>
          <p:cNvPr id="110" name="CustomShape 2"/>
          <p:cNvSpPr/>
          <p:nvPr/>
        </p:nvSpPr>
        <p:spPr>
          <a:xfrm>
            <a:off x="370800" y="1369080"/>
            <a:ext cx="8401680" cy="2894040"/>
          </a:xfrm>
          <a:prstGeom prst="rect">
            <a:avLst/>
          </a:prstGeom>
          <a:noFill/>
          <a:ln>
            <a:noFill/>
          </a:ln>
        </p:spPr>
        <p:style>
          <a:lnRef idx="0"/>
          <a:fillRef idx="0"/>
          <a:effectRef idx="0"/>
          <a:fontRef idx="minor"/>
        </p:style>
        <p:txBody>
          <a:bodyPr lIns="90000" rIns="90000" tIns="45000" bIns="45000"/>
          <a:p>
            <a:pPr marL="216000" indent="-21600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Exploit:</a:t>
            </a:r>
            <a:endParaRPr b="0" lang="en-GB" sz="2100" spc="-1" strike="noStrike">
              <a:latin typeface="Arial"/>
            </a:endParaRPr>
          </a:p>
          <a:p>
            <a:pPr lvl="1" marL="253440" indent="-167040">
              <a:lnSpc>
                <a:spcPct val="90000"/>
              </a:lnSpc>
              <a:spcBef>
                <a:spcPts val="374"/>
              </a:spcBef>
              <a:buClr>
                <a:srgbClr val="000000"/>
              </a:buClr>
              <a:buFont typeface="Arial"/>
              <a:buChar char="–"/>
            </a:pPr>
            <a:r>
              <a:rPr b="0" lang="en-GB" sz="1800" spc="-1" strike="noStrike">
                <a:solidFill>
                  <a:srgbClr val="000000"/>
                </a:solidFill>
                <a:latin typeface="Arial"/>
              </a:rPr>
              <a:t>Proof-of-concept exploits are developed to prove the existence of a vulnerability.</a:t>
            </a:r>
            <a:endParaRPr b="0" lang="en-GB" sz="1800" spc="-1" strike="noStrike">
              <a:latin typeface="Arial"/>
            </a:endParaRPr>
          </a:p>
          <a:p>
            <a:pPr lvl="1" marL="253440" indent="-167040">
              <a:lnSpc>
                <a:spcPct val="90000"/>
              </a:lnSpc>
              <a:spcBef>
                <a:spcPts val="374"/>
              </a:spcBef>
              <a:buClr>
                <a:srgbClr val="000000"/>
              </a:buClr>
              <a:buFont typeface="Arial"/>
              <a:buChar char="–"/>
            </a:pPr>
            <a:r>
              <a:rPr b="0" lang="en-GB" sz="1800" spc="-1" strike="noStrike">
                <a:solidFill>
                  <a:srgbClr val="000000"/>
                </a:solidFill>
                <a:latin typeface="Arial"/>
              </a:rPr>
              <a:t>Proof-of-concept exploits are beneficial when properly managed (for example?). </a:t>
            </a:r>
            <a:endParaRPr b="0" lang="en-GB" sz="1800" spc="-1" strike="noStrike">
              <a:latin typeface="Arial"/>
            </a:endParaRPr>
          </a:p>
          <a:p>
            <a:pPr lvl="1" marL="253440" indent="-167040">
              <a:lnSpc>
                <a:spcPct val="90000"/>
              </a:lnSpc>
              <a:spcBef>
                <a:spcPts val="374"/>
              </a:spcBef>
              <a:buClr>
                <a:srgbClr val="000000"/>
              </a:buClr>
              <a:buFont typeface="Arial"/>
              <a:buChar char="–"/>
            </a:pPr>
            <a:r>
              <a:rPr b="0" lang="en-GB" sz="1800" spc="-1" strike="noStrike">
                <a:solidFill>
                  <a:srgbClr val="000000"/>
                </a:solidFill>
                <a:latin typeface="Arial"/>
              </a:rPr>
              <a:t>Proof-of-concept exploit in the wrong hands can be quickly transformed into a worm or virus or used in an attack.</a:t>
            </a:r>
            <a:endParaRPr b="0" lang="en-GB" sz="1800" spc="-1" strike="noStrike">
              <a:latin typeface="Arial"/>
            </a:endParaRPr>
          </a:p>
          <a:p>
            <a:pPr>
              <a:lnSpc>
                <a:spcPct val="90000"/>
              </a:lnSpc>
              <a:spcBef>
                <a:spcPts val="751"/>
              </a:spcBef>
            </a:pPr>
            <a:endParaRPr b="0" lang="en-GB" sz="1800" spc="-1" strike="noStrike">
              <a:latin typeface="Arial"/>
            </a:endParaRPr>
          </a:p>
        </p:txBody>
      </p:sp>
      <p:sp>
        <p:nvSpPr>
          <p:cNvPr id="111" name="CustomShape 3"/>
          <p:cNvSpPr/>
          <p:nvPr/>
        </p:nvSpPr>
        <p:spPr>
          <a:xfrm>
            <a:off x="4321800" y="4771800"/>
            <a:ext cx="539280" cy="273240"/>
          </a:xfrm>
          <a:prstGeom prst="rect">
            <a:avLst/>
          </a:prstGeom>
          <a:noFill/>
          <a:ln>
            <a:noFill/>
          </a:ln>
        </p:spPr>
        <p:style>
          <a:lnRef idx="0"/>
          <a:fillRef idx="0"/>
          <a:effectRef idx="0"/>
          <a:fontRef idx="minor"/>
        </p:style>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GB" sz="3200" spc="-1" strike="noStrike">
                <a:solidFill>
                  <a:srgbClr val="000000"/>
                </a:solidFill>
                <a:latin typeface="Rockwell"/>
              </a:rPr>
              <a:t>Memory Corruption Vulnerabilities</a:t>
            </a:r>
            <a:endParaRPr b="0" lang="en-GB" sz="3200" spc="-1" strike="noStrike">
              <a:latin typeface="Arial"/>
            </a:endParaRPr>
          </a:p>
        </p:txBody>
      </p:sp>
      <p:sp>
        <p:nvSpPr>
          <p:cNvPr id="113" name="CustomShape 2"/>
          <p:cNvSpPr/>
          <p:nvPr/>
        </p:nvSpPr>
        <p:spPr>
          <a:xfrm>
            <a:off x="1486080" y="1143000"/>
            <a:ext cx="6171480" cy="3142440"/>
          </a:xfrm>
          <a:prstGeom prst="rect">
            <a:avLst/>
          </a:prstGeom>
          <a:noFill/>
          <a:ln>
            <a:noFill/>
          </a:ln>
        </p:spPr>
        <p:style>
          <a:lnRef idx="0"/>
          <a:fillRef idx="0"/>
          <a:effectRef idx="0"/>
          <a:fontRef idx="minor"/>
        </p:style>
        <p:txBody>
          <a:bodyPr lIns="90000" rIns="90000" tIns="45000" bIns="45000"/>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WYSINWYX: What You See Is Not What You eXecute by G. Balakrishnan et. al.</a:t>
            </a:r>
            <a:endParaRPr b="0" lang="en-GB" sz="21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Higher level code -&gt; low-level representation</a:t>
            </a:r>
            <a:endParaRPr b="0" lang="en-GB" sz="1800" spc="-1" strike="noStrike">
              <a:latin typeface="Arial"/>
            </a:endParaRPr>
          </a:p>
          <a:p>
            <a:pPr lvl="1" marL="514440" indent="-170640">
              <a:lnSpc>
                <a:spcPct val="90000"/>
              </a:lnSpc>
              <a:spcBef>
                <a:spcPts val="374"/>
              </a:spcBef>
              <a:buClr>
                <a:srgbClr val="000000"/>
              </a:buClr>
              <a:buFont typeface="Arial"/>
              <a:buChar char="–"/>
            </a:pPr>
            <a:r>
              <a:rPr b="0" lang="en-GB" sz="1800" spc="-1" strike="noStrike">
                <a:solidFill>
                  <a:srgbClr val="000000"/>
                </a:solidFill>
                <a:latin typeface="Arial"/>
              </a:rPr>
              <a:t>Seemingly separate variables -&gt; contiguous memory addresses</a:t>
            </a:r>
            <a:endParaRPr b="0" lang="en-GB" sz="1800" spc="-1" strike="noStrike">
              <a:latin typeface="Arial"/>
            </a:endParaRPr>
          </a:p>
          <a:p>
            <a:pPr>
              <a:lnSpc>
                <a:spcPct val="90000"/>
              </a:lnSpc>
              <a:spcBef>
                <a:spcPts val="751"/>
              </a:spcBef>
            </a:pPr>
            <a:endParaRPr b="0" lang="en-GB" sz="18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Contiguous memory locations allow for boundary violations!</a:t>
            </a:r>
            <a:endParaRPr b="0" lang="en-GB" sz="21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We need to peep into the memory layout to understand → ABI</a:t>
            </a:r>
            <a:endParaRPr b="0" lang="en-GB" sz="2100" spc="-1" strike="noStrike">
              <a:latin typeface="Arial"/>
            </a:endParaRPr>
          </a:p>
          <a:p>
            <a:pPr>
              <a:lnSpc>
                <a:spcPct val="90000"/>
              </a:lnSpc>
              <a:spcBef>
                <a:spcPts val="751"/>
              </a:spcBef>
            </a:pPr>
            <a:endParaRPr b="0" lang="en-GB" sz="2100" spc="-1" strike="noStrike">
              <a:latin typeface="Arial"/>
            </a:endParaRPr>
          </a:p>
          <a:p>
            <a:pPr>
              <a:lnSpc>
                <a:spcPct val="90000"/>
              </a:lnSpc>
              <a:spcBef>
                <a:spcPts val="751"/>
              </a:spcBef>
            </a:pPr>
            <a:endParaRPr b="0" lang="en-GB" sz="2100" spc="-1" strike="noStrike">
              <a:latin typeface="Arial"/>
            </a:endParaRPr>
          </a:p>
        </p:txBody>
      </p:sp>
      <p:sp>
        <p:nvSpPr>
          <p:cNvPr id="114" name="CustomShape 3"/>
          <p:cNvSpPr/>
          <p:nvPr/>
        </p:nvSpPr>
        <p:spPr>
          <a:xfrm>
            <a:off x="4321800" y="4771800"/>
            <a:ext cx="539280" cy="273240"/>
          </a:xfrm>
          <a:prstGeom prst="rect">
            <a:avLst/>
          </a:prstGeom>
          <a:noFill/>
          <a:ln>
            <a:noFill/>
          </a:ln>
        </p:spPr>
        <p:style>
          <a:lnRef idx="0"/>
          <a:fillRef idx="0"/>
          <a:effectRef idx="0"/>
          <a:fontRef idx="minor"/>
        </p:style>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70800" y="273960"/>
            <a:ext cx="8401680" cy="993600"/>
          </a:xfrm>
          <a:prstGeom prst="rect">
            <a:avLst/>
          </a:prstGeom>
          <a:noFill/>
          <a:ln>
            <a:noFill/>
          </a:ln>
        </p:spPr>
        <p:style>
          <a:lnRef idx="0"/>
          <a:fillRef idx="0"/>
          <a:effectRef idx="0"/>
          <a:fontRef idx="minor"/>
        </p:style>
        <p:txBody>
          <a:bodyPr lIns="90000" rIns="90000" tIns="45000" bIns="45000" anchor="ctr"/>
          <a:p>
            <a:pPr>
              <a:lnSpc>
                <a:spcPct val="90000"/>
              </a:lnSpc>
            </a:pPr>
            <a:r>
              <a:rPr b="0" lang="en-GB" sz="3200" spc="-1" strike="noStrike">
                <a:solidFill>
                  <a:srgbClr val="000000"/>
                </a:solidFill>
                <a:latin typeface="Rockwell"/>
              </a:rPr>
              <a:t>Side effects</a:t>
            </a:r>
            <a:endParaRPr b="0" lang="en-GB" sz="3200" spc="-1" strike="noStrike">
              <a:latin typeface="Arial"/>
            </a:endParaRPr>
          </a:p>
        </p:txBody>
      </p:sp>
      <p:sp>
        <p:nvSpPr>
          <p:cNvPr id="116" name="CustomShape 2"/>
          <p:cNvSpPr/>
          <p:nvPr/>
        </p:nvSpPr>
        <p:spPr>
          <a:xfrm>
            <a:off x="1486080" y="1143000"/>
            <a:ext cx="6137280" cy="1370880"/>
          </a:xfrm>
          <a:prstGeom prst="rect">
            <a:avLst/>
          </a:prstGeom>
          <a:noFill/>
          <a:ln>
            <a:noFill/>
          </a:ln>
        </p:spPr>
        <p:style>
          <a:lnRef idx="0"/>
          <a:fillRef idx="0"/>
          <a:effectRef idx="0"/>
          <a:fontRef idx="minor"/>
        </p:style>
        <p:txBody>
          <a:bodyPr lIns="90000" rIns="90000" tIns="45000" bIns="45000"/>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Over/underflow</a:t>
            </a:r>
            <a:endParaRPr b="0" lang="en-GB" sz="21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Sensitive data corruption</a:t>
            </a:r>
            <a:endParaRPr b="0" lang="en-GB" sz="2100" spc="-1" strike="noStrike">
              <a:latin typeface="Arial"/>
            </a:endParaRPr>
          </a:p>
          <a:p>
            <a:pPr marL="171360" indent="-170640">
              <a:lnSpc>
                <a:spcPct val="90000"/>
              </a:lnSpc>
              <a:spcBef>
                <a:spcPts val="751"/>
              </a:spcBef>
              <a:buClr>
                <a:srgbClr val="000000"/>
              </a:buClr>
              <a:buSzPct val="85000"/>
              <a:buFont typeface="Wingdings" charset="2"/>
              <a:buChar char=""/>
            </a:pPr>
            <a:r>
              <a:rPr b="0" lang="en-GB" sz="2100" spc="-1" strike="noStrike">
                <a:solidFill>
                  <a:srgbClr val="000000"/>
                </a:solidFill>
                <a:latin typeface="Arial"/>
              </a:rPr>
              <a:t>Control data corruption (control hijacking)</a:t>
            </a:r>
            <a:endParaRPr b="0" lang="en-GB" sz="2100" spc="-1" strike="noStrike">
              <a:latin typeface="Arial"/>
            </a:endParaRPr>
          </a:p>
        </p:txBody>
      </p:sp>
      <p:sp>
        <p:nvSpPr>
          <p:cNvPr id="117" name="CustomShape 3"/>
          <p:cNvSpPr/>
          <p:nvPr/>
        </p:nvSpPr>
        <p:spPr>
          <a:xfrm rot="20271600">
            <a:off x="2041200" y="1521000"/>
            <a:ext cx="5284080" cy="770040"/>
          </a:xfrm>
          <a:prstGeom prst="rect">
            <a:avLst/>
          </a:prstGeom>
          <a:noFill/>
          <a:ln>
            <a:noFill/>
          </a:ln>
        </p:spPr>
        <p:style>
          <a:lnRef idx="0"/>
          <a:fillRef idx="0"/>
          <a:effectRef idx="0"/>
          <a:fontRef idx="minor"/>
        </p:style>
        <p:txBody>
          <a:bodyPr lIns="68760" rIns="68760" tIns="34200" bIns="34200"/>
          <a:p>
            <a:pPr algn="ctr">
              <a:lnSpc>
                <a:spcPct val="100000"/>
              </a:lnSpc>
            </a:pPr>
            <a:r>
              <a:rPr b="1" lang="en-GB" sz="4050" spc="-1" strike="noStrike" baseline="-25000">
                <a:solidFill>
                  <a:srgbClr val="9bfff2"/>
                </a:solidFill>
                <a:latin typeface="Arial"/>
                <a:ea typeface="DejaVu Sans"/>
              </a:rPr>
              <a:t>If done properly-exploit</a:t>
            </a:r>
            <a:endParaRPr b="0" lang="en-GB" sz="4050" spc="-1" strike="noStrike">
              <a:latin typeface="Arial"/>
            </a:endParaRPr>
          </a:p>
        </p:txBody>
      </p:sp>
      <p:sp>
        <p:nvSpPr>
          <p:cNvPr id="118" name="CustomShape 4"/>
          <p:cNvSpPr/>
          <p:nvPr/>
        </p:nvSpPr>
        <p:spPr>
          <a:xfrm>
            <a:off x="2434680" y="3200400"/>
            <a:ext cx="4390200" cy="685440"/>
          </a:xfrm>
          <a:prstGeom prst="rect">
            <a:avLst/>
          </a:prstGeom>
          <a:noFill/>
          <a:ln>
            <a:noFill/>
          </a:ln>
        </p:spPr>
        <p:style>
          <a:lnRef idx="0"/>
          <a:fillRef idx="0"/>
          <a:effectRef idx="0"/>
          <a:fontRef idx="minor"/>
        </p:style>
        <p:txBody>
          <a:bodyPr wrap="none" lIns="68760" rIns="68760" tIns="34200" bIns="34200"/>
          <a:p>
            <a:pPr algn="ctr">
              <a:lnSpc>
                <a:spcPct val="100000"/>
              </a:lnSpc>
            </a:pPr>
            <a:r>
              <a:rPr b="1" lang="en-GB" sz="4050" spc="32" strike="noStrike">
                <a:solidFill>
                  <a:srgbClr val="00cfea"/>
                </a:solidFill>
                <a:latin typeface="Arial"/>
                <a:ea typeface="DejaVu Sans"/>
              </a:rPr>
              <a:t>Otherwise crash!</a:t>
            </a:r>
            <a:endParaRPr b="0" lang="en-GB" sz="4050" spc="-1" strike="noStrike">
              <a:latin typeface="Arial"/>
            </a:endParaRPr>
          </a:p>
        </p:txBody>
      </p:sp>
      <p:sp>
        <p:nvSpPr>
          <p:cNvPr id="119" name="CustomShape 5"/>
          <p:cNvSpPr/>
          <p:nvPr/>
        </p:nvSpPr>
        <p:spPr>
          <a:xfrm>
            <a:off x="4321800" y="4771800"/>
            <a:ext cx="539280" cy="273240"/>
          </a:xfrm>
          <a:prstGeom prst="rect">
            <a:avLst/>
          </a:prstGeom>
          <a:noFill/>
          <a:ln>
            <a:noFill/>
          </a:ln>
        </p:spPr>
        <p:style>
          <a:lnRef idx="0"/>
          <a:fillRef idx="0"/>
          <a:effectRef idx="0"/>
          <a:fontRef idx="minor"/>
        </p:style>
      </p:sp>
    </p:spTree>
  </p:cSld>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116">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116">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16">
                                            <p:txEl>
                                              <p:pRg st="2" end="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2" presetSubtype="4">
                                  <p:stCondLst>
                                    <p:cond delay="0"/>
                                  </p:stCondLst>
                                  <p:childTnLst>
                                    <p:set>
                                      <p:cBhvr>
                                        <p:cTn id="90" dur="1" fill="hold">
                                          <p:stCondLst>
                                            <p:cond delay="0"/>
                                          </p:stCondLst>
                                        </p:cTn>
                                        <p:tgtEl>
                                          <p:spTgt spid="117"/>
                                        </p:tgtEl>
                                        <p:attrNameLst>
                                          <p:attrName>style.visibility</p:attrName>
                                        </p:attrNameLst>
                                      </p:cBhvr>
                                      <p:to>
                                        <p:strVal val="visible"/>
                                      </p:to>
                                    </p:set>
                                    <p:anim calcmode="lin" valueType="num">
                                      <p:cBhvr additive="repl">
                                        <p:cTn id="91" dur="500" fill="hold"/>
                                        <p:tgtEl>
                                          <p:spTgt spid="117"/>
                                        </p:tgtEl>
                                        <p:attrNameLst>
                                          <p:attrName>ppt_x</p:attrName>
                                        </p:attrNameLst>
                                      </p:cBhvr>
                                      <p:tavLst>
                                        <p:tav tm="0">
                                          <p:val>
                                            <p:strVal val="#ppt_x"/>
                                          </p:val>
                                        </p:tav>
                                        <p:tav tm="100000">
                                          <p:val>
                                            <p:strVal val="#ppt_x"/>
                                          </p:val>
                                        </p:tav>
                                      </p:tavLst>
                                    </p:anim>
                                    <p:anim calcmode="lin" valueType="num">
                                      <p:cBhvr additive="repl">
                                        <p:cTn id="92"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26">
                                  <p:stCondLst>
                                    <p:cond delay="0"/>
                                  </p:stCondLst>
                                  <p:childTnLst>
                                    <p:set>
                                      <p:cBhvr>
                                        <p:cTn id="96" dur="1" fill="hold">
                                          <p:stCondLst>
                                            <p:cond delay="0"/>
                                          </p:stCondLst>
                                        </p:cTn>
                                        <p:tgtEl>
                                          <p:spTgt spid="118"/>
                                        </p:tgtEl>
                                        <p:attrNameLst>
                                          <p:attrName>style.visibility</p:attrName>
                                        </p:attrNameLst>
                                      </p:cBhvr>
                                      <p:to>
                                        <p:strVal val="visible"/>
                                      </p:to>
                                    </p:set>
                                    <p:animEffect filter="wipe(down)" transition="in">
                                      <p:cBhvr additive="repl">
                                        <p:cTn id="97" dur="580">
                                          <p:stCondLst>
                                            <p:cond delay="0"/>
                                          </p:stCondLst>
                                        </p:cTn>
                                        <p:tgtEl>
                                          <p:spTgt spid="118"/>
                                        </p:tgtEl>
                                      </p:cBhvr>
                                    </p:animEffect>
                                    <p:anim calcmode="lin" valueType="num">
                                      <p:cBhvr additive="repl">
                                        <p:cTn id="98" dur="1822">
                                          <p:stCondLst>
                                            <p:cond delay="0"/>
                                          </p:stCondLst>
                                        </p:cTn>
                                        <p:tgtEl>
                                          <p:spTgt spid="118"/>
                                        </p:tgtEl>
                                        <p:attrNameLst>
                                          <p:attrName>ppt_x</p:attrName>
                                        </p:attrNameLst>
                                      </p:cBhvr>
                                      <p:tavLst>
                                        <p:tav tm="0">
                                          <p:val>
                                            <p:strVal val="#ppt_x-0.25"/>
                                          </p:val>
                                        </p:tav>
                                        <p:tav tm="100000">
                                          <p:val>
                                            <p:strVal val="#ppt_x"/>
                                          </p:val>
                                        </p:tav>
                                      </p:tavLst>
                                    </p:anim>
                                    <p:anim calcmode="lin" valueType="num">
                                      <p:cBhvr additive="repl">
                                        <p:cTn id="99" dur="664">
                                          <p:stCondLst>
                                            <p:cond delay="0"/>
                                          </p:stCondLst>
                                        </p:cTn>
                                        <p:tgtEl>
                                          <p:spTgt spid="118"/>
                                        </p:tgtEl>
                                        <p:attrNameLst>
                                          <p:attrName>ppt_y</p:attrName>
                                        </p:attrNameLst>
                                      </p:cBhvr>
                                      <p:tavLst>
                                        <p:tav tm="0">
                                          <p:val>
                                            <p:fltVal val="0.5"/>
                                          </p:val>
                                        </p:tav>
                                        <p:tav tm="100000">
                                          <p:val>
                                            <p:fltVal val="1"/>
                                          </p:val>
                                        </p:tav>
                                      </p:tavLst>
                                    </p:anim>
                                    <p:anim calcmode="lin" valueType="num">
                                      <p:cBhvr additive="repl">
                                        <p:cTn id="100" dur="664">
                                          <p:stCondLst>
                                            <p:cond delay="664"/>
                                          </p:stCondLst>
                                        </p:cTn>
                                        <p:tgtEl>
                                          <p:spTgt spid="118"/>
                                        </p:tgtEl>
                                        <p:attrNameLst>
                                          <p:attrName>ppt_y</p:attrName>
                                        </p:attrNameLst>
                                      </p:cBhvr>
                                      <p:tavLst>
                                        <p:tav tm="0">
                                          <p:val>
                                            <p:fltVal val="0"/>
                                          </p:val>
                                        </p:tav>
                                        <p:tav tm="100000">
                                          <p:val>
                                            <p:fltVal val="1"/>
                                          </p:val>
                                        </p:tav>
                                      </p:tavLst>
                                    </p:anim>
                                    <p:anim calcmode="lin" valueType="num">
                                      <p:cBhvr additive="repl">
                                        <p:cTn id="101" dur="332">
                                          <p:stCondLst>
                                            <p:cond delay="1324"/>
                                          </p:stCondLst>
                                        </p:cTn>
                                        <p:tgtEl>
                                          <p:spTgt spid="118"/>
                                        </p:tgtEl>
                                        <p:attrNameLst>
                                          <p:attrName>ppt_y</p:attrName>
                                        </p:attrNameLst>
                                      </p:cBhvr>
                                      <p:tavLst>
                                        <p:tav tm="0">
                                          <p:val>
                                            <p:fltVal val="0"/>
                                          </p:val>
                                        </p:tav>
                                        <p:tav tm="100000">
                                          <p:val>
                                            <p:fltVal val="1"/>
                                          </p:val>
                                        </p:tav>
                                      </p:tavLst>
                                    </p:anim>
                                    <p:anim calcmode="lin" valueType="num">
                                      <p:cBhvr additive="repl">
                                        <p:cTn id="102" dur="164">
                                          <p:stCondLst>
                                            <p:cond delay="1656"/>
                                          </p:stCondLst>
                                        </p:cTn>
                                        <p:tgtEl>
                                          <p:spTgt spid="118"/>
                                        </p:tgtEl>
                                        <p:attrNameLst>
                                          <p:attrName>ppt_y</p:attrName>
                                        </p:attrNameLst>
                                      </p:cBhvr>
                                      <p:tavLst>
                                        <p:tav tm="0">
                                          <p:val>
                                            <p:fltVal val="0"/>
                                          </p:val>
                                        </p:tav>
                                        <p:tav tm="100000">
                                          <p:val>
                                            <p:fltVal val="1"/>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1- sysSec-intro</Template>
  <TotalTime>2853</TotalTime>
  <Application>LibreOffice/6.0.7.3$Linux_X86_64 LibreOffice_project/00m0$Build-3</Application>
  <Words>2211</Words>
  <Paragraphs>374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2019-10-15T10:01:44Z</dcterms:created>
  <dc:creator>Sanjay Rawat</dc:creator>
  <dc:description/>
  <dc:language>en-GB</dc:language>
  <cp:lastModifiedBy/>
  <dcterms:modified xsi:type="dcterms:W3CDTF">2020-09-02T15:15:46Z</dcterms:modified>
  <cp:revision>37</cp:revision>
  <dc:subject/>
  <dc:title>Security 101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3</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44</vt:i4>
  </property>
</Properties>
</file>