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2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5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</a:t>
            </a:r>
            <a:r>
              <a:rPr b="0" lang="en-GB" sz="1800" spc="-1" strike="noStrike">
                <a:latin typeface="Arial"/>
              </a:rPr>
              <a:t>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70800" y="1598400"/>
            <a:ext cx="5258880" cy="110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Rockwell"/>
              </a:rPr>
              <a:t>Introduction to Rowhammer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70800" y="2701440"/>
            <a:ext cx="5258880" cy="13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Sanjay Rawat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How bits can be flipped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751680" y="991440"/>
            <a:ext cx="26251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Single sided hammering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5294880" y="992880"/>
            <a:ext cx="27136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Double sided hammering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7740000" y="3060000"/>
            <a:ext cx="1260000" cy="360000"/>
          </a:xfrm>
          <a:prstGeom prst="wedgeRectCallout">
            <a:avLst>
              <a:gd name="adj1" fmla="val -67023"/>
              <a:gd name="adj2" fmla="val -33518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aggressor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7740000" y="2520000"/>
            <a:ext cx="1080000" cy="360000"/>
          </a:xfrm>
          <a:prstGeom prst="wedgeRectCallout">
            <a:avLst>
              <a:gd name="adj1" fmla="val -67856"/>
              <a:gd name="adj2" fmla="val 3342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victim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104" name="Group 6"/>
          <p:cNvGrpSpPr/>
          <p:nvPr/>
        </p:nvGrpSpPr>
        <p:grpSpPr>
          <a:xfrm>
            <a:off x="1260000" y="1440000"/>
            <a:ext cx="1800000" cy="3240000"/>
            <a:chOff x="1260000" y="1440000"/>
            <a:chExt cx="1800000" cy="3240000"/>
          </a:xfrm>
        </p:grpSpPr>
        <p:sp>
          <p:nvSpPr>
            <p:cNvPr id="105" name="CustomShape 7"/>
            <p:cNvSpPr/>
            <p:nvPr/>
          </p:nvSpPr>
          <p:spPr>
            <a:xfrm>
              <a:off x="1260000" y="1440000"/>
              <a:ext cx="1800000" cy="252000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8"/>
            <p:cNvSpPr/>
            <p:nvPr/>
          </p:nvSpPr>
          <p:spPr>
            <a:xfrm>
              <a:off x="1260000" y="4320000"/>
              <a:ext cx="1800000" cy="36000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GB" sz="1800" spc="-1" strike="noStrike">
                  <a:latin typeface="Arial"/>
                </a:rPr>
                <a:t>Row buffer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07" name="Line 9"/>
            <p:cNvSpPr/>
            <p:nvPr/>
          </p:nvSpPr>
          <p:spPr>
            <a:xfrm>
              <a:off x="1260000" y="3319200"/>
              <a:ext cx="1800000" cy="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Line 10"/>
            <p:cNvSpPr/>
            <p:nvPr/>
          </p:nvSpPr>
          <p:spPr>
            <a:xfrm>
              <a:off x="1260000" y="2973600"/>
              <a:ext cx="1800000" cy="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Line 11"/>
            <p:cNvSpPr/>
            <p:nvPr/>
          </p:nvSpPr>
          <p:spPr>
            <a:xfrm>
              <a:off x="1260000" y="2606400"/>
              <a:ext cx="1800000" cy="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Line 12"/>
            <p:cNvSpPr/>
            <p:nvPr/>
          </p:nvSpPr>
          <p:spPr>
            <a:xfrm>
              <a:off x="1260000" y="2224800"/>
              <a:ext cx="1800000" cy="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Line 13"/>
            <p:cNvSpPr/>
            <p:nvPr/>
          </p:nvSpPr>
          <p:spPr>
            <a:xfrm>
              <a:off x="1260000" y="3636000"/>
              <a:ext cx="1800000" cy="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Line 14"/>
            <p:cNvSpPr/>
            <p:nvPr/>
          </p:nvSpPr>
          <p:spPr>
            <a:xfrm>
              <a:off x="1260000" y="1850400"/>
              <a:ext cx="1800000" cy="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15"/>
            <p:cNvSpPr/>
            <p:nvPr/>
          </p:nvSpPr>
          <p:spPr>
            <a:xfrm>
              <a:off x="1260000" y="1440000"/>
              <a:ext cx="1800000" cy="41040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6"/>
            <p:cNvSpPr/>
            <p:nvPr/>
          </p:nvSpPr>
          <p:spPr>
            <a:xfrm>
              <a:off x="1260000" y="1440000"/>
              <a:ext cx="1800000" cy="410400"/>
            </a:xfrm>
            <a:prstGeom prst="rect">
              <a:avLst/>
            </a:prstGeom>
            <a:solidFill>
              <a:srgbClr val="ff00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GB" sz="1800" spc="-1" strike="noStrike">
                  <a:latin typeface="Arial"/>
                </a:rPr>
                <a:t>r0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15" name="CustomShape 17"/>
            <p:cNvSpPr/>
            <p:nvPr/>
          </p:nvSpPr>
          <p:spPr>
            <a:xfrm>
              <a:off x="1260000" y="2908800"/>
              <a:ext cx="1800000" cy="410400"/>
            </a:xfrm>
            <a:prstGeom prst="rect">
              <a:avLst/>
            </a:prstGeom>
            <a:solidFill>
              <a:srgbClr val="ff00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GB" sz="1800" spc="-1" strike="noStrike">
                  <a:latin typeface="Arial"/>
                </a:rPr>
                <a:t>r4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16" name="CustomShape 18"/>
            <p:cNvSpPr/>
            <p:nvPr/>
          </p:nvSpPr>
          <p:spPr>
            <a:xfrm>
              <a:off x="1260000" y="1850400"/>
              <a:ext cx="1800000" cy="374400"/>
            </a:xfrm>
            <a:prstGeom prst="rect">
              <a:avLst/>
            </a:prstGeom>
            <a:solidFill>
              <a:srgbClr val="ffb66c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GB" sz="1800" spc="-1" strike="noStrike">
                  <a:latin typeface="Arial"/>
                </a:rPr>
                <a:t>r1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17" name="CustomShape 19"/>
            <p:cNvSpPr/>
            <p:nvPr/>
          </p:nvSpPr>
          <p:spPr>
            <a:xfrm>
              <a:off x="1260000" y="3319200"/>
              <a:ext cx="1800000" cy="374400"/>
            </a:xfrm>
            <a:prstGeom prst="rect">
              <a:avLst/>
            </a:prstGeom>
            <a:solidFill>
              <a:srgbClr val="ffb66c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GB" sz="1800" spc="-1" strike="noStrike">
                  <a:latin typeface="Arial"/>
                </a:rPr>
                <a:t>r5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18" name="CustomShape 20"/>
            <p:cNvSpPr/>
            <p:nvPr/>
          </p:nvSpPr>
          <p:spPr>
            <a:xfrm>
              <a:off x="1260000" y="2534400"/>
              <a:ext cx="1800000" cy="374400"/>
            </a:xfrm>
            <a:prstGeom prst="rect">
              <a:avLst/>
            </a:prstGeom>
            <a:solidFill>
              <a:srgbClr val="ffb66c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GB" sz="1800" spc="-1" strike="noStrike">
                  <a:latin typeface="Arial"/>
                </a:rPr>
                <a:t>r3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19" name="TextShape 21"/>
            <p:cNvSpPr txBox="1"/>
            <p:nvPr/>
          </p:nvSpPr>
          <p:spPr>
            <a:xfrm>
              <a:off x="1965600" y="2224800"/>
              <a:ext cx="54000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GB" sz="1800" spc="-1" strike="noStrike">
                  <a:latin typeface="Arial"/>
                </a:rPr>
                <a:t>r2</a:t>
              </a:r>
              <a:endParaRPr b="0" lang="en-GB" sz="1800" spc="-1" strike="noStrike">
                <a:latin typeface="Arial"/>
              </a:endParaRPr>
            </a:p>
          </p:txBody>
        </p:sp>
      </p:grpSp>
      <p:grpSp>
        <p:nvGrpSpPr>
          <p:cNvPr id="120" name="Group 22"/>
          <p:cNvGrpSpPr/>
          <p:nvPr/>
        </p:nvGrpSpPr>
        <p:grpSpPr>
          <a:xfrm>
            <a:off x="5760000" y="1440000"/>
            <a:ext cx="1800000" cy="3240000"/>
            <a:chOff x="5760000" y="1440000"/>
            <a:chExt cx="1800000" cy="3240000"/>
          </a:xfrm>
        </p:grpSpPr>
        <p:sp>
          <p:nvSpPr>
            <p:cNvPr id="121" name="CustomShape 23"/>
            <p:cNvSpPr/>
            <p:nvPr/>
          </p:nvSpPr>
          <p:spPr>
            <a:xfrm>
              <a:off x="5760000" y="1440000"/>
              <a:ext cx="1800000" cy="252000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24"/>
            <p:cNvSpPr/>
            <p:nvPr/>
          </p:nvSpPr>
          <p:spPr>
            <a:xfrm>
              <a:off x="5760000" y="1440000"/>
              <a:ext cx="1800000" cy="41040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5"/>
            <p:cNvSpPr/>
            <p:nvPr/>
          </p:nvSpPr>
          <p:spPr>
            <a:xfrm>
              <a:off x="5760000" y="4320000"/>
              <a:ext cx="1800000" cy="36000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GB" sz="1800" spc="-1" strike="noStrike">
                  <a:latin typeface="Arial"/>
                </a:rPr>
                <a:t>Row buffer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24" name="Line 26"/>
            <p:cNvSpPr/>
            <p:nvPr/>
          </p:nvSpPr>
          <p:spPr>
            <a:xfrm>
              <a:off x="5760000" y="3319200"/>
              <a:ext cx="1800000" cy="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Line 27"/>
            <p:cNvSpPr/>
            <p:nvPr/>
          </p:nvSpPr>
          <p:spPr>
            <a:xfrm>
              <a:off x="5760000" y="2973600"/>
              <a:ext cx="1800000" cy="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Line 28"/>
            <p:cNvSpPr/>
            <p:nvPr/>
          </p:nvSpPr>
          <p:spPr>
            <a:xfrm>
              <a:off x="5760000" y="2606400"/>
              <a:ext cx="1800000" cy="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Line 29"/>
            <p:cNvSpPr/>
            <p:nvPr/>
          </p:nvSpPr>
          <p:spPr>
            <a:xfrm>
              <a:off x="5760000" y="2224800"/>
              <a:ext cx="1800000" cy="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Line 30"/>
            <p:cNvSpPr/>
            <p:nvPr/>
          </p:nvSpPr>
          <p:spPr>
            <a:xfrm>
              <a:off x="5760000" y="3636000"/>
              <a:ext cx="1800000" cy="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Line 31"/>
            <p:cNvSpPr/>
            <p:nvPr/>
          </p:nvSpPr>
          <p:spPr>
            <a:xfrm>
              <a:off x="5760000" y="1850400"/>
              <a:ext cx="1800000" cy="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32"/>
            <p:cNvSpPr/>
            <p:nvPr/>
          </p:nvSpPr>
          <p:spPr>
            <a:xfrm>
              <a:off x="5760000" y="2196000"/>
              <a:ext cx="1800000" cy="410400"/>
            </a:xfrm>
            <a:prstGeom prst="rect">
              <a:avLst/>
            </a:prstGeom>
            <a:solidFill>
              <a:srgbClr val="ff00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GB" sz="1800" spc="-1" strike="noStrike">
                  <a:latin typeface="Arial"/>
                </a:rPr>
                <a:t>r2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31" name="CustomShape 33"/>
            <p:cNvSpPr/>
            <p:nvPr/>
          </p:nvSpPr>
          <p:spPr>
            <a:xfrm>
              <a:off x="5760000" y="2908800"/>
              <a:ext cx="1800000" cy="410400"/>
            </a:xfrm>
            <a:prstGeom prst="rect">
              <a:avLst/>
            </a:prstGeom>
            <a:solidFill>
              <a:srgbClr val="ff00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GB" sz="1800" spc="-1" strike="noStrike">
                  <a:latin typeface="Arial"/>
                </a:rPr>
                <a:t>r4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32" name="CustomShape 34"/>
            <p:cNvSpPr/>
            <p:nvPr/>
          </p:nvSpPr>
          <p:spPr>
            <a:xfrm>
              <a:off x="5760000" y="1850400"/>
              <a:ext cx="1800000" cy="374400"/>
            </a:xfrm>
            <a:prstGeom prst="rect">
              <a:avLst/>
            </a:prstGeom>
            <a:solidFill>
              <a:srgbClr val="ffb66c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GB" sz="1800" spc="-1" strike="noStrike">
                  <a:latin typeface="Arial"/>
                </a:rPr>
                <a:t>r1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33" name="CustomShape 35"/>
            <p:cNvSpPr/>
            <p:nvPr/>
          </p:nvSpPr>
          <p:spPr>
            <a:xfrm>
              <a:off x="5760000" y="3319200"/>
              <a:ext cx="1800000" cy="374400"/>
            </a:xfrm>
            <a:prstGeom prst="rect">
              <a:avLst/>
            </a:prstGeom>
            <a:solidFill>
              <a:srgbClr val="ffb66c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GB" sz="1800" spc="-1" strike="noStrike">
                  <a:latin typeface="Arial"/>
                </a:rPr>
                <a:t>r5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34" name="CustomShape 36"/>
            <p:cNvSpPr/>
            <p:nvPr/>
          </p:nvSpPr>
          <p:spPr>
            <a:xfrm>
              <a:off x="5760000" y="2534400"/>
              <a:ext cx="1800000" cy="374400"/>
            </a:xfrm>
            <a:prstGeom prst="rect">
              <a:avLst/>
            </a:prstGeom>
            <a:solidFill>
              <a:srgbClr val="ea75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GB" sz="1800" spc="-1" strike="noStrike">
                  <a:latin typeface="Arial"/>
                </a:rPr>
                <a:t>r3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35" name="TextShape 37"/>
            <p:cNvSpPr txBox="1"/>
            <p:nvPr/>
          </p:nvSpPr>
          <p:spPr>
            <a:xfrm>
              <a:off x="6458400" y="1512720"/>
              <a:ext cx="38340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GB" sz="1800" spc="-1" strike="noStrike">
                  <a:latin typeface="Arial"/>
                </a:rPr>
                <a:t>r0</a:t>
              </a:r>
              <a:endParaRPr b="0" lang="en-GB" sz="1800" spc="-1" strike="noStrike">
                <a:latin typeface="Arial"/>
              </a:endParaRPr>
            </a:p>
          </p:txBody>
        </p:sp>
      </p:grpSp>
      <p:sp>
        <p:nvSpPr>
          <p:cNvPr id="136" name="CustomShape 38"/>
          <p:cNvSpPr/>
          <p:nvPr/>
        </p:nvSpPr>
        <p:spPr>
          <a:xfrm>
            <a:off x="3157920" y="1440360"/>
            <a:ext cx="1260000" cy="360000"/>
          </a:xfrm>
          <a:prstGeom prst="wedgeRectCallout">
            <a:avLst>
              <a:gd name="adj1" fmla="val -63050"/>
              <a:gd name="adj2" fmla="val 22523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aggressor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7" name="CustomShape 39"/>
          <p:cNvSpPr/>
          <p:nvPr/>
        </p:nvSpPr>
        <p:spPr>
          <a:xfrm>
            <a:off x="7740000" y="1800000"/>
            <a:ext cx="1260000" cy="360000"/>
          </a:xfrm>
          <a:prstGeom prst="wedgeRectCallout">
            <a:avLst>
              <a:gd name="adj1" fmla="val -63564"/>
              <a:gd name="adj2" fmla="val 98148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aggressor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8" name="CustomShape 40"/>
          <p:cNvSpPr/>
          <p:nvPr/>
        </p:nvSpPr>
        <p:spPr>
          <a:xfrm>
            <a:off x="3240000" y="1980000"/>
            <a:ext cx="1080000" cy="360000"/>
          </a:xfrm>
          <a:prstGeom prst="wedgeRectCallout">
            <a:avLst>
              <a:gd name="adj1" fmla="val -72625"/>
              <a:gd name="adj2" fmla="val -18333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victim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9" name="CustomShape 41"/>
          <p:cNvSpPr/>
          <p:nvPr/>
        </p:nvSpPr>
        <p:spPr>
          <a:xfrm>
            <a:off x="3240000" y="2880000"/>
            <a:ext cx="1260000" cy="360000"/>
          </a:xfrm>
          <a:prstGeom prst="wedgeRectCallout">
            <a:avLst>
              <a:gd name="adj1" fmla="val -63050"/>
              <a:gd name="adj2" fmla="val 22523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aggressor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0" name="CustomShape 42"/>
          <p:cNvSpPr/>
          <p:nvPr/>
        </p:nvSpPr>
        <p:spPr>
          <a:xfrm>
            <a:off x="3240000" y="3420000"/>
            <a:ext cx="1080000" cy="360000"/>
          </a:xfrm>
          <a:prstGeom prst="wedgeRectCallout">
            <a:avLst>
              <a:gd name="adj1" fmla="val -72625"/>
              <a:gd name="adj2" fmla="val -18333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victim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A </a:t>
            </a:r>
            <a:r>
              <a:rPr b="0" lang="en-GB" sz="4400" spc="-1" strike="noStrike">
                <a:latin typeface="Arial"/>
              </a:rPr>
              <a:t>generi</a:t>
            </a:r>
            <a:r>
              <a:rPr b="0" lang="en-GB" sz="4400" spc="-1" strike="noStrike">
                <a:latin typeface="Arial"/>
              </a:rPr>
              <a:t>c </a:t>
            </a:r>
            <a:r>
              <a:rPr b="0" lang="en-GB" sz="4400" spc="-1" strike="noStrike">
                <a:latin typeface="Arial"/>
              </a:rPr>
              <a:t>strate</a:t>
            </a:r>
            <a:r>
              <a:rPr b="0" lang="en-GB" sz="4400" spc="-1" strike="noStrike">
                <a:latin typeface="Arial"/>
              </a:rPr>
              <a:t>gy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60000" y="1491120"/>
            <a:ext cx="8460000" cy="282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Identify data </a:t>
            </a:r>
            <a:r>
              <a:rPr b="0" lang="en-GB" sz="3200" spc="-1" strike="noStrike">
                <a:latin typeface="Arial"/>
              </a:rPr>
              <a:t>structure </a:t>
            </a:r>
            <a:r>
              <a:rPr b="0" lang="en-GB" sz="3200" spc="-1" strike="noStrike">
                <a:latin typeface="Arial"/>
              </a:rPr>
              <a:t>that, if </a:t>
            </a:r>
            <a:r>
              <a:rPr b="0" lang="en-GB" sz="3200" spc="-1" strike="noStrike">
                <a:latin typeface="Arial"/>
              </a:rPr>
              <a:t>randomly </a:t>
            </a:r>
            <a:r>
              <a:rPr b="0" lang="en-GB" sz="3200" spc="-1" strike="noStrike">
                <a:latin typeface="Arial"/>
              </a:rPr>
              <a:t>bit-flipped, </a:t>
            </a:r>
            <a:r>
              <a:rPr b="0" lang="en-GB" sz="3200" spc="-1" strike="noStrike">
                <a:latin typeface="Arial"/>
              </a:rPr>
              <a:t>yields </a:t>
            </a:r>
            <a:r>
              <a:rPr b="0" lang="en-GB" sz="3200" spc="-1" strike="noStrike">
                <a:latin typeface="Arial"/>
              </a:rPr>
              <a:t>improved </a:t>
            </a:r>
            <a:r>
              <a:rPr b="0" lang="en-GB" sz="3200" spc="-1" strike="noStrike">
                <a:latin typeface="Arial"/>
              </a:rPr>
              <a:t>privileges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Fill as much </a:t>
            </a:r>
            <a:r>
              <a:rPr b="0" lang="en-GB" sz="3200" spc="-1" strike="noStrike">
                <a:latin typeface="Arial"/>
              </a:rPr>
              <a:t>memory as </a:t>
            </a:r>
            <a:r>
              <a:rPr b="0" lang="en-GB" sz="3200" spc="-1" strike="noStrike">
                <a:latin typeface="Arial"/>
              </a:rPr>
              <a:t>possible </a:t>
            </a:r>
            <a:r>
              <a:rPr b="0" lang="en-GB" sz="3200" spc="-1" strike="noStrike">
                <a:latin typeface="Arial"/>
              </a:rPr>
              <a:t>with this </a:t>
            </a:r>
            <a:r>
              <a:rPr b="0" lang="en-GB" sz="3200" spc="-1" strike="noStrike">
                <a:latin typeface="Arial"/>
              </a:rPr>
              <a:t>data </a:t>
            </a:r>
            <a:r>
              <a:rPr b="0" lang="en-GB" sz="3200" spc="-1" strike="noStrike">
                <a:latin typeface="Arial"/>
              </a:rPr>
              <a:t>structure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Wait for the </a:t>
            </a:r>
            <a:r>
              <a:rPr b="0" lang="en-GB" sz="3200" spc="-1" strike="noStrike">
                <a:latin typeface="Arial"/>
              </a:rPr>
              <a:t>bit flip to </a:t>
            </a:r>
            <a:r>
              <a:rPr b="0" lang="en-GB" sz="3200" spc="-1" strike="noStrike">
                <a:latin typeface="Arial"/>
              </a:rPr>
              <a:t>occur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Sand</a:t>
            </a:r>
            <a:r>
              <a:rPr b="0" lang="en-GB" sz="4400" spc="-1" strike="noStrike">
                <a:latin typeface="Arial"/>
              </a:rPr>
              <a:t>box </a:t>
            </a:r>
            <a:r>
              <a:rPr b="0" lang="en-GB" sz="4400" spc="-1" strike="noStrike">
                <a:latin typeface="Arial"/>
              </a:rPr>
              <a:t>escap</a:t>
            </a:r>
            <a:r>
              <a:rPr b="0" lang="en-GB" sz="4400" spc="-1" strike="noStrike">
                <a:latin typeface="Arial"/>
              </a:rPr>
              <a:t>e </a:t>
            </a:r>
            <a:r>
              <a:rPr b="0" lang="en-GB" sz="4400" spc="-1" strike="noStrike">
                <a:latin typeface="Arial"/>
              </a:rPr>
              <a:t>Exam</a:t>
            </a:r>
            <a:r>
              <a:rPr b="0" lang="en-GB" sz="4400" spc="-1" strike="noStrike">
                <a:latin typeface="Arial"/>
              </a:rPr>
              <a:t>ple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203480"/>
            <a:ext cx="8362800" cy="23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Sandbox for running native code (C/C++)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Applications can only access addresses inside the sandbox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Safe instruction sequence: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FreeMono"/>
              </a:rPr>
              <a:t>andl $~31, %eax </a:t>
            </a:r>
            <a:r>
              <a:rPr b="0" lang="en-GB" sz="1800" spc="-1" strike="noStrike">
                <a:latin typeface="Arial"/>
              </a:rPr>
              <a:t>// Truncate address to 32 bits</a:t>
            </a:r>
            <a:endParaRPr b="0" lang="en-GB" sz="1800" spc="-1" strike="noStrike">
              <a:latin typeface="Arial"/>
            </a:endParaRPr>
          </a:p>
          <a:p>
            <a:pPr marL="432000" indent="-3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// and mask to be 32-byte-aligned.</a:t>
            </a:r>
            <a:endParaRPr b="0" lang="en-GB" sz="1800" spc="-1" strike="noStrike">
              <a:latin typeface="Arial"/>
            </a:endParaRPr>
          </a:p>
          <a:p>
            <a:pPr marL="432000" indent="-3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FreeMono"/>
              </a:rPr>
              <a:t>addq %r15, %rax</a:t>
            </a:r>
            <a:r>
              <a:rPr b="0" lang="en-GB" sz="1800" spc="-1" strike="noStrike">
                <a:latin typeface="Arial"/>
              </a:rPr>
              <a:t> // Add %r15, the sandbox base address.</a:t>
            </a:r>
            <a:endParaRPr b="0" lang="en-GB" sz="1800" spc="-1" strike="noStrike">
              <a:latin typeface="Arial"/>
            </a:endParaRPr>
          </a:p>
          <a:p>
            <a:pPr marL="432000" indent="-3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FreeMono"/>
              </a:rPr>
              <a:t>jmp *%rax</a:t>
            </a:r>
            <a:r>
              <a:rPr b="0" lang="en-GB" sz="1800" spc="-1" strike="noStrike">
                <a:latin typeface="Arial"/>
              </a:rPr>
              <a:t> // Indirect jump.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1800000" y="4140000"/>
            <a:ext cx="57312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What if </a:t>
            </a:r>
            <a:r>
              <a:rPr b="0" lang="en-GB" sz="1800" spc="-1" strike="noStrike">
                <a:latin typeface="FreeMono"/>
              </a:rPr>
              <a:t>rax </a:t>
            </a:r>
            <a:r>
              <a:rPr b="0" lang="en-GB" sz="1800" spc="-1" strike="noStrike">
                <a:latin typeface="FreeMono"/>
              </a:rPr>
              <a:t>→ rcx</a:t>
            </a:r>
            <a:r>
              <a:rPr b="0" lang="en-GB" sz="1800" spc="-1" strike="noStrike">
                <a:latin typeface="Arial"/>
              </a:rPr>
              <a:t> (which </a:t>
            </a:r>
            <a:r>
              <a:rPr b="0" lang="en-GB" sz="1800" spc="-1" strike="noStrike">
                <a:latin typeface="Arial"/>
              </a:rPr>
              <a:t>points to </a:t>
            </a:r>
            <a:r>
              <a:rPr b="0" lang="en-GB" sz="1800" spc="-1" strike="noStrike">
                <a:latin typeface="Arial"/>
              </a:rPr>
              <a:t>outside </a:t>
            </a:r>
            <a:r>
              <a:rPr b="0" lang="en-GB" sz="1800" spc="-1" strike="noStrike">
                <a:latin typeface="Arial"/>
              </a:rPr>
              <a:t>address!)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FreeMono"/>
              </a:rPr>
              <a:t>Jmpq %*rax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code </a:t>
            </a:r>
            <a:r>
              <a:rPr b="0" lang="en-GB" sz="1800" spc="-1" strike="noStrike">
                <a:latin typeface="FreeMono"/>
              </a:rPr>
              <a:t>ff e0</a:t>
            </a:r>
            <a:r>
              <a:rPr b="0" lang="en-GB" sz="1800" spc="-1" strike="noStrike">
                <a:latin typeface="Arial"/>
              </a:rPr>
              <a:t>; </a:t>
            </a:r>
            <a:r>
              <a:rPr b="0" lang="en-GB" sz="1800" spc="-1" strike="noStrike">
                <a:latin typeface="FreeMono"/>
              </a:rPr>
              <a:t>jmpq %*rcx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code </a:t>
            </a:r>
            <a:r>
              <a:rPr b="0" lang="en-GB" sz="1800" spc="-1" strike="noStrike">
                <a:latin typeface="FreeMono"/>
              </a:rPr>
              <a:t>ff e1</a:t>
            </a:r>
            <a:r>
              <a:rPr b="0" lang="en-GB" sz="1800" spc="-1" strike="noStrike">
                <a:latin typeface="Arial"/>
              </a:rPr>
              <a:t> 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111111111110</a:t>
            </a:r>
            <a:r>
              <a:rPr b="0" lang="en-GB" sz="1800" spc="-1" strike="noStrike">
                <a:latin typeface="Arial"/>
              </a:rPr>
              <a:t>000</a:t>
            </a:r>
            <a:r>
              <a:rPr b="0" lang="en-GB" sz="1800" spc="-1" strike="noStrike">
                <a:solidFill>
                  <a:srgbClr val="ff0000"/>
                </a:solidFill>
                <a:latin typeface="Arial"/>
              </a:rPr>
              <a:t>0</a:t>
            </a:r>
            <a:r>
              <a:rPr b="0" lang="en-GB" sz="1800" spc="-1" strike="noStrike">
                <a:latin typeface="Arial"/>
              </a:rPr>
              <a:t>  → </a:t>
            </a:r>
            <a:r>
              <a:rPr b="0" lang="en-GB" sz="1800" spc="-1" strike="noStrike">
                <a:latin typeface="Arial"/>
              </a:rPr>
              <a:t>111111111110</a:t>
            </a:r>
            <a:r>
              <a:rPr b="0" lang="en-GB" sz="1800" spc="-1" strike="noStrike">
                <a:latin typeface="Arial"/>
              </a:rPr>
              <a:t>000</a:t>
            </a:r>
            <a:r>
              <a:rPr b="0" lang="en-GB" sz="1800" spc="-1" strike="noStrike">
                <a:solidFill>
                  <a:srgbClr val="ff4000"/>
                </a:solidFill>
                <a:latin typeface="Arial"/>
              </a:rPr>
              <a:t>1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If interested more attacks, like page table entries hammering, </a:t>
            </a:r>
            <a:r>
              <a:rPr b="0" lang="en-GB" sz="3200" spc="-1" strike="noStrike">
                <a:latin typeface="Arial"/>
              </a:rPr>
              <a:t>read: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000" spc="-1" strike="noStrike">
                <a:solidFill>
                  <a:srgbClr val="729fcf"/>
                </a:solidFill>
                <a:latin typeface="Arial"/>
              </a:rPr>
              <a:t>Exploiting the DRAM rowhammer bug to gain kernel privileges</a:t>
            </a:r>
            <a:r>
              <a:rPr b="0" lang="en-GB" sz="2000" spc="-1" strike="noStrike">
                <a:solidFill>
                  <a:srgbClr val="729fcf"/>
                </a:solidFill>
                <a:latin typeface="Arial"/>
              </a:rPr>
              <a:t>, </a:t>
            </a:r>
            <a:r>
              <a:rPr b="1" lang="en-GB" sz="2000" spc="-1" strike="noStrike">
                <a:solidFill>
                  <a:srgbClr val="729fcf"/>
                </a:solidFill>
                <a:latin typeface="Arial"/>
              </a:rPr>
              <a:t>Seaborn and Dullien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Effect of Rowhammer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Memory corruption but not via software bugs!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This changes the dynamics of software defence mechanism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Not easy to fix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Organization (main take-away)</a:t>
            </a:r>
            <a:endParaRPr b="0" lang="en-GB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latin typeface="Arial"/>
              </a:rPr>
              <a:t>General introduction to rowhammer</a:t>
            </a:r>
            <a:endParaRPr b="0" lang="en-GB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latin typeface="Arial"/>
              </a:rPr>
              <a:t>DRAM design (only parts that facilitate rowhammering)</a:t>
            </a:r>
            <a:endParaRPr b="0" lang="en-GB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latin typeface="Arial"/>
              </a:rPr>
              <a:t>Attack Example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88560" y="3780000"/>
            <a:ext cx="7111080" cy="12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864000" indent="-3236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200" spc="-1" strike="noStrike">
                <a:solidFill>
                  <a:srgbClr val="729fcf"/>
                </a:solidFill>
                <a:latin typeface="Arial"/>
              </a:rPr>
              <a:t>The slides are based on:</a:t>
            </a:r>
            <a:endParaRPr b="0" lang="en-GB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200" spc="-1" strike="noStrike">
                <a:solidFill>
                  <a:srgbClr val="729fcf"/>
                </a:solidFill>
                <a:latin typeface="Arial"/>
              </a:rPr>
              <a:t>1. </a:t>
            </a:r>
            <a:r>
              <a:rPr b="0" i="1" lang="en-GB" sz="1200" spc="-1" strike="noStrike">
                <a:solidFill>
                  <a:srgbClr val="729fcf"/>
                </a:solidFill>
                <a:latin typeface="Arial"/>
              </a:rPr>
              <a:t>Flipping Bits in Memory Without Accessing Them: An Experimental Study of DRAM Disturbance Errors</a:t>
            </a:r>
            <a:r>
              <a:rPr b="0" lang="en-GB" sz="1200" spc="-1" strike="noStrike">
                <a:solidFill>
                  <a:srgbClr val="729fcf"/>
                </a:solidFill>
                <a:latin typeface="Arial"/>
              </a:rPr>
              <a:t>, </a:t>
            </a:r>
            <a:r>
              <a:rPr b="1" lang="en-GB" sz="1200" spc="-1" strike="noStrike">
                <a:solidFill>
                  <a:srgbClr val="729fcf"/>
                </a:solidFill>
                <a:latin typeface="Arial"/>
              </a:rPr>
              <a:t>Kim et al</a:t>
            </a:r>
            <a:r>
              <a:rPr b="0" lang="en-GB" sz="1200" spc="-1" strike="noStrike">
                <a:solidFill>
                  <a:srgbClr val="729fcf"/>
                </a:solidFill>
                <a:latin typeface="Arial"/>
              </a:rPr>
              <a:t>.</a:t>
            </a:r>
            <a:endParaRPr b="0" lang="en-GB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200" spc="-1" strike="noStrike">
                <a:solidFill>
                  <a:srgbClr val="729fcf"/>
                </a:solidFill>
                <a:latin typeface="Arial"/>
              </a:rPr>
              <a:t>2. Various talks/articles by Ander Fogh.</a:t>
            </a:r>
            <a:endParaRPr b="0" lang="en-GB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200" spc="-1" strike="noStrike">
                <a:solidFill>
                  <a:srgbClr val="729fcf"/>
                </a:solidFill>
                <a:latin typeface="Arial"/>
              </a:rPr>
              <a:t>3. </a:t>
            </a:r>
            <a:r>
              <a:rPr b="0" i="1" lang="en-GB" sz="1200" spc="-1" strike="noStrike">
                <a:solidFill>
                  <a:srgbClr val="729fcf"/>
                </a:solidFill>
                <a:latin typeface="Arial"/>
              </a:rPr>
              <a:t>Exploiting the DRAM rowhammer bug to gain kernel privileges</a:t>
            </a:r>
            <a:r>
              <a:rPr b="0" lang="en-GB" sz="1200" spc="-1" strike="noStrike">
                <a:solidFill>
                  <a:srgbClr val="729fcf"/>
                </a:solidFill>
                <a:latin typeface="Arial"/>
              </a:rPr>
              <a:t>, </a:t>
            </a:r>
            <a:r>
              <a:rPr b="1" lang="en-GB" sz="1200" spc="-1" strike="noStrike">
                <a:solidFill>
                  <a:srgbClr val="729fcf"/>
                </a:solidFill>
                <a:latin typeface="Arial"/>
              </a:rPr>
              <a:t>Seaborn and Dullien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What is Rowhammer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DRAM is organized as rows/cells, which are densely populated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Activation of a row interferes with the adjacent rows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This results in discharge, thus change in the value they represent!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Rowhammer is an exploitation of DRAM design to flip bit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Flipped bits may correspond to control-bits, used for several checks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Design of DRAM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203480"/>
            <a:ext cx="4762440" cy="298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0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DRAM </a:t>
            </a:r>
            <a:r>
              <a:rPr b="0" i="1" lang="en-GB" sz="3200" spc="-1" strike="noStrike">
                <a:latin typeface="Arial"/>
              </a:rPr>
              <a:t>module</a:t>
            </a:r>
            <a:r>
              <a:rPr b="0" lang="en-GB" sz="3200" spc="-1" strike="noStrike">
                <a:latin typeface="Arial"/>
              </a:rPr>
              <a:t>, consists of DRAM </a:t>
            </a:r>
            <a:r>
              <a:rPr b="0" i="1" lang="en-GB" sz="3200" spc="-1" strike="noStrike">
                <a:latin typeface="Arial"/>
              </a:rPr>
              <a:t>ranks,</a:t>
            </a:r>
            <a:r>
              <a:rPr b="0" lang="en-GB" sz="3200" spc="-1" strike="noStrike">
                <a:latin typeface="Arial"/>
              </a:rPr>
              <a:t> which in turn are groups of DRAM</a:t>
            </a:r>
            <a:r>
              <a:rPr b="0" i="1" lang="en-GB" sz="3200" spc="-1" strike="noStrike">
                <a:latin typeface="Arial"/>
              </a:rPr>
              <a:t> chips.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DRAM is a two dimensional array of </a:t>
            </a:r>
            <a:r>
              <a:rPr b="0" i="1" lang="en-GB" sz="3200" spc="-1" strike="noStrike">
                <a:latin typeface="Arial"/>
              </a:rPr>
              <a:t>cells.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Each cell consists of a </a:t>
            </a:r>
            <a:r>
              <a:rPr b="0" i="1" lang="en-GB" sz="3200" spc="-1" strike="noStrike">
                <a:latin typeface="Arial"/>
              </a:rPr>
              <a:t>capacitor</a:t>
            </a:r>
            <a:r>
              <a:rPr b="0" lang="en-GB" sz="3200" spc="-1" strike="noStrike">
                <a:latin typeface="Arial"/>
              </a:rPr>
              <a:t> and an </a:t>
            </a:r>
            <a:r>
              <a:rPr b="0" i="1" lang="en-GB" sz="3200" spc="-1" strike="noStrike">
                <a:latin typeface="Arial"/>
              </a:rPr>
              <a:t>access-transistor</a:t>
            </a:r>
            <a:r>
              <a:rPr b="0" lang="en-GB" sz="3200" spc="-1" strike="noStrike">
                <a:latin typeface="Arial"/>
              </a:rPr>
              <a:t>.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Accessing a cell involved </a:t>
            </a:r>
            <a:r>
              <a:rPr b="0" i="1" lang="en-GB" sz="3200" spc="-1" strike="noStrike">
                <a:latin typeface="Arial"/>
              </a:rPr>
              <a:t>wordline and bitline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32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5220000" y="900000"/>
            <a:ext cx="2446920" cy="213516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7177680" y="3035520"/>
            <a:ext cx="1641960" cy="17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Accessing a row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GB" sz="3200" spc="-1" strike="noStrike">
                <a:latin typeface="Arial"/>
              </a:rPr>
              <a:t>Open Row. A row is opened by raising its wordline (</a:t>
            </a:r>
            <a:r>
              <a:rPr b="0" lang="en-GB" sz="3200" spc="-1" strike="noStrike">
                <a:latin typeface="FreeMono"/>
              </a:rPr>
              <a:t>ACT row_addr</a:t>
            </a:r>
            <a:r>
              <a:rPr b="0" lang="en-GB" sz="3200" spc="-1" strike="noStrike">
                <a:latin typeface="Arial"/>
              </a:rPr>
              <a:t>) . This connects the row to the bitlines, transferring all of its data into the bank’s row-buffer.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GB" sz="3200" spc="-1" strike="noStrike">
                <a:latin typeface="Arial"/>
              </a:rPr>
              <a:t>Read/Write Columns. The row-buffer’s data is accessed by reading or writing any of its columns as needed (</a:t>
            </a:r>
            <a:r>
              <a:rPr b="0" lang="en-GB" sz="3200" spc="-1" strike="noStrike">
                <a:latin typeface="FreeMono"/>
              </a:rPr>
              <a:t>READ/WRITE col_addr</a:t>
            </a:r>
            <a:r>
              <a:rPr b="0" lang="en-GB" sz="3200" spc="-1" strike="noStrike">
                <a:latin typeface="Arial"/>
              </a:rPr>
              <a:t>).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GB" sz="3200" spc="-1" strike="noStrike">
                <a:latin typeface="Arial"/>
              </a:rPr>
              <a:t>Close Row. Before a different row in the same bank can be opened, the original row must be closed by lowering its wordline (</a:t>
            </a:r>
            <a:r>
              <a:rPr b="0" lang="en-GB" sz="3200" spc="-1" strike="noStrike">
                <a:latin typeface="FreeMono"/>
              </a:rPr>
              <a:t>PRE bank_addr</a:t>
            </a:r>
            <a:r>
              <a:rPr b="0" lang="en-GB" sz="3200" spc="-1" strike="noStrike">
                <a:latin typeface="Arial"/>
              </a:rPr>
              <a:t>).  In addition, the row-buffer is cleared.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illustration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760000" y="1475640"/>
            <a:ext cx="2620080" cy="202572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1403280" y="2160000"/>
            <a:ext cx="1656360" cy="133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Rowhammer Primitive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1203480"/>
            <a:ext cx="7462440" cy="298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Capacitor charge/discharge maps to binary data.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And it leaks charge, which requires </a:t>
            </a:r>
            <a:r>
              <a:rPr b="0" i="1" lang="en-GB" sz="3200" spc="-1" strike="noStrike">
                <a:latin typeface="Arial"/>
              </a:rPr>
              <a:t>refresh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DDR3 DRAM specifications guarantee a retention time of at least 64 milliseconds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457200" y="1203480"/>
            <a:ext cx="8182800" cy="23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When a wordline’s voltage is toggled repeatedly, some cells in nearby rows leak charge at a much faster rate.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Such cells cannot retain charge for even 64ms, the time interval at which they are refreshed. 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Ultimately, this leads to the cells losing data and experiencing disturbance errors.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520000" y="3698640"/>
            <a:ext cx="3989880" cy="116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</TotalTime>
  <Application>LibreOffice/7.0.1.2$Linux_X86_64 LibreOffice_project/88a63c56098013eb4038e11ebe7c8c0daab09aa8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2020-09-08T09:16:09Z</dcterms:created>
  <dc:creator/>
  <dc:description/>
  <dc:language>en-GB</dc:language>
  <cp:lastModifiedBy/>
  <dcterms:modified xsi:type="dcterms:W3CDTF">2020-09-09T20:43:11Z</dcterms:modified>
  <cp:revision>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