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F6B1BC-3E2D-4BC4-AFC7-B621BF0D32C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Give few examples to calculate the length of buffer to overflow (based on source code).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it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ti</a:t>
            </a:r>
            <a:r>
              <a:rPr b="0" lang="en-GB" sz="4400" spc="-1" strike="noStrike">
                <a:latin typeface="Arial"/>
              </a:rPr>
              <a:t>tl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70800" y="1598400"/>
            <a:ext cx="525888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Rockwell"/>
              </a:rPr>
              <a:t>SysSoft Security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70800" y="2701440"/>
            <a:ext cx="525888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 very quick Introduction to Stack Buffer Overflow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Sanjay.rawat@Bristol.ac.uk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What can be done? Exploit conditions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70800" y="1369080"/>
            <a:ext cx="8401680" cy="28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5920" indent="-385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Sanchez Regular"/>
              <a:buAutoNum type="arabicPeriod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We should be able to overflow the buffer to inject our shellcode (Machine code that we want to execute) onto the stack.</a:t>
            </a:r>
            <a:endParaRPr b="0" lang="en-GB" sz="2100" spc="-1" strike="noStrike">
              <a:latin typeface="Arial"/>
            </a:endParaRPr>
          </a:p>
          <a:p>
            <a:pPr marL="385920" indent="-385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Sanchez Regular"/>
              <a:buAutoNum type="arabicPeriod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The shellcode has overflowed in such a way that out of all general purpose registers, at least one register is pointing to shellcode’s beginning.</a:t>
            </a:r>
            <a:endParaRPr b="0" lang="en-GB" sz="2100" spc="-1" strike="noStrike">
              <a:latin typeface="Arial"/>
            </a:endParaRPr>
          </a:p>
          <a:p>
            <a:pPr marL="385920" indent="-385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Sanchez Regular"/>
              <a:buAutoNum type="arabicPeriod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We should be able to overwrite the EIP to some memory location whose address is predictable and it does not throw error (e.g. access violation).</a:t>
            </a:r>
            <a:endParaRPr b="0" lang="en-GB" sz="2100" spc="-1" strike="noStrike">
              <a:latin typeface="Arial"/>
            </a:endParaRPr>
          </a:p>
          <a:p>
            <a:pPr marL="385920" indent="-3852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Sanchez Regular"/>
              <a:buAutoNum type="arabicPeriod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There exits an instruction at that location that will allow us to access/jump to the register pointing towards our shellcode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2" dur="indefinite" restart="never" nodeType="tmRoot">
          <p:childTnLst>
            <p:seq>
              <p:cTn id="193" dur="indefinite" nodeType="mainSeq">
                <p:childTnLst>
                  <p:par>
                    <p:cTn id="194" nodeType="clickEffect" fill="hold">
                      <p:stCondLst>
                        <p:cond delay="indefinite"/>
                      </p:stCondLst>
                      <p:childTnLst>
                        <p:par>
                          <p:cTn id="1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nodeType="clickEffect" fill="hold">
                      <p:stCondLst>
                        <p:cond delay="indefinite"/>
                      </p:stCondLst>
                      <p:childTnLst>
                        <p:par>
                          <p:cTn id="1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nodeType="clickEffect" fill="hold">
                      <p:stCondLst>
                        <p:cond delay="indefinite"/>
                      </p:stCondLst>
                      <p:childTnLst>
                        <p:par>
                          <p:cTn id="2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nodeType="clickEffect" fill="hold">
                      <p:stCondLst>
                        <p:cond delay="indefinite"/>
                      </p:stCondLst>
                      <p:childTnLst>
                        <p:par>
                          <p:cTn id="2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Regarding Exploits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2286000" y="1319040"/>
            <a:ext cx="4435560" cy="346176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0" dur="indefinite" restart="never" nodeType="tmRoot">
          <p:childTnLst>
            <p:seq>
              <p:cTn id="2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Recap…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70800" y="1369080"/>
            <a:ext cx="2967840" cy="28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int func(arg1, arg2)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int var1;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int var2;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char arr[20];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int var3;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return 0;}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int main()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int x;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X= func(4, 10);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1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GB" sz="2100" spc="-1" strike="noStrike"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endParaRPr b="0" lang="en-GB" sz="21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5743800" y="3765960"/>
            <a:ext cx="1625040" cy="270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350" spc="-1" strike="noStrike">
                <a:solidFill>
                  <a:srgbClr val="ffffff"/>
                </a:solidFill>
                <a:latin typeface="Arial"/>
                <a:ea typeface="DejaVu Sans"/>
              </a:rPr>
              <a:t>x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7480080" y="3786120"/>
            <a:ext cx="11149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Arial"/>
                <a:ea typeface="DejaVu Sans"/>
              </a:rPr>
              <a:t>main’s stack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5743800" y="3427200"/>
            <a:ext cx="1625040" cy="338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GB" sz="13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91" name="Line 7"/>
          <p:cNvSpPr/>
          <p:nvPr/>
        </p:nvSpPr>
        <p:spPr>
          <a:xfrm>
            <a:off x="5743440" y="3596400"/>
            <a:ext cx="1625760" cy="360"/>
          </a:xfrm>
          <a:prstGeom prst="line">
            <a:avLst/>
          </a:prstGeom>
          <a:ln>
            <a:solidFill>
              <a:srgbClr val="00bbb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7476480" y="3413880"/>
            <a:ext cx="6487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Arial"/>
                <a:ea typeface="DejaVu Sans"/>
              </a:rPr>
              <a:t>rdi=4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Arial"/>
                <a:ea typeface="DejaVu Sans"/>
              </a:rPr>
              <a:t>rsi=10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5743800" y="3190320"/>
            <a:ext cx="1625040" cy="222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350" spc="-1" strike="noStrike">
                <a:solidFill>
                  <a:srgbClr val="ffffff"/>
                </a:solidFill>
                <a:latin typeface="Arial"/>
                <a:ea typeface="DejaVu Sans"/>
              </a:rPr>
              <a:t>Ret addr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 flipH="1">
            <a:off x="866160" y="3258000"/>
            <a:ext cx="4774320" cy="38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bb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1"/>
          <p:cNvSpPr/>
          <p:nvPr/>
        </p:nvSpPr>
        <p:spPr>
          <a:xfrm>
            <a:off x="5743800" y="2993760"/>
            <a:ext cx="1625040" cy="189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350" spc="-1" strike="noStrike">
                <a:solidFill>
                  <a:srgbClr val="ffffff"/>
                </a:solidFill>
                <a:latin typeface="Arial"/>
                <a:ea typeface="DejaVu Sans"/>
              </a:rPr>
              <a:t>Saved rbp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7477560" y="3183480"/>
            <a:ext cx="8438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Arial"/>
                <a:ea typeface="DejaVu Sans"/>
              </a:rPr>
              <a:t>Call func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4978440" y="2876760"/>
            <a:ext cx="7646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Arial"/>
                <a:ea typeface="DejaVu Sans"/>
              </a:rPr>
              <a:t>rbp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5418720" y="3013200"/>
            <a:ext cx="32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bb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5"/>
          <p:cNvSpPr/>
          <p:nvPr/>
        </p:nvSpPr>
        <p:spPr>
          <a:xfrm>
            <a:off x="5743800" y="2813400"/>
            <a:ext cx="1625040" cy="17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350" spc="-1" strike="noStrike">
                <a:solidFill>
                  <a:srgbClr val="ffffff"/>
                </a:solidFill>
                <a:latin typeface="Arial"/>
                <a:ea typeface="DejaVu Sans"/>
              </a:rPr>
              <a:t>var1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00" name="CustomShape 16"/>
          <p:cNvSpPr/>
          <p:nvPr/>
        </p:nvSpPr>
        <p:spPr>
          <a:xfrm>
            <a:off x="5743800" y="2571840"/>
            <a:ext cx="1625040" cy="27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350" spc="-1" strike="noStrike">
                <a:solidFill>
                  <a:srgbClr val="ffffff"/>
                </a:solidFill>
                <a:latin typeface="Arial"/>
                <a:ea typeface="DejaVu Sans"/>
              </a:rPr>
              <a:t>var2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01" name="CustomShape 17"/>
          <p:cNvSpPr/>
          <p:nvPr/>
        </p:nvSpPr>
        <p:spPr>
          <a:xfrm>
            <a:off x="5743800" y="2011680"/>
            <a:ext cx="1625040" cy="545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350" spc="-1" strike="noStrike">
                <a:solidFill>
                  <a:srgbClr val="ffffff"/>
                </a:solidFill>
                <a:latin typeface="Arial"/>
                <a:ea typeface="DejaVu Sans"/>
              </a:rPr>
              <a:t>arr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02" name="CustomShape 18"/>
          <p:cNvSpPr/>
          <p:nvPr/>
        </p:nvSpPr>
        <p:spPr>
          <a:xfrm>
            <a:off x="5743800" y="1761120"/>
            <a:ext cx="1625040" cy="2498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350" spc="-1" strike="noStrike">
                <a:solidFill>
                  <a:srgbClr val="ffffff"/>
                </a:solidFill>
                <a:latin typeface="Arial"/>
                <a:ea typeface="DejaVu Sans"/>
              </a:rPr>
              <a:t>var3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5097240" y="1713600"/>
            <a:ext cx="4168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Arial"/>
                <a:ea typeface="DejaVu Sans"/>
              </a:rPr>
              <a:t>rsp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04" name="CustomShape 20"/>
          <p:cNvSpPr/>
          <p:nvPr/>
        </p:nvSpPr>
        <p:spPr>
          <a:xfrm>
            <a:off x="5418720" y="1761120"/>
            <a:ext cx="27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bb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1"/>
          <p:cNvSpPr/>
          <p:nvPr/>
        </p:nvSpPr>
        <p:spPr>
          <a:xfrm>
            <a:off x="3697200" y="1619640"/>
            <a:ext cx="12963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Arial"/>
                <a:ea typeface="DejaVu Sans"/>
              </a:rPr>
              <a:t>Lower address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06" name="CustomShape 22"/>
          <p:cNvSpPr/>
          <p:nvPr/>
        </p:nvSpPr>
        <p:spPr>
          <a:xfrm>
            <a:off x="3677760" y="4053240"/>
            <a:ext cx="13345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Arial"/>
                <a:ea typeface="DejaVu Sans"/>
              </a:rPr>
              <a:t>Higher address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07" name="CustomShape 23"/>
          <p:cNvSpPr/>
          <p:nvPr/>
        </p:nvSpPr>
        <p:spPr>
          <a:xfrm flipV="1">
            <a:off x="4345920" y="1919160"/>
            <a:ext cx="360" cy="19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bb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Lecture Agenda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70800" y="1369080"/>
            <a:ext cx="8401680" cy="28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Buffer Overflow, in general</a:t>
            </a:r>
            <a:endParaRPr b="0" lang="en-GB" sz="21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Stack Overflow</a:t>
            </a:r>
            <a:endParaRPr b="0" lang="en-GB" sz="18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6c7974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6c7974"/>
                </a:solidFill>
                <a:latin typeface="Arial"/>
              </a:rPr>
              <a:t>Heap Overflow (more details in other lecture)</a:t>
            </a:r>
            <a:endParaRPr b="0" lang="en-GB" sz="18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Code patterns leading to such bugs.</a:t>
            </a:r>
            <a:endParaRPr b="0" lang="en-GB" sz="21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Book Ref.</a:t>
            </a:r>
            <a:endParaRPr b="0" lang="en-GB" sz="21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009088"/>
              </a:buClr>
              <a:buFont typeface="Arial"/>
              <a:buChar char="–"/>
            </a:pPr>
            <a:r>
              <a:rPr b="0" i="1" lang="en-GB" sz="1800" spc="-1" strike="noStrike">
                <a:solidFill>
                  <a:srgbClr val="009088"/>
                </a:solidFill>
                <a:latin typeface="Arial"/>
              </a:rPr>
              <a:t>The Craft of System Security</a:t>
            </a:r>
            <a:r>
              <a:rPr b="0" lang="en-GB" sz="1800" spc="-1" strike="noStrike">
                <a:solidFill>
                  <a:srgbClr val="009088"/>
                </a:solidFill>
                <a:latin typeface="Arial"/>
              </a:rPr>
              <a:t>, by Sean Smith; John Marchesini. Chapter 6, section 6.1</a:t>
            </a:r>
            <a:endParaRPr b="0" lang="en-GB" sz="18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009088"/>
              </a:buClr>
              <a:buFont typeface="Arial"/>
              <a:buChar char="–"/>
            </a:pPr>
            <a:r>
              <a:rPr b="0" i="1" lang="en-GB" sz="1800" spc="-1" strike="noStrike">
                <a:solidFill>
                  <a:srgbClr val="009088"/>
                </a:solidFill>
                <a:latin typeface="Arial"/>
              </a:rPr>
              <a:t>24 DEADLY SINS OF SOFTWARE SECURITY- Programming Flaws and How to Fix Them</a:t>
            </a:r>
            <a:r>
              <a:rPr b="0" lang="en-GB" sz="1800" spc="-1" strike="noStrike">
                <a:solidFill>
                  <a:srgbClr val="009088"/>
                </a:solidFill>
                <a:latin typeface="Arial"/>
              </a:rPr>
              <a:t>. Section 5.</a:t>
            </a:r>
            <a:endParaRPr b="0" lang="en-GB" sz="18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009088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9088"/>
                </a:solidFill>
                <a:latin typeface="Arial"/>
              </a:rPr>
              <a:t>SANS report: https://www.sans.org/reading-room/whitepapers/threats/buffer-overflows-dummies-481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Buffer Overflow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70800" y="1369080"/>
            <a:ext cx="8401680" cy="28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Several decades old problem (still appears in SANS TOP 25 Software errors!!)</a:t>
            </a:r>
            <a:endParaRPr b="0" lang="en-GB" sz="21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Main cause: putting more data than </a:t>
            </a:r>
            <a:r>
              <a:rPr b="0" i="1" lang="en-GB" sz="2100" spc="-1" strike="noStrike">
                <a:solidFill>
                  <a:srgbClr val="ff0000"/>
                </a:solidFill>
                <a:latin typeface="Arial"/>
              </a:rPr>
              <a:t>intended</a:t>
            </a: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!!</a:t>
            </a:r>
            <a:endParaRPr b="0" lang="en-GB" sz="21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Consequences: memory corruption (can be very dangerous!)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Picture 6" descr=""/>
          <p:cNvPicPr/>
          <p:nvPr/>
        </p:nvPicPr>
        <p:blipFill>
          <a:blip r:embed="rId1"/>
          <a:stretch/>
        </p:blipFill>
        <p:spPr>
          <a:xfrm>
            <a:off x="3708000" y="1815840"/>
            <a:ext cx="2469960" cy="246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Stack based BoF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70800" y="1369080"/>
            <a:ext cx="8401680" cy="28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Cause</a:t>
            </a:r>
            <a:endParaRPr b="0" lang="en-GB" sz="21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Stack grows downward</a:t>
            </a:r>
            <a:endParaRPr b="0" lang="en-GB" sz="18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Local buffers are allocated onto the stack</a:t>
            </a:r>
            <a:endParaRPr b="0" lang="en-GB" sz="18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With no memory protection, these variables can overflow!</a:t>
            </a:r>
            <a:endParaRPr b="0" lang="en-GB" sz="18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Effect- security vulnerability</a:t>
            </a:r>
            <a:endParaRPr b="0" lang="en-GB" sz="21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At CALL, return address is saved on the stack</a:t>
            </a:r>
            <a:endParaRPr b="0" lang="en-GB" sz="18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Return address is POPed into the RIP</a:t>
            </a:r>
            <a:endParaRPr b="0" lang="en-GB" sz="1800" spc="-1" strike="noStrike">
              <a:latin typeface="Arial"/>
            </a:endParaRPr>
          </a:p>
          <a:p>
            <a:pPr lvl="1" marL="514440" indent="-17064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RIP can point to anywhere in the memory!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8" dur="indefinite" restart="never" nodeType="tmRoot">
          <p:childTnLst>
            <p:seq>
              <p:cTn id="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Side effects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486080" y="1143000"/>
            <a:ext cx="6137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Over/underflow</a:t>
            </a:r>
            <a:endParaRPr b="0" lang="en-GB" sz="21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Sensitive data corruption</a:t>
            </a:r>
            <a:endParaRPr b="0" lang="en-GB" sz="21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85000"/>
              <a:buFont typeface="Wingdings" charset="2"/>
              <a:buChar char="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 rot="20271600">
            <a:off x="2041200" y="1521000"/>
            <a:ext cx="528408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GB" sz="4050" spc="-1" strike="noStrike" baseline="-25000">
                <a:solidFill>
                  <a:srgbClr val="00a64b"/>
                </a:solidFill>
                <a:latin typeface="Arial"/>
                <a:ea typeface="DejaVu Sans"/>
              </a:rPr>
              <a:t>If done properly-exploit</a:t>
            </a:r>
            <a:endParaRPr b="0" lang="en-GB" sz="405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434680" y="3200400"/>
            <a:ext cx="439020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 algn="ctr">
              <a:lnSpc>
                <a:spcPct val="100000"/>
              </a:lnSpc>
            </a:pPr>
            <a:r>
              <a:rPr b="1" lang="en-GB" sz="4050" spc="32" strike="noStrike">
                <a:solidFill>
                  <a:srgbClr val="ff0000"/>
                </a:solidFill>
                <a:latin typeface="Arial"/>
                <a:ea typeface="DejaVu Sans"/>
              </a:rPr>
              <a:t>Otherwise crash!</a:t>
            </a:r>
            <a:endParaRPr b="0" lang="en-GB" sz="405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0" dur="indefinite" restart="never" nodeType="tmRoot">
          <p:childTnLst>
            <p:seq>
              <p:cTn id="81" dur="indefinite" nodeType="mainSeq">
                <p:childTnLst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Example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314360" y="1028880"/>
            <a:ext cx="2513880" cy="1542240"/>
          </a:xfrm>
          <a:prstGeom prst="rect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ourier New"/>
                <a:ea typeface="DejaVu Sans"/>
              </a:rPr>
              <a:t>buf(char *string) {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ourier New"/>
                <a:ea typeface="DejaVu Sans"/>
              </a:rPr>
              <a:t>	</a:t>
            </a:r>
            <a:r>
              <a:rPr b="0" lang="en-GB" sz="1200" spc="-1" strike="noStrike">
                <a:solidFill>
                  <a:srgbClr val="ffffff"/>
                </a:solidFill>
                <a:latin typeface="Courier New"/>
                <a:ea typeface="DejaVu Sans"/>
              </a:rPr>
              <a:t>char buffer[20];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ourier New"/>
                <a:ea typeface="DejaVu Sans"/>
              </a:rPr>
              <a:t>	</a:t>
            </a:r>
            <a:r>
              <a:rPr b="0" lang="en-GB" sz="1200" spc="-1" strike="noStrike">
                <a:solidFill>
                  <a:srgbClr val="ffffff"/>
                </a:solidFill>
                <a:latin typeface="Courier New"/>
                <a:ea typeface="DejaVu Sans"/>
              </a:rPr>
              <a:t>strcpy(buffer, string);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ourier New"/>
                <a:ea typeface="DejaVu Sans"/>
              </a:rPr>
              <a:t>	</a:t>
            </a:r>
            <a:r>
              <a:rPr b="0" lang="en-GB" sz="1200" spc="-1" strike="noStrike">
                <a:solidFill>
                  <a:srgbClr val="ffffff"/>
                </a:solidFill>
                <a:latin typeface="Courier New"/>
                <a:ea typeface="DejaVu Sans"/>
              </a:rPr>
              <a:t>return 1;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ourier New"/>
                <a:ea typeface="DejaVu Sans"/>
              </a:rPr>
              <a:t>}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915080" y="3200400"/>
            <a:ext cx="2228040" cy="1085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7431480" y="3886200"/>
            <a:ext cx="4460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main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4915080" y="2971800"/>
            <a:ext cx="2228040" cy="227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Arial"/>
                <a:ea typeface="DejaVu Sans"/>
              </a:rPr>
              <a:t>Saved RET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4915080" y="2743200"/>
            <a:ext cx="2228040" cy="227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Arial"/>
                <a:ea typeface="DejaVu Sans"/>
              </a:rPr>
              <a:t>Saved ebp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915080" y="1943280"/>
            <a:ext cx="2228040" cy="7995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Arial"/>
                <a:ea typeface="DejaVu Sans"/>
              </a:rPr>
              <a:t>buffer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7315200" y="1943280"/>
            <a:ext cx="113760" cy="1256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00bbb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9"/>
          <p:cNvSpPr/>
          <p:nvPr/>
        </p:nvSpPr>
        <p:spPr>
          <a:xfrm>
            <a:off x="7443720" y="2358720"/>
            <a:ext cx="3574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buf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32" name="CustomShape 10"/>
          <p:cNvSpPr/>
          <p:nvPr/>
        </p:nvSpPr>
        <p:spPr>
          <a:xfrm>
            <a:off x="4915080" y="1314360"/>
            <a:ext cx="2228040" cy="6278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1"/>
          <p:cNvSpPr/>
          <p:nvPr/>
        </p:nvSpPr>
        <p:spPr>
          <a:xfrm>
            <a:off x="7320960" y="1486080"/>
            <a:ext cx="4946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strcpy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4915080" y="1943280"/>
            <a:ext cx="2228040" cy="799560"/>
          </a:xfrm>
          <a:prstGeom prst="rect">
            <a:avLst/>
          </a:prstGeom>
          <a:solidFill>
            <a:srgbClr val="cd613f">
              <a:alpha val="37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3"/>
          <p:cNvSpPr/>
          <p:nvPr/>
        </p:nvSpPr>
        <p:spPr>
          <a:xfrm>
            <a:off x="2007360" y="2857680"/>
            <a:ext cx="10479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String &gt; buffer??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36" name="CustomShape 14"/>
          <p:cNvSpPr/>
          <p:nvPr/>
        </p:nvSpPr>
        <p:spPr>
          <a:xfrm>
            <a:off x="4915080" y="2743200"/>
            <a:ext cx="2228040" cy="1076760"/>
          </a:xfrm>
          <a:prstGeom prst="rect">
            <a:avLst/>
          </a:prstGeom>
          <a:solidFill>
            <a:srgbClr val="c00000">
              <a:alpha val="33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5"/>
          <p:cNvSpPr/>
          <p:nvPr/>
        </p:nvSpPr>
        <p:spPr>
          <a:xfrm>
            <a:off x="4343400" y="3200400"/>
            <a:ext cx="57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bb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6"/>
          <p:cNvSpPr/>
          <p:nvPr/>
        </p:nvSpPr>
        <p:spPr>
          <a:xfrm>
            <a:off x="4231440" y="3134880"/>
            <a:ext cx="3636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esp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39" name="CustomShape 17"/>
          <p:cNvSpPr/>
          <p:nvPr/>
        </p:nvSpPr>
        <p:spPr>
          <a:xfrm>
            <a:off x="1720080" y="3543480"/>
            <a:ext cx="17276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Find address to jmp esp (XYZ)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40" name="CustomShape 18"/>
          <p:cNvSpPr/>
          <p:nvPr/>
        </p:nvSpPr>
        <p:spPr>
          <a:xfrm>
            <a:off x="5146560" y="3277800"/>
            <a:ext cx="14043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arbitrary machine code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41" name="CustomShape 19"/>
          <p:cNvSpPr/>
          <p:nvPr/>
        </p:nvSpPr>
        <p:spPr>
          <a:xfrm>
            <a:off x="1331280" y="4424400"/>
            <a:ext cx="30459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000000"/>
                </a:solidFill>
                <a:latin typeface="Calibri"/>
                <a:ea typeface="DejaVu Sans"/>
              </a:rPr>
              <a:t>Payload = junk data + return addr overflow + shellcode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42" name="CustomShape 20"/>
          <p:cNvSpPr/>
          <p:nvPr/>
        </p:nvSpPr>
        <p:spPr>
          <a:xfrm>
            <a:off x="5269680" y="2955240"/>
            <a:ext cx="1518480" cy="261360"/>
          </a:xfrm>
          <a:prstGeom prst="rect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Arial"/>
                <a:ea typeface="DejaVu Sans"/>
              </a:rPr>
              <a:t>XYZ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43" name="CustomShape 21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nodeType="clickEffect" fill="hold">
                      <p:stCondLst>
                        <p:cond delay="indefinite"/>
                      </p:stCondLst>
                      <p:childTnLst>
                        <p:par>
                          <p:cTn id="1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nodeType="clickEffect" fill="hold">
                      <p:stCondLst>
                        <p:cond delay="indefinite"/>
                      </p:stCondLst>
                      <p:childTnLst>
                        <p:par>
                          <p:cTn id="1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nodeType="clickEffect" fill="hold">
                      <p:stCondLst>
                        <p:cond delay="indefinite"/>
                      </p:stCondLst>
                      <p:childTnLst>
                        <p:par>
                          <p:cTn id="1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nodeType="clickEffect" fill="hold">
                      <p:stCondLst>
                        <p:cond delay="indefinite"/>
                      </p:stCondLst>
                      <p:childTnLst>
                        <p:par>
                          <p:cTn id="1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nodeType="clickEffect" fill="hold">
                      <p:stCondLst>
                        <p:cond delay="indefinite"/>
                      </p:stCondLst>
                      <p:childTnLst>
                        <p:par>
                          <p:cTn id="1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nodeType="clickEffect" fill="hold">
                      <p:stCondLst>
                        <p:cond delay="indefinite"/>
                      </p:stCondLst>
                      <p:childTnLst>
                        <p:par>
                          <p:cTn id="1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nodeType="clickEffect" fill="hold">
                      <p:stCondLst>
                        <p:cond delay="indefinite"/>
                      </p:stCondLst>
                      <p:childTnLst>
                        <p:par>
                          <p:cTn id="1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nodeType="clickEffect" fill="hold">
                      <p:stCondLst>
                        <p:cond delay="indefinite"/>
                      </p:stCondLst>
                      <p:childTnLst>
                        <p:par>
                          <p:cTn id="1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nodeType="clickEffect" fill="hold">
                      <p:stCondLst>
                        <p:cond delay="indefinite"/>
                      </p:stCondLst>
                      <p:childTnLst>
                        <p:par>
                          <p:cTn id="1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nodeType="clickEffect" fill="hold">
                      <p:stCondLst>
                        <p:cond delay="indefinite"/>
                      </p:stCondLst>
                      <p:childTnLst>
                        <p:par>
                          <p:cTn id="1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nodeType="clickEffect" fill="hold">
                      <p:stCondLst>
                        <p:cond delay="indefinite"/>
                      </p:stCondLst>
                      <p:childTnLst>
                        <p:par>
                          <p:cTn id="1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nodeType="clickEffect" fill="hold">
                      <p:stCondLst>
                        <p:cond delay="indefinite"/>
                      </p:stCondLst>
                      <p:childTnLst>
                        <p:par>
                          <p:cTn id="1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nodeType="clickEffect" fill="hold">
                      <p:stCondLst>
                        <p:cond delay="indefinite"/>
                      </p:stCondLst>
                      <p:childTnLst>
                        <p:par>
                          <p:cTn id="1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Rockwell"/>
              </a:rPr>
              <a:t>examples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772920" y="1740600"/>
            <a:ext cx="2120760" cy="27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int main ()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int x=1;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char array[20];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int y;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(y=0;y&lt;200;y++)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array[y]=‘A’;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…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…</a:t>
            </a: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50" spc="-1" strike="noStrike">
              <a:latin typeface="Arial"/>
            </a:endParaRPr>
          </a:p>
        </p:txBody>
      </p:sp>
    </p:spTree>
  </p:cSld>
  <p:timing>
    <p:tnLst>
      <p:par>
        <p:cTn id="178" dur="indefinite" restart="never" nodeType="tmRoot">
          <p:childTnLst>
            <p:seq>
              <p:cTn id="1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321800" y="4771800"/>
            <a:ext cx="5392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370800" y="273960"/>
            <a:ext cx="840168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Rockwell"/>
                <a:ea typeface="宋体"/>
              </a:rPr>
              <a:t>Spot the defect!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426120" y="3153240"/>
            <a:ext cx="39967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00279f"/>
                </a:solidFill>
                <a:latin typeface="Times New Roman"/>
                <a:ea typeface="宋体"/>
              </a:rPr>
              <a:t>what if there is no ‘/’ in the URL?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150" name="Line 4"/>
          <p:cNvSpPr/>
          <p:nvPr/>
        </p:nvSpPr>
        <p:spPr>
          <a:xfrm flipH="1" flipV="1">
            <a:off x="3775320" y="2546640"/>
            <a:ext cx="487440" cy="535680"/>
          </a:xfrm>
          <a:prstGeom prst="line">
            <a:avLst/>
          </a:prstGeom>
          <a:ln w="57240">
            <a:solidFill>
              <a:srgbClr val="a5002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>
            <a:off x="1707480" y="3773160"/>
            <a:ext cx="54385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a50021"/>
                </a:solidFill>
                <a:latin typeface="Times New Roman"/>
                <a:ea typeface="宋体"/>
              </a:rPr>
              <a:t>Loop termination (exploited by Blaster worm)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630000" y="1564560"/>
            <a:ext cx="4673520" cy="17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HRESULT GetMachineName(WCHAR *pwszPath,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WCHAR  wszMachineName[N + 1]) 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LPWSTR pwszServerName = wszMachineName;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(*pwszPath != L'\\' )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</a:t>
            </a: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*pwszServerName++ = *pwszPath++;   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... </a:t>
            </a:r>
            <a:endParaRPr b="0" lang="en-GB" sz="13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5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350" spc="-1" strike="noStrike">
              <a:latin typeface="Arial"/>
            </a:endParaRPr>
          </a:p>
        </p:txBody>
      </p:sp>
    </p:spTree>
  </p:cSld>
  <p:timing>
    <p:tnLst>
      <p:par>
        <p:cTn id="180" dur="indefinite" restart="never" nodeType="tmRoot">
          <p:childTnLst>
            <p:seq>
              <p:cTn id="181" dur="indefinite" nodeType="mainSeq">
                <p:childTnLst>
                  <p:par>
                    <p:cTn id="182" nodeType="clickEffect" fill="hold">
                      <p:stCondLst>
                        <p:cond delay="indefinite"/>
                      </p:stCondLst>
                      <p:childTnLst>
                        <p:par>
                          <p:cTn id="1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nodeType="clickEffect" fill="hold">
                      <p:stCondLst>
                        <p:cond delay="indefinite"/>
                      </p:stCondLst>
                      <p:childTnLst>
                        <p:par>
                          <p:cTn id="1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2- SysSec-BoF - Copy</Template>
  <TotalTime>161</TotalTime>
  <Application>LibreOffice/6.0.7.3$Linux_X86_64 LibreOffice_project/00m0$Build-3</Application>
  <Words>751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2019-10-15T12:40:49Z</dcterms:created>
  <dc:creator>Sanjay Rawat</dc:creator>
  <dc:description/>
  <dc:language>en-GB</dc:language>
  <cp:lastModifiedBy/>
  <dcterms:modified xsi:type="dcterms:W3CDTF">2020-09-10T23:29:25Z</dcterms:modified>
  <cp:revision>19</cp:revision>
  <dc:subject/>
  <dc:title>Security 101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