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0800" y="273960"/>
            <a:ext cx="8401680" cy="46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70800" y="273960"/>
            <a:ext cx="8401680" cy="46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0800" y="273960"/>
            <a:ext cx="8401680" cy="46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70800" y="273960"/>
            <a:ext cx="8401680" cy="993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70800" y="1598400"/>
            <a:ext cx="525888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Rockwell"/>
              </a:rPr>
              <a:t>Format String Vulnerability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70800" y="2701440"/>
            <a:ext cx="525888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r>
              <a:rPr b="1" lang="en-GB" sz="2000" spc="-1" strike="noStrike">
                <a:solidFill>
                  <a:srgbClr val="6c7974"/>
                </a:solidFill>
                <a:latin typeface="Arial"/>
              </a:rPr>
              <a:t>Sanjay Rawat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14923F1-595B-447C-B24A-21C78E812862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Format String function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70800" y="1369080"/>
            <a:ext cx="628884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Formatted output functions consist of a format string and a variable number of arguments (corresponding to each specifier). </a:t>
            </a:r>
            <a:endParaRPr b="0" lang="en-GB" sz="2100" spc="-1" strike="noStrike">
              <a:latin typeface="Arial"/>
            </a:endParaRPr>
          </a:p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Format strings are character sequences consisting of </a:t>
            </a:r>
            <a:r>
              <a:rPr b="0" i="1" lang="en-GB" sz="2100" spc="-1" strike="noStrike">
                <a:solidFill>
                  <a:srgbClr val="000000"/>
                </a:solidFill>
                <a:latin typeface="Arial"/>
              </a:rPr>
              <a:t>ordinary characters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 (excluding %) and </a:t>
            </a:r>
            <a:r>
              <a:rPr b="0" i="1" lang="en-GB" sz="2100" spc="-1" strike="noStrike">
                <a:solidFill>
                  <a:srgbClr val="000000"/>
                </a:solidFill>
                <a:latin typeface="Arial"/>
              </a:rPr>
              <a:t>conversion specifications (%)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GB" sz="2100" spc="-1" strike="noStrike">
              <a:latin typeface="Arial"/>
            </a:endParaRPr>
          </a:p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Conversion specifications convert arguments according to a corresponding conversion specifier, and write the results to the output stream.</a:t>
            </a:r>
            <a:endParaRPr b="0" lang="en-GB" sz="2100" spc="-1" strike="noStrike">
              <a:latin typeface="Arial"/>
            </a:endParaRPr>
          </a:p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Conversion specifications begin with a percent sign (%) and are interpreted from left to right. </a:t>
            </a:r>
            <a:endParaRPr b="0" lang="en-GB" sz="2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5D096EF-9E23-4E94-BD56-F826C5A3E3CA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Example functions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BFDB3A9-DFFC-4F9B-93F8-E6DF17787F2A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486080" y="1200240"/>
            <a:ext cx="227520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 algn="ctr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vfprintf()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GB" sz="1800" spc="-1" strike="noStrike">
              <a:latin typeface="Arial"/>
            </a:endParaRPr>
          </a:p>
          <a:p>
            <a:pPr marL="171360" indent="-170640" algn="ctr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vprintf()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GB" sz="1800" spc="-1" strike="noStrike">
              <a:latin typeface="Arial"/>
            </a:endParaRPr>
          </a:p>
          <a:p>
            <a:pPr marL="171360" indent="-170640" algn="ctr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vsprintf() </a:t>
            </a:r>
            <a:endParaRPr b="0" lang="en-GB" sz="1800" spc="-1" strike="noStrike">
              <a:latin typeface="Arial"/>
            </a:endParaRPr>
          </a:p>
          <a:p>
            <a:pPr marL="171360" indent="-170640" algn="ctr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171360" indent="-170640" algn="ctr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vsnprintf()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086000" y="1200240"/>
            <a:ext cx="2770920" cy="33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360"/>
              </a:spcBef>
              <a:buClr>
                <a:srgbClr val="00c0b5"/>
              </a:buClr>
              <a:buSzPct val="80000"/>
              <a:buFont typeface="Wingdings" charset="2"/>
              <a:buChar char=""/>
            </a:pPr>
            <a:r>
              <a:rPr b="0" lang="en-GB" sz="1800" spc="-1" strike="noStrike">
                <a:solidFill>
                  <a:srgbClr val="262626"/>
                </a:solidFill>
                <a:latin typeface="Courier New"/>
                <a:ea typeface="DejaVu Sans"/>
              </a:rPr>
              <a:t>fprintf()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360"/>
              </a:spcBef>
              <a:buClr>
                <a:srgbClr val="00c0b5"/>
              </a:buClr>
              <a:buSzPct val="80000"/>
              <a:buFont typeface="Wingdings" charset="2"/>
              <a:buChar char=""/>
            </a:pPr>
            <a:r>
              <a:rPr b="0" lang="en-GB" sz="1800" spc="-1" strike="noStrike">
                <a:solidFill>
                  <a:srgbClr val="262626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262626"/>
                </a:solidFill>
                <a:latin typeface="Courier New"/>
                <a:ea typeface="DejaVu Sans"/>
              </a:rPr>
              <a:t>printf()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360"/>
              </a:spcBef>
              <a:buClr>
                <a:srgbClr val="00c0b5"/>
              </a:buClr>
              <a:buSzPct val="80000"/>
              <a:buFont typeface="Wingdings" charset="2"/>
              <a:buChar char=""/>
            </a:pPr>
            <a:r>
              <a:rPr b="0" lang="en-GB" sz="1800" spc="-1" strike="noStrike">
                <a:solidFill>
                  <a:srgbClr val="262626"/>
                </a:solidFill>
                <a:latin typeface="Courier New"/>
                <a:ea typeface="DejaVu Sans"/>
              </a:rPr>
              <a:t>sprintf()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360"/>
              </a:spcBef>
              <a:buClr>
                <a:srgbClr val="00c0b5"/>
              </a:buClr>
              <a:buSzPct val="80000"/>
              <a:buFont typeface="Wingdings" charset="2"/>
              <a:buChar char=""/>
            </a:pPr>
            <a:r>
              <a:rPr b="0" lang="en-GB" sz="1800" spc="-1" strike="noStrike">
                <a:solidFill>
                  <a:srgbClr val="262626"/>
                </a:solidFill>
                <a:latin typeface="Courier New"/>
                <a:ea typeface="DejaVu Sans"/>
              </a:rPr>
              <a:t>snprintf()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Format strings bug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70800" y="1369080"/>
            <a:ext cx="502884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So, format string is one of the arguments, followed by other optional arguments.</a:t>
            </a:r>
            <a:endParaRPr b="0" lang="en-GB" sz="2100" spc="-1" strike="noStrike">
              <a:latin typeface="Arial"/>
            </a:endParaRPr>
          </a:p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If there are more arguments than conversion specifications, the extra arguments are ignored. </a:t>
            </a:r>
            <a:endParaRPr b="0" lang="en-GB" sz="2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en-GB" sz="2100" spc="-1" strike="noStrike">
              <a:latin typeface="Arial"/>
            </a:endParaRPr>
          </a:p>
          <a:p>
            <a:pPr marL="171360" indent="-170640" algn="just">
              <a:lnSpc>
                <a:spcPct val="90000"/>
              </a:lnSpc>
              <a:spcBef>
                <a:spcPts val="751"/>
              </a:spcBef>
              <a:buClr>
                <a:srgbClr val="ff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ff0000"/>
                </a:solidFill>
                <a:latin typeface="Arial"/>
              </a:rPr>
              <a:t>If there are not enough arguments for all the conversion specifications, the results are undefined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2458F3-CC0C-49EC-AF96-D55FB2D68957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Example code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ECC6D1F-018B-4ACA-B1FF-B303B83E3A00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301400" y="3813840"/>
            <a:ext cx="18896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Arial"/>
                <a:ea typeface="DejaVu Sans"/>
              </a:rPr>
              <a:t>Run it as: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Arial"/>
                <a:ea typeface="DejaVu Sans"/>
              </a:rPr>
              <a:t>./ex %x%x%x%x%x%x%p%p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813200" y="1383480"/>
            <a:ext cx="301536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#include &lt;stdio.h&gt;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main(int argc, char **argv)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i=0xAABBCCDD;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if(argc&gt;1)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printf(argv[1]);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0;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70800" y="273960"/>
            <a:ext cx="358920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Another Example to try at home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708800" y="432000"/>
            <a:ext cx="421920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#include &lt;stdio.h&gt;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#include &lt;stdlib.h&gt;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int pin=12345;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int check(int upin, int spin)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if (2*upin == spin)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    </a:t>
            </a:r>
            <a:r>
              <a:rPr b="0" lang="en-GB" sz="1000" spc="-1" strike="noStrike">
                <a:latin typeface="FreeMono"/>
              </a:rPr>
              <a:t>return 1;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else return -1;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int main(int argc, char *argv[])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char welcome[50];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char name[40];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int upin,auth;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printf("Enter you name followed by your pin:\n");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scanf("%39s%d",name, &amp;upin);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sprintf(welcome,"Hello %s",name);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auth=check(upin,pin);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printf(welcome);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if(auth==-1)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    </a:t>
            </a:r>
            <a:r>
              <a:rPr b="0" lang="en-GB" sz="1000" spc="-1" strike="noStrike">
                <a:latin typeface="FreeMono"/>
              </a:rPr>
              <a:t>printf("Sorry, try again...\n");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    </a:t>
            </a:r>
            <a:r>
              <a:rPr b="0" lang="en-GB" sz="1000" spc="-1" strike="noStrike">
                <a:latin typeface="FreeMono"/>
              </a:rPr>
              <a:t>exit(0);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    </a:t>
            </a:r>
            <a:r>
              <a:rPr b="0" lang="en-GB" sz="1000" spc="-1" strike="noStrike">
                <a:latin typeface="FreeMono"/>
              </a:rPr>
              <a:t>return 0;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FreeMono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2- SysSec-BoF - Copy (2)</Template>
  <TotalTime>5009</TotalTime>
  <Application>LibreOffice/6.0.7.3$Linux_X86_64 LibreOffice_project/00m0$Build-3</Application>
  <Words>1300</Words>
  <Paragraphs>211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2019-11-07T16:30:17Z</dcterms:created>
  <dc:creator>Sanjay Rawat</dc:creator>
  <dc:description/>
  <dc:language>en-GB</dc:language>
  <cp:lastModifiedBy/>
  <dcterms:modified xsi:type="dcterms:W3CDTF">2020-09-26T16:51:02Z</dcterms:modified>
  <cp:revision>18</cp:revision>
  <dc:subject/>
  <dc:title>Security 101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