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2" r:id="rId13"/>
    <p:sldId id="276" r:id="rId14"/>
    <p:sldId id="279" r:id="rId15"/>
    <p:sldId id="283" r:id="rId16"/>
    <p:sldId id="285" r:id="rId17"/>
    <p:sldId id="286" r:id="rId18"/>
    <p:sldId id="288" r:id="rId19"/>
    <p:sldId id="293" r:id="rId20"/>
    <p:sldId id="295" r:id="rId21"/>
    <p:sldId id="296" r:id="rId22"/>
    <p:sldId id="298" r:id="rId23"/>
    <p:sldId id="300" r:id="rId24"/>
    <p:sldId id="303" r:id="rId25"/>
    <p:sldId id="304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28" r:id="rId36"/>
    <p:sldId id="330" r:id="rId37"/>
    <p:sldId id="332" r:id="rId38"/>
    <p:sldId id="333" r:id="rId39"/>
    <p:sldId id="334" r:id="rId40"/>
    <p:sldId id="335" r:id="rId41"/>
    <p:sldId id="336" r:id="rId42"/>
    <p:sldId id="337" r:id="rId43"/>
    <p:sldId id="370" r:id="rId44"/>
    <p:sldId id="371" r:id="rId45"/>
    <p:sldId id="374" r:id="rId46"/>
    <p:sldId id="375" r:id="rId47"/>
    <p:sldId id="377" r:id="rId48"/>
    <p:sldId id="380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AA019-0D17-499B-AE26-F57935CCFFBF}" v="6" dt="2021-10-18T20:57:16.2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58" d="100"/>
          <a:sy n="58" d="100"/>
        </p:scale>
        <p:origin x="153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BB2AA019-0D17-499B-AE26-F57935CCFFBF}"/>
    <pc:docChg chg="custSel modSld">
      <pc:chgData name="Sana Belguith" userId="edaa0afb-4621-4165-af1d-05ed505f7999" providerId="ADAL" clId="{BB2AA019-0D17-499B-AE26-F57935CCFFBF}" dt="2021-10-18T20:57:16.207" v="12"/>
      <pc:docMkLst>
        <pc:docMk/>
      </pc:docMkLst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56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56"/>
            <ac:picMk id="8" creationId="{56F8A9AA-4A73-43BD-8BC5-9EA1CAD940CA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15.479" v="0" actId="478"/>
        <pc:sldMkLst>
          <pc:docMk/>
          <pc:sldMk cId="0" sldId="257"/>
        </pc:sldMkLst>
        <pc:picChg chg="del">
          <ac:chgData name="Sana Belguith" userId="edaa0afb-4621-4165-af1d-05ed505f7999" providerId="ADAL" clId="{BB2AA019-0D17-499B-AE26-F57935CCFFBF}" dt="2021-10-18T20:54:15.479" v="0" actId="478"/>
          <ac:picMkLst>
            <pc:docMk/>
            <pc:sldMk cId="0" sldId="257"/>
            <ac:picMk id="6" creationId="{082A31A7-FC4B-4895-9E45-CF991D231426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19.519" v="1" actId="478"/>
        <pc:sldMkLst>
          <pc:docMk/>
          <pc:sldMk cId="0" sldId="258"/>
        </pc:sldMkLst>
        <pc:picChg chg="del">
          <ac:chgData name="Sana Belguith" userId="edaa0afb-4621-4165-af1d-05ed505f7999" providerId="ADAL" clId="{BB2AA019-0D17-499B-AE26-F57935CCFFBF}" dt="2021-10-18T20:54:19.519" v="1" actId="478"/>
          <ac:picMkLst>
            <pc:docMk/>
            <pc:sldMk cId="0" sldId="258"/>
            <ac:picMk id="21" creationId="{E2E51330-D36B-4188-BF7E-07EB35C836BC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23.381" v="2" actId="478"/>
        <pc:sldMkLst>
          <pc:docMk/>
          <pc:sldMk cId="0" sldId="259"/>
        </pc:sldMkLst>
        <pc:picChg chg="del">
          <ac:chgData name="Sana Belguith" userId="edaa0afb-4621-4165-af1d-05ed505f7999" providerId="ADAL" clId="{BB2AA019-0D17-499B-AE26-F57935CCFFBF}" dt="2021-10-18T20:54:23.381" v="2" actId="478"/>
          <ac:picMkLst>
            <pc:docMk/>
            <pc:sldMk cId="0" sldId="259"/>
            <ac:picMk id="9" creationId="{B3657472-AA48-4F1D-9C36-18C2BACF8787}"/>
          </ac:picMkLst>
        </pc:picChg>
      </pc:sldChg>
      <pc:sldChg chg="delSp mod delAnim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60"/>
        </pc:sldMkLst>
        <pc:picChg chg="del">
          <ac:chgData name="Sana Belguith" userId="edaa0afb-4621-4165-af1d-05ed505f7999" providerId="ADAL" clId="{BB2AA019-0D17-499B-AE26-F57935CCFFBF}" dt="2021-10-18T20:54:28.763" v="3" actId="478"/>
          <ac:picMkLst>
            <pc:docMk/>
            <pc:sldMk cId="0" sldId="260"/>
            <ac:picMk id="4" creationId="{9B88AED5-C33B-4B74-8FF6-7BFC35458D25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260"/>
            <ac:inkMk id="3" creationId="{A4561901-4FC1-49BC-B25D-1800A83D21BE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62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62"/>
            <ac:picMk id="7" creationId="{D743E9CC-87F0-4987-8798-6AF4BCFA08DC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262"/>
            <ac:inkMk id="6" creationId="{826B48D5-FFCB-4D83-A239-3DF4CC3E6F69}"/>
          </ac:inkMkLst>
        </pc:inkChg>
      </pc:sldChg>
      <pc:sldChg chg="delSp mod delAnim">
        <pc:chgData name="Sana Belguith" userId="edaa0afb-4621-4165-af1d-05ed505f7999" providerId="ADAL" clId="{BB2AA019-0D17-499B-AE26-F57935CCFFBF}" dt="2021-10-18T20:54:35.270" v="4" actId="478"/>
        <pc:sldMkLst>
          <pc:docMk/>
          <pc:sldMk cId="0" sldId="264"/>
        </pc:sldMkLst>
        <pc:picChg chg="del">
          <ac:chgData name="Sana Belguith" userId="edaa0afb-4621-4165-af1d-05ed505f7999" providerId="ADAL" clId="{BB2AA019-0D17-499B-AE26-F57935CCFFBF}" dt="2021-10-18T20:54:35.270" v="4" actId="478"/>
          <ac:picMkLst>
            <pc:docMk/>
            <pc:sldMk cId="0" sldId="264"/>
            <ac:picMk id="5" creationId="{4027539E-AF9C-4738-A84C-712F70BC075A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40.258" v="5" actId="478"/>
        <pc:sldMkLst>
          <pc:docMk/>
          <pc:sldMk cId="0" sldId="266"/>
        </pc:sldMkLst>
        <pc:picChg chg="del">
          <ac:chgData name="Sana Belguith" userId="edaa0afb-4621-4165-af1d-05ed505f7999" providerId="ADAL" clId="{BB2AA019-0D17-499B-AE26-F57935CCFFBF}" dt="2021-10-18T20:54:40.258" v="5" actId="478"/>
          <ac:picMkLst>
            <pc:docMk/>
            <pc:sldMk cId="0" sldId="266"/>
            <ac:picMk id="6" creationId="{78D00731-E0E0-4CBB-BE70-8CE3341ADCC6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45.069" v="6" actId="478"/>
        <pc:sldMkLst>
          <pc:docMk/>
          <pc:sldMk cId="0" sldId="267"/>
        </pc:sldMkLst>
        <pc:picChg chg="del">
          <ac:chgData name="Sana Belguith" userId="edaa0afb-4621-4165-af1d-05ed505f7999" providerId="ADAL" clId="{BB2AA019-0D17-499B-AE26-F57935CCFFBF}" dt="2021-10-18T20:54:45.069" v="6" actId="478"/>
          <ac:picMkLst>
            <pc:docMk/>
            <pc:sldMk cId="0" sldId="267"/>
            <ac:picMk id="6" creationId="{32EB356A-FE48-4964-BC57-45C9E7C4647A}"/>
          </ac:picMkLst>
        </pc:picChg>
      </pc:sldChg>
      <pc:sldChg chg="delSp mod delAnim">
        <pc:chgData name="Sana Belguith" userId="edaa0afb-4621-4165-af1d-05ed505f7999" providerId="ADAL" clId="{BB2AA019-0D17-499B-AE26-F57935CCFFBF}" dt="2021-10-18T20:54:48.608" v="7" actId="478"/>
        <pc:sldMkLst>
          <pc:docMk/>
          <pc:sldMk cId="0" sldId="268"/>
        </pc:sldMkLst>
        <pc:picChg chg="del">
          <ac:chgData name="Sana Belguith" userId="edaa0afb-4621-4165-af1d-05ed505f7999" providerId="ADAL" clId="{BB2AA019-0D17-499B-AE26-F57935CCFFBF}" dt="2021-10-18T20:54:48.608" v="7" actId="478"/>
          <ac:picMkLst>
            <pc:docMk/>
            <pc:sldMk cId="0" sldId="268"/>
            <ac:picMk id="6" creationId="{080084DE-3CCB-4043-9469-974C3BA908B5}"/>
          </ac:picMkLst>
        </pc:picChg>
      </pc:sldChg>
      <pc:sldChg chg="delSp mod delAnim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69"/>
        </pc:sldMkLst>
        <pc:picChg chg="del">
          <ac:chgData name="Sana Belguith" userId="edaa0afb-4621-4165-af1d-05ed505f7999" providerId="ADAL" clId="{BB2AA019-0D17-499B-AE26-F57935CCFFBF}" dt="2021-10-18T20:54:54.708" v="8" actId="478"/>
          <ac:picMkLst>
            <pc:docMk/>
            <pc:sldMk cId="0" sldId="269"/>
            <ac:picMk id="7" creationId="{57D2D9D7-8381-4FC9-84E4-D68173452163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269"/>
            <ac:inkMk id="6" creationId="{BCEDC08B-81A4-475F-8A84-3D0A049AFEBF}"/>
          </ac:inkMkLst>
        </pc:inkChg>
      </pc:sldChg>
      <pc:sldChg chg="delSp mod delAnim">
        <pc:chgData name="Sana Belguith" userId="edaa0afb-4621-4165-af1d-05ed505f7999" providerId="ADAL" clId="{BB2AA019-0D17-499B-AE26-F57935CCFFBF}" dt="2021-10-18T20:55:02.558" v="9" actId="478"/>
        <pc:sldMkLst>
          <pc:docMk/>
          <pc:sldMk cId="0" sldId="272"/>
        </pc:sldMkLst>
        <pc:picChg chg="del">
          <ac:chgData name="Sana Belguith" userId="edaa0afb-4621-4165-af1d-05ed505f7999" providerId="ADAL" clId="{BB2AA019-0D17-499B-AE26-F57935CCFFBF}" dt="2021-10-18T20:55:02.558" v="9" actId="478"/>
          <ac:picMkLst>
            <pc:docMk/>
            <pc:sldMk cId="0" sldId="272"/>
            <ac:picMk id="5" creationId="{230064D6-3C08-4DEF-9A9D-8796F8B31F54}"/>
          </ac:picMkLst>
        </pc:picChg>
      </pc:sldChg>
      <pc:sldChg chg="delSp mod delAnim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76"/>
        </pc:sldMkLst>
        <pc:picChg chg="del">
          <ac:chgData name="Sana Belguith" userId="edaa0afb-4621-4165-af1d-05ed505f7999" providerId="ADAL" clId="{BB2AA019-0D17-499B-AE26-F57935CCFFBF}" dt="2021-10-18T20:55:08.905" v="10" actId="478"/>
          <ac:picMkLst>
            <pc:docMk/>
            <pc:sldMk cId="0" sldId="276"/>
            <ac:picMk id="6" creationId="{0C198A8D-87D3-4AF8-9A79-A23BAEFD780B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276"/>
            <ac:inkMk id="5" creationId="{B2898B87-A2EE-4ECB-9BB2-49B97A326468}"/>
          </ac:inkMkLst>
        </pc:inkChg>
      </pc:sldChg>
      <pc:sldChg chg="delSp modAnim">
        <pc:chgData name="Sana Belguith" userId="edaa0afb-4621-4165-af1d-05ed505f7999" providerId="ADAL" clId="{BB2AA019-0D17-499B-AE26-F57935CCFFBF}" dt="2021-10-18T20:55:42.408" v="11"/>
        <pc:sldMkLst>
          <pc:docMk/>
          <pc:sldMk cId="0" sldId="279"/>
        </pc:sldMkLst>
        <pc:picChg chg="del">
          <ac:chgData name="Sana Belguith" userId="edaa0afb-4621-4165-af1d-05ed505f7999" providerId="ADAL" clId="{BB2AA019-0D17-499B-AE26-F57935CCFFBF}" dt="2021-10-18T20:55:42.408" v="11"/>
          <ac:picMkLst>
            <pc:docMk/>
            <pc:sldMk cId="0" sldId="279"/>
            <ac:picMk id="6" creationId="{E3935975-56EA-421F-B73E-AC52B6F0FA71}"/>
          </ac:picMkLst>
        </pc:picChg>
        <pc:inkChg chg="del">
          <ac:chgData name="Sana Belguith" userId="edaa0afb-4621-4165-af1d-05ed505f7999" providerId="ADAL" clId="{BB2AA019-0D17-499B-AE26-F57935CCFFBF}" dt="2021-10-18T20:55:42.408" v="11"/>
          <ac:inkMkLst>
            <pc:docMk/>
            <pc:sldMk cId="0" sldId="279"/>
            <ac:inkMk id="5" creationId="{9B196E27-2112-4987-A971-39DC2BC652BE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83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83"/>
            <ac:picMk id="5" creationId="{B37F3172-107A-4FDC-AC12-29F4FC555086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85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85"/>
            <ac:picMk id="5" creationId="{0FBBE754-712D-4236-82C1-583DC06E7F29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86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86"/>
            <ac:picMk id="5" creationId="{0A08A0ED-6FE6-48F5-B8BD-DE0092A84A89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88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88"/>
            <ac:picMk id="6" creationId="{209DE6E8-CC4B-4DC6-9DF6-51F3F3233519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93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93"/>
            <ac:picMk id="5" creationId="{C14A59A1-555F-4034-B311-01C364F3E923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95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95"/>
            <ac:picMk id="5" creationId="{9E880E95-14C7-408B-96AB-1A249CCB4E41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96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96"/>
            <ac:picMk id="7" creationId="{ED876073-29D7-404D-9D2D-AFEE56D67E2B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298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298"/>
            <ac:picMk id="7" creationId="{6EC778ED-86A8-418E-B9C1-97036116290D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0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0"/>
            <ac:picMk id="5" creationId="{9B56BCC0-3977-425D-8811-0CC17790E80D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3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3"/>
            <ac:picMk id="58" creationId="{D3B02F23-989B-4BA3-AF2B-1BB1738E1304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03"/>
            <ac:inkMk id="57" creationId="{DF853C8C-D752-4A0F-8390-56C6EF580645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4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4"/>
            <ac:picMk id="11" creationId="{66803835-9D55-4600-9AA4-369EB90BCFAA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7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7"/>
            <ac:picMk id="23" creationId="{D776ED32-F482-453A-B8DA-1BEBE596A768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07"/>
            <ac:inkMk id="22" creationId="{E556D8E1-4527-41BB-AB30-5491DF44784F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8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8"/>
            <ac:picMk id="5" creationId="{205AE365-40FC-4142-9482-DBEFD9B9C87D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09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09"/>
            <ac:picMk id="10" creationId="{167B2862-0247-4F28-AC1B-D20BA2BE4489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0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0"/>
            <ac:picMk id="18" creationId="{88C2535F-1D0F-4210-912F-EDA44AC8F252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1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1"/>
            <ac:picMk id="37" creationId="{823E3EEB-0456-4391-92EC-17613109B17F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2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2"/>
            <ac:picMk id="20" creationId="{31C5BFD3-B22F-4CE8-AD41-54562CD6CD06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3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3"/>
            <ac:picMk id="19" creationId="{A555F5BA-BC45-424E-8A74-817ADDE49ADF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13"/>
            <ac:inkMk id="18" creationId="{2C698ACC-9E06-4D04-B906-91BD0B07D820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4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4"/>
            <ac:picMk id="129" creationId="{63055F70-9E45-4BF6-A635-B165790D2CCB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14"/>
            <ac:inkMk id="128" creationId="{3C8ACF95-86EF-4C3B-95ED-A3ECA81647A4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15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15"/>
            <ac:picMk id="7" creationId="{4FBDE90E-AA07-4C6B-A37A-2C7B7EF14EE1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15"/>
            <ac:inkMk id="6" creationId="{9CB16A75-F544-4E46-B7D7-4B7D0EF738AD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28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28"/>
            <ac:picMk id="19" creationId="{E23A39AC-8749-4362-9091-FF01CD75228C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0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0"/>
            <ac:picMk id="8" creationId="{9CF5E588-3066-4192-950C-DD96C4EA98F3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2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2"/>
            <ac:picMk id="23" creationId="{2017E7B6-9E3E-46AF-850E-8720A5AE9338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3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3"/>
            <ac:picMk id="6" creationId="{34463F82-0E62-42DC-B1E4-EABDCFD7DED6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4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4"/>
            <ac:picMk id="23" creationId="{C8F76758-5C6E-40B2-B6D4-D9D53CE7AAB6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5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5"/>
            <ac:picMk id="40" creationId="{5BB20648-26C7-4B9A-9317-6B1889750E63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6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6"/>
            <ac:picMk id="71" creationId="{049078BF-A38E-4F93-BD5A-DC7DDE19E728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36"/>
            <ac:inkMk id="70" creationId="{D2D7938C-FCDF-43E4-809E-2114A2DAF936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37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37"/>
            <ac:picMk id="20" creationId="{EACA0450-E080-437F-B66B-5045FF02A729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37"/>
            <ac:inkMk id="19" creationId="{CA0788D3-F674-43E4-9A33-ED8025EB5D5B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70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70"/>
            <ac:picMk id="5" creationId="{F0CAC3DF-68DF-4B32-971F-9A3FAF49C373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71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71"/>
            <ac:picMk id="10" creationId="{A76CF4C4-FD0F-4ABC-8653-2E692187198E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74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74"/>
            <ac:picMk id="20" creationId="{15B355AD-5F57-4E74-9EB3-4A91AF814FD8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75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75"/>
            <ac:picMk id="20" creationId="{CDD606C8-7232-4E95-86E1-EB9FE40840F1}"/>
          </ac:picMkLst>
        </pc:pic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77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77"/>
            <ac:picMk id="31" creationId="{26F02A8A-E959-4368-BE89-A5BE17481BF4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77"/>
            <ac:inkMk id="30" creationId="{44634E8A-2E88-45E9-A75C-4D39A7E37B2A}"/>
          </ac:inkMkLst>
        </pc:inkChg>
      </pc:sldChg>
      <pc:sldChg chg="delSp modAnim">
        <pc:chgData name="Sana Belguith" userId="edaa0afb-4621-4165-af1d-05ed505f7999" providerId="ADAL" clId="{BB2AA019-0D17-499B-AE26-F57935CCFFBF}" dt="2021-10-18T20:57:16.207" v="12"/>
        <pc:sldMkLst>
          <pc:docMk/>
          <pc:sldMk cId="0" sldId="380"/>
        </pc:sldMkLst>
        <pc:picChg chg="del">
          <ac:chgData name="Sana Belguith" userId="edaa0afb-4621-4165-af1d-05ed505f7999" providerId="ADAL" clId="{BB2AA019-0D17-499B-AE26-F57935CCFFBF}" dt="2021-10-18T20:57:16.207" v="12"/>
          <ac:picMkLst>
            <pc:docMk/>
            <pc:sldMk cId="0" sldId="380"/>
            <ac:picMk id="34" creationId="{70414E12-EF79-4478-8818-3DA486DA721E}"/>
          </ac:picMkLst>
        </pc:picChg>
        <pc:inkChg chg="del">
          <ac:chgData name="Sana Belguith" userId="edaa0afb-4621-4165-af1d-05ed505f7999" providerId="ADAL" clId="{BB2AA019-0D17-499B-AE26-F57935CCFFBF}" dt="2021-10-18T20:57:16.207" v="12"/>
          <ac:inkMkLst>
            <pc:docMk/>
            <pc:sldMk cId="0" sldId="380"/>
            <ac:inkMk id="33" creationId="{24809B1B-249C-4F93-A00B-3C48BC21AB5C}"/>
          </ac:inkMkLst>
        </pc:inkChg>
      </pc:sldChg>
    </pc:docChg>
  </pc:docChgLst>
  <pc:docChgLst>
    <pc:chgData name="Sana Belguith" userId="edaa0afb-4621-4165-af1d-05ed505f7999" providerId="ADAL" clId="{94A407CD-BF49-42B6-A1EA-462D7F48EF61}"/>
    <pc:docChg chg="undo custSel addSld delSld">
      <pc:chgData name="Sana Belguith" userId="edaa0afb-4621-4165-af1d-05ed505f7999" providerId="ADAL" clId="{94A407CD-BF49-42B6-A1EA-462D7F48EF61}" dt="2021-10-18T16:12:37.304" v="1" actId="2696"/>
      <pc:docMkLst>
        <pc:docMk/>
      </pc:docMkLst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04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07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08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09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0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1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2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3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4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15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28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0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2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3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4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5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6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37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70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71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74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75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77"/>
        </pc:sldMkLst>
      </pc:sldChg>
      <pc:sldChg chg="add del">
        <pc:chgData name="Sana Belguith" userId="edaa0afb-4621-4165-af1d-05ed505f7999" providerId="ADAL" clId="{94A407CD-BF49-42B6-A1EA-462D7F48EF61}" dt="2021-10-18T16:12:37.304" v="1" actId="2696"/>
        <pc:sldMkLst>
          <pc:docMk/>
          <pc:sldMk cId="0" sldId="3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6570" y="498754"/>
            <a:ext cx="30708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596" y="989843"/>
            <a:ext cx="4098321" cy="501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31309" y="789584"/>
            <a:ext cx="4264660" cy="522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31309" y="812444"/>
            <a:ext cx="3947160" cy="222250"/>
          </a:xfrm>
          <a:custGeom>
            <a:avLst/>
            <a:gdLst/>
            <a:ahLst/>
            <a:cxnLst/>
            <a:rect l="l" t="t" r="r" b="b"/>
            <a:pathLst>
              <a:path w="3947159" h="222250">
                <a:moveTo>
                  <a:pt x="3947160" y="0"/>
                </a:moveTo>
                <a:lnTo>
                  <a:pt x="0" y="0"/>
                </a:lnTo>
                <a:lnTo>
                  <a:pt x="0" y="222250"/>
                </a:lnTo>
                <a:lnTo>
                  <a:pt x="3947160" y="222250"/>
                </a:lnTo>
                <a:close/>
              </a:path>
            </a:pathLst>
          </a:custGeom>
          <a:solidFill>
            <a:srgbClr val="000000">
              <a:alpha val="150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31309" y="812444"/>
            <a:ext cx="3947160" cy="222250"/>
          </a:xfrm>
          <a:custGeom>
            <a:avLst/>
            <a:gdLst/>
            <a:ahLst/>
            <a:cxnLst/>
            <a:rect l="l" t="t" r="r" b="b"/>
            <a:pathLst>
              <a:path w="3947159" h="222250">
                <a:moveTo>
                  <a:pt x="1973579" y="222250"/>
                </a:moveTo>
                <a:lnTo>
                  <a:pt x="0" y="222250"/>
                </a:lnTo>
                <a:lnTo>
                  <a:pt x="0" y="0"/>
                </a:lnTo>
                <a:lnTo>
                  <a:pt x="3947160" y="0"/>
                </a:lnTo>
                <a:lnTo>
                  <a:pt x="3947160" y="222250"/>
                </a:lnTo>
                <a:lnTo>
                  <a:pt x="1973579" y="22225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31309" y="78958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80">
                <a:moveTo>
                  <a:pt x="3947160" y="0"/>
                </a:moveTo>
                <a:lnTo>
                  <a:pt x="0" y="0"/>
                </a:lnTo>
                <a:lnTo>
                  <a:pt x="0" y="220980"/>
                </a:lnTo>
                <a:lnTo>
                  <a:pt x="3947160" y="220980"/>
                </a:lnTo>
                <a:close/>
              </a:path>
            </a:pathLst>
          </a:custGeom>
          <a:solidFill>
            <a:srgbClr val="C2D59A">
              <a:alpha val="4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131309" y="78958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80">
                <a:moveTo>
                  <a:pt x="1973579" y="220980"/>
                </a:moveTo>
                <a:lnTo>
                  <a:pt x="0" y="220980"/>
                </a:lnTo>
                <a:lnTo>
                  <a:pt x="0" y="0"/>
                </a:lnTo>
                <a:lnTo>
                  <a:pt x="3947160" y="0"/>
                </a:lnTo>
                <a:lnTo>
                  <a:pt x="3947160" y="220980"/>
                </a:lnTo>
                <a:lnTo>
                  <a:pt x="1973579" y="220980"/>
                </a:lnTo>
                <a:close/>
              </a:path>
            </a:pathLst>
          </a:custGeom>
          <a:ln w="25518">
            <a:solidFill>
              <a:srgbClr val="4E61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31309" y="472277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79">
                <a:moveTo>
                  <a:pt x="3947160" y="0"/>
                </a:moveTo>
                <a:lnTo>
                  <a:pt x="0" y="0"/>
                </a:lnTo>
                <a:lnTo>
                  <a:pt x="0" y="220980"/>
                </a:lnTo>
                <a:lnTo>
                  <a:pt x="3947160" y="220980"/>
                </a:lnTo>
                <a:close/>
              </a:path>
            </a:pathLst>
          </a:custGeom>
          <a:solidFill>
            <a:srgbClr val="000000">
              <a:alpha val="150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131309" y="472277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79">
                <a:moveTo>
                  <a:pt x="1973579" y="220980"/>
                </a:moveTo>
                <a:lnTo>
                  <a:pt x="0" y="220980"/>
                </a:lnTo>
                <a:lnTo>
                  <a:pt x="0" y="0"/>
                </a:lnTo>
                <a:lnTo>
                  <a:pt x="3947160" y="0"/>
                </a:lnTo>
                <a:lnTo>
                  <a:pt x="3947160" y="220980"/>
                </a:lnTo>
                <a:lnTo>
                  <a:pt x="1973579" y="22098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131309" y="469991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79">
                <a:moveTo>
                  <a:pt x="3947160" y="0"/>
                </a:moveTo>
                <a:lnTo>
                  <a:pt x="0" y="0"/>
                </a:lnTo>
                <a:lnTo>
                  <a:pt x="0" y="220979"/>
                </a:lnTo>
                <a:lnTo>
                  <a:pt x="3947160" y="220979"/>
                </a:lnTo>
                <a:close/>
              </a:path>
            </a:pathLst>
          </a:custGeom>
          <a:solidFill>
            <a:srgbClr val="C2D59A">
              <a:alpha val="4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131309" y="4699914"/>
            <a:ext cx="3947160" cy="220979"/>
          </a:xfrm>
          <a:custGeom>
            <a:avLst/>
            <a:gdLst/>
            <a:ahLst/>
            <a:cxnLst/>
            <a:rect l="l" t="t" r="r" b="b"/>
            <a:pathLst>
              <a:path w="3947159" h="220979">
                <a:moveTo>
                  <a:pt x="1973579" y="220979"/>
                </a:moveTo>
                <a:lnTo>
                  <a:pt x="0" y="220979"/>
                </a:lnTo>
                <a:lnTo>
                  <a:pt x="0" y="0"/>
                </a:lnTo>
                <a:lnTo>
                  <a:pt x="3947160" y="0"/>
                </a:lnTo>
                <a:lnTo>
                  <a:pt x="3947160" y="220979"/>
                </a:lnTo>
                <a:lnTo>
                  <a:pt x="1973579" y="220979"/>
                </a:lnTo>
                <a:close/>
              </a:path>
            </a:pathLst>
          </a:custGeom>
          <a:ln w="25518">
            <a:solidFill>
              <a:srgbClr val="4E61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556510" y="4831994"/>
            <a:ext cx="1466850" cy="35560"/>
          </a:xfrm>
          <a:custGeom>
            <a:avLst/>
            <a:gdLst/>
            <a:ahLst/>
            <a:cxnLst/>
            <a:rect l="l" t="t" r="r" b="b"/>
            <a:pathLst>
              <a:path w="1466850" h="35560">
                <a:moveTo>
                  <a:pt x="0" y="35560"/>
                </a:moveTo>
                <a:lnTo>
                  <a:pt x="146685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014470" y="4774844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2539" y="114300"/>
                </a:lnTo>
                <a:lnTo>
                  <a:pt x="11556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556510" y="4811674"/>
            <a:ext cx="1466850" cy="35560"/>
          </a:xfrm>
          <a:custGeom>
            <a:avLst/>
            <a:gdLst/>
            <a:ahLst/>
            <a:cxnLst/>
            <a:rect l="l" t="t" r="r" b="b"/>
            <a:pathLst>
              <a:path w="1466850" h="35560">
                <a:moveTo>
                  <a:pt x="0" y="35560"/>
                </a:moveTo>
                <a:lnTo>
                  <a:pt x="1466850" y="0"/>
                </a:lnTo>
              </a:path>
            </a:pathLst>
          </a:custGeom>
          <a:ln w="38097">
            <a:solidFill>
              <a:srgbClr val="4E61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014470" y="4754524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2539" y="114300"/>
                </a:lnTo>
                <a:lnTo>
                  <a:pt x="11556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4E6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82880" y="4763414"/>
            <a:ext cx="2371090" cy="220979"/>
          </a:xfrm>
          <a:custGeom>
            <a:avLst/>
            <a:gdLst/>
            <a:ahLst/>
            <a:cxnLst/>
            <a:rect l="l" t="t" r="r" b="b"/>
            <a:pathLst>
              <a:path w="2371090" h="220979">
                <a:moveTo>
                  <a:pt x="2371090" y="0"/>
                </a:moveTo>
                <a:lnTo>
                  <a:pt x="0" y="0"/>
                </a:lnTo>
                <a:lnTo>
                  <a:pt x="0" y="220979"/>
                </a:lnTo>
                <a:lnTo>
                  <a:pt x="2371090" y="220979"/>
                </a:lnTo>
                <a:close/>
              </a:path>
            </a:pathLst>
          </a:custGeom>
          <a:solidFill>
            <a:srgbClr val="000000">
              <a:alpha val="150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82880" y="4763414"/>
            <a:ext cx="2371090" cy="220979"/>
          </a:xfrm>
          <a:custGeom>
            <a:avLst/>
            <a:gdLst/>
            <a:ahLst/>
            <a:cxnLst/>
            <a:rect l="l" t="t" r="r" b="b"/>
            <a:pathLst>
              <a:path w="2371090" h="220979">
                <a:moveTo>
                  <a:pt x="1186180" y="220979"/>
                </a:moveTo>
                <a:lnTo>
                  <a:pt x="0" y="220979"/>
                </a:lnTo>
                <a:lnTo>
                  <a:pt x="0" y="0"/>
                </a:lnTo>
                <a:lnTo>
                  <a:pt x="2371090" y="0"/>
                </a:lnTo>
                <a:lnTo>
                  <a:pt x="2371090" y="220979"/>
                </a:lnTo>
                <a:lnTo>
                  <a:pt x="1186180" y="22097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2880" y="4740554"/>
            <a:ext cx="2371090" cy="220979"/>
          </a:xfrm>
          <a:custGeom>
            <a:avLst/>
            <a:gdLst/>
            <a:ahLst/>
            <a:cxnLst/>
            <a:rect l="l" t="t" r="r" b="b"/>
            <a:pathLst>
              <a:path w="2371090" h="220979">
                <a:moveTo>
                  <a:pt x="2371090" y="0"/>
                </a:moveTo>
                <a:lnTo>
                  <a:pt x="0" y="0"/>
                </a:lnTo>
                <a:lnTo>
                  <a:pt x="0" y="220979"/>
                </a:lnTo>
                <a:lnTo>
                  <a:pt x="2371090" y="220979"/>
                </a:lnTo>
                <a:close/>
              </a:path>
            </a:pathLst>
          </a:custGeom>
          <a:solidFill>
            <a:srgbClr val="C2D59A">
              <a:alpha val="4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82880" y="4740554"/>
            <a:ext cx="2371090" cy="220979"/>
          </a:xfrm>
          <a:custGeom>
            <a:avLst/>
            <a:gdLst/>
            <a:ahLst/>
            <a:cxnLst/>
            <a:rect l="l" t="t" r="r" b="b"/>
            <a:pathLst>
              <a:path w="2371090" h="220979">
                <a:moveTo>
                  <a:pt x="1186180" y="220979"/>
                </a:moveTo>
                <a:lnTo>
                  <a:pt x="0" y="220979"/>
                </a:lnTo>
                <a:lnTo>
                  <a:pt x="0" y="0"/>
                </a:lnTo>
                <a:lnTo>
                  <a:pt x="2371090" y="0"/>
                </a:lnTo>
                <a:lnTo>
                  <a:pt x="2371090" y="220979"/>
                </a:lnTo>
                <a:lnTo>
                  <a:pt x="1186180" y="220979"/>
                </a:lnTo>
                <a:close/>
              </a:path>
            </a:pathLst>
          </a:custGeom>
          <a:ln w="25518">
            <a:solidFill>
              <a:srgbClr val="4E61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5770" y="4724"/>
            <a:ext cx="57048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844" y="1269604"/>
            <a:ext cx="8576310" cy="319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29069" y="5654954"/>
            <a:ext cx="2103120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‹#›</a:t>
            </a:fld>
            <a:endParaRPr sz="1200">
              <a:latin typeface="Carlito"/>
              <a:cs typeface="Carli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pintool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njay@sanjay-lap:~/tools/pin-3.7/source/tools$" TargetMode="Externa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mailto:sanjay@sanjay-lap:~/tools/pin-3.7$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9143644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367618"/>
            <a:ext cx="6324600" cy="375051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" dirty="0">
                <a:latin typeface="Carlito"/>
                <a:cs typeface="Carlito"/>
              </a:rPr>
              <a:t>Dynamic </a:t>
            </a:r>
            <a:r>
              <a:rPr sz="3600" spc="-10" dirty="0">
                <a:latin typeface="Carlito"/>
                <a:cs typeface="Carlito"/>
              </a:rPr>
              <a:t>Analysis:  </a:t>
            </a:r>
            <a:r>
              <a:rPr sz="3600" spc="-15" dirty="0">
                <a:latin typeface="Carlito"/>
                <a:cs typeface="Carlito"/>
              </a:rPr>
              <a:t>Introduction to </a:t>
            </a:r>
            <a:r>
              <a:rPr sz="3600" spc="-5" dirty="0">
                <a:latin typeface="Carlito"/>
                <a:cs typeface="Carlito"/>
              </a:rPr>
              <a:t>dynamic  </a:t>
            </a:r>
            <a:r>
              <a:rPr sz="3600" dirty="0">
                <a:latin typeface="Carlito"/>
                <a:cs typeface="Carlito"/>
              </a:rPr>
              <a:t>binary </a:t>
            </a:r>
            <a:r>
              <a:rPr sz="3600" spc="-15" dirty="0">
                <a:latin typeface="Carlito"/>
                <a:cs typeface="Carlito"/>
              </a:rPr>
              <a:t>instrumentation  </a:t>
            </a:r>
            <a:r>
              <a:rPr sz="3600" dirty="0">
                <a:latin typeface="Carlito"/>
                <a:cs typeface="Carlito"/>
              </a:rPr>
              <a:t>and</a:t>
            </a:r>
            <a:r>
              <a:rPr lang="en-GB" sz="3600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Intel</a:t>
            </a:r>
            <a:r>
              <a:rPr sz="3600" spc="-1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Pin</a:t>
            </a:r>
            <a:endParaRPr lang="en-GB" sz="3600" spc="-5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530"/>
              </a:spcBef>
            </a:pPr>
            <a:endParaRPr lang="en-GB" sz="3600" spc="-5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530"/>
              </a:spcBef>
            </a:pPr>
            <a:endParaRPr lang="en-GB" sz="3600" spc="-5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530"/>
              </a:spcBef>
            </a:pPr>
            <a:br>
              <a:rPr lang="en-GB" sz="3600" dirty="0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lang="en-GB" sz="3600" dirty="0" err="1">
                <a:solidFill>
                  <a:srgbClr val="000000"/>
                </a:solidFill>
                <a:latin typeface="Liberation Sans"/>
                <a:cs typeface="Liberation Sans"/>
              </a:rPr>
              <a:t>Dr.</a:t>
            </a:r>
            <a:r>
              <a:rPr lang="en-GB" sz="3600" dirty="0">
                <a:solidFill>
                  <a:srgbClr val="000000"/>
                </a:solidFill>
                <a:latin typeface="Liberation Sans"/>
                <a:cs typeface="Liberation Sans"/>
              </a:rPr>
              <a:t> Sana Belguith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22B91-0703-4C74-8B14-F3297DCA3CA5}"/>
              </a:ext>
            </a:extLst>
          </p:cNvPr>
          <p:cNvSpPr txBox="1"/>
          <p:nvPr/>
        </p:nvSpPr>
        <p:spPr>
          <a:xfrm>
            <a:off x="8263" y="5818081"/>
            <a:ext cx="5471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spc="-5" dirty="0">
                <a:solidFill>
                  <a:srgbClr val="000000"/>
                </a:solidFill>
                <a:latin typeface="Liberation Sans"/>
                <a:cs typeface="Liberation Sans"/>
              </a:rPr>
              <a:t>Adopted from slides provided by </a:t>
            </a:r>
            <a:r>
              <a:rPr lang="en-GB" sz="1800" spc="-5" dirty="0" err="1">
                <a:solidFill>
                  <a:srgbClr val="000000"/>
                </a:solidFill>
                <a:latin typeface="Liberation Sans"/>
                <a:cs typeface="Liberation Sans"/>
              </a:rPr>
              <a:t>Dr.</a:t>
            </a:r>
            <a:r>
              <a:rPr lang="en-GB" sz="1800" spc="-5" dirty="0">
                <a:solidFill>
                  <a:srgbClr val="000000"/>
                </a:solidFill>
                <a:latin typeface="Liberation Sans"/>
                <a:cs typeface="Liberation Sans"/>
              </a:rPr>
              <a:t> Sanjay </a:t>
            </a:r>
            <a:r>
              <a:rPr lang="en-GB" sz="1800" dirty="0">
                <a:solidFill>
                  <a:srgbClr val="000000"/>
                </a:solidFill>
                <a:latin typeface="Liberation Sans"/>
                <a:cs typeface="Liberation Sans"/>
              </a:rPr>
              <a:t>Rawat</a:t>
            </a:r>
            <a:endParaRPr lang="en-GB" sz="1800" spc="-5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02"/>
    </mc:Choice>
    <mc:Fallback xmlns="">
      <p:transition spd="slow" advTm="448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875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330" y="1527454"/>
            <a:ext cx="7211695" cy="2374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25">
              <a:lnSpc>
                <a:spcPct val="102200"/>
              </a:lnSpc>
              <a:spcBef>
                <a:spcPts val="50"/>
              </a:spcBef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technique </a:t>
            </a:r>
            <a:r>
              <a:rPr sz="3000" dirty="0">
                <a:latin typeface="Carlito"/>
                <a:cs typeface="Carlito"/>
              </a:rPr>
              <a:t>that </a:t>
            </a:r>
            <a:r>
              <a:rPr sz="3000" spc="10" dirty="0">
                <a:latin typeface="Carlito"/>
                <a:cs typeface="Carlito"/>
              </a:rPr>
              <a:t>injects </a:t>
            </a:r>
            <a:r>
              <a:rPr sz="3000" dirty="0">
                <a:latin typeface="Carlito"/>
                <a:cs typeface="Carlito"/>
              </a:rPr>
              <a:t>instrumentation </a:t>
            </a:r>
            <a:r>
              <a:rPr sz="3000" spc="5" dirty="0">
                <a:latin typeface="Carlito"/>
                <a:cs typeface="Carlito"/>
              </a:rPr>
              <a:t>code  </a:t>
            </a:r>
            <a:r>
              <a:rPr sz="3000" spc="-5" dirty="0">
                <a:latin typeface="Carlito"/>
                <a:cs typeface="Carlito"/>
              </a:rPr>
              <a:t>into </a:t>
            </a:r>
            <a:r>
              <a:rPr sz="3000" spc="10" dirty="0">
                <a:latin typeface="Carlito"/>
                <a:cs typeface="Carlito"/>
              </a:rPr>
              <a:t>a binary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5" dirty="0">
                <a:latin typeface="Carlito"/>
                <a:cs typeface="Carlito"/>
              </a:rPr>
              <a:t>collect run-time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information</a:t>
            </a:r>
            <a:endParaRPr sz="3000">
              <a:latin typeface="Carlito"/>
              <a:cs typeface="Carlito"/>
            </a:endParaRPr>
          </a:p>
          <a:p>
            <a:pPr marL="412750" marR="158115" indent="-28448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412750" algn="l"/>
                <a:tab pos="5492750" algn="l"/>
              </a:tabLst>
            </a:pPr>
            <a:r>
              <a:rPr sz="2800" dirty="0">
                <a:latin typeface="Carlito"/>
                <a:cs typeface="Carlito"/>
              </a:rPr>
              <a:t>It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al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  </a:t>
            </a:r>
            <a:r>
              <a:rPr sz="2800" spc="-15" dirty="0">
                <a:latin typeface="Carlito"/>
                <a:cs typeface="Carlito"/>
              </a:rPr>
              <a:t>stream</a:t>
            </a:r>
            <a:endParaRPr sz="2800">
              <a:latin typeface="Carlito"/>
              <a:cs typeface="Carlito"/>
            </a:endParaRPr>
          </a:p>
          <a:p>
            <a:pPr marL="412750" indent="-285115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41275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doesn’t </a:t>
            </a:r>
            <a:r>
              <a:rPr sz="2800" spc="-5" dirty="0">
                <a:latin typeface="Carlito"/>
                <a:cs typeface="Carlito"/>
              </a:rPr>
              <a:t>modify the </a:t>
            </a:r>
            <a:r>
              <a:rPr sz="2800" spc="-10" dirty="0">
                <a:latin typeface="Carlito"/>
                <a:cs typeface="Carlito"/>
              </a:rPr>
              <a:t>semantics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20" y="2539644"/>
            <a:ext cx="8108950" cy="4126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4"/>
    </mc:Choice>
    <mc:Fallback xmlns="">
      <p:transition spd="slow" advTm="123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875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330" y="1527454"/>
            <a:ext cx="7211695" cy="2374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25">
              <a:lnSpc>
                <a:spcPct val="102200"/>
              </a:lnSpc>
              <a:spcBef>
                <a:spcPts val="50"/>
              </a:spcBef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technique </a:t>
            </a:r>
            <a:r>
              <a:rPr sz="3000" dirty="0">
                <a:latin typeface="Carlito"/>
                <a:cs typeface="Carlito"/>
              </a:rPr>
              <a:t>that </a:t>
            </a:r>
            <a:r>
              <a:rPr sz="3000" spc="10" dirty="0">
                <a:latin typeface="Carlito"/>
                <a:cs typeface="Carlito"/>
              </a:rPr>
              <a:t>injects </a:t>
            </a:r>
            <a:r>
              <a:rPr sz="3000" dirty="0">
                <a:latin typeface="Carlito"/>
                <a:cs typeface="Carlito"/>
              </a:rPr>
              <a:t>instrumentation </a:t>
            </a:r>
            <a:r>
              <a:rPr sz="3000" spc="5" dirty="0">
                <a:latin typeface="Carlito"/>
                <a:cs typeface="Carlito"/>
              </a:rPr>
              <a:t>code  </a:t>
            </a:r>
            <a:r>
              <a:rPr sz="3000" spc="-5" dirty="0">
                <a:latin typeface="Carlito"/>
                <a:cs typeface="Carlito"/>
              </a:rPr>
              <a:t>into </a:t>
            </a:r>
            <a:r>
              <a:rPr sz="3000" spc="10" dirty="0">
                <a:latin typeface="Carlito"/>
                <a:cs typeface="Carlito"/>
              </a:rPr>
              <a:t>a binary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5" dirty="0">
                <a:latin typeface="Carlito"/>
                <a:cs typeface="Carlito"/>
              </a:rPr>
              <a:t>collect run-time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information</a:t>
            </a:r>
            <a:endParaRPr sz="3000">
              <a:latin typeface="Carlito"/>
              <a:cs typeface="Carlito"/>
            </a:endParaRPr>
          </a:p>
          <a:p>
            <a:pPr marL="412750" marR="158115" indent="-28448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412750" algn="l"/>
                <a:tab pos="5492750" algn="l"/>
              </a:tabLst>
            </a:pPr>
            <a:r>
              <a:rPr sz="2800" dirty="0">
                <a:latin typeface="Carlito"/>
                <a:cs typeface="Carlito"/>
              </a:rPr>
              <a:t>It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al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  </a:t>
            </a:r>
            <a:r>
              <a:rPr sz="2800" spc="-15" dirty="0">
                <a:latin typeface="Carlito"/>
                <a:cs typeface="Carlito"/>
              </a:rPr>
              <a:t>stream</a:t>
            </a:r>
            <a:endParaRPr sz="2800">
              <a:latin typeface="Carlito"/>
              <a:cs typeface="Carlito"/>
            </a:endParaRPr>
          </a:p>
          <a:p>
            <a:pPr marL="412750" indent="-285115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41275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doesn’t </a:t>
            </a:r>
            <a:r>
              <a:rPr sz="2800" spc="-5" dirty="0">
                <a:latin typeface="Carlito"/>
                <a:cs typeface="Carlito"/>
              </a:rPr>
              <a:t>modify the </a:t>
            </a:r>
            <a:r>
              <a:rPr sz="2800" spc="-10" dirty="0">
                <a:latin typeface="Carlito"/>
                <a:cs typeface="Carlito"/>
              </a:rPr>
              <a:t>semantics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0" y="2506624"/>
            <a:ext cx="9050934" cy="4234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6"/>
    </mc:Choice>
    <mc:Fallback xmlns="">
      <p:transition spd="slow" advTm="211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875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330" y="1527454"/>
            <a:ext cx="7211695" cy="2374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25">
              <a:lnSpc>
                <a:spcPct val="102200"/>
              </a:lnSpc>
              <a:spcBef>
                <a:spcPts val="50"/>
              </a:spcBef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technique </a:t>
            </a:r>
            <a:r>
              <a:rPr sz="3000" dirty="0">
                <a:latin typeface="Carlito"/>
                <a:cs typeface="Carlito"/>
              </a:rPr>
              <a:t>that </a:t>
            </a:r>
            <a:r>
              <a:rPr sz="3000" spc="10" dirty="0">
                <a:latin typeface="Carlito"/>
                <a:cs typeface="Carlito"/>
              </a:rPr>
              <a:t>injects </a:t>
            </a:r>
            <a:r>
              <a:rPr sz="3000" dirty="0">
                <a:latin typeface="Carlito"/>
                <a:cs typeface="Carlito"/>
              </a:rPr>
              <a:t>instrumentation </a:t>
            </a:r>
            <a:r>
              <a:rPr sz="3000" spc="5" dirty="0">
                <a:latin typeface="Carlito"/>
                <a:cs typeface="Carlito"/>
              </a:rPr>
              <a:t>code  </a:t>
            </a:r>
            <a:r>
              <a:rPr sz="3000" spc="-5" dirty="0">
                <a:latin typeface="Carlito"/>
                <a:cs typeface="Carlito"/>
              </a:rPr>
              <a:t>into </a:t>
            </a:r>
            <a:r>
              <a:rPr sz="3000" spc="10" dirty="0">
                <a:latin typeface="Carlito"/>
                <a:cs typeface="Carlito"/>
              </a:rPr>
              <a:t>a binary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5" dirty="0">
                <a:latin typeface="Carlito"/>
                <a:cs typeface="Carlito"/>
              </a:rPr>
              <a:t>collect run-time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information</a:t>
            </a:r>
            <a:endParaRPr sz="3000">
              <a:latin typeface="Carlito"/>
              <a:cs typeface="Carlito"/>
            </a:endParaRPr>
          </a:p>
          <a:p>
            <a:pPr marL="412750" marR="158115" indent="-28448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412750" algn="l"/>
                <a:tab pos="5492750" algn="l"/>
              </a:tabLst>
            </a:pPr>
            <a:r>
              <a:rPr sz="2800" dirty="0">
                <a:latin typeface="Carlito"/>
                <a:cs typeface="Carlito"/>
              </a:rPr>
              <a:t>It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al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  </a:t>
            </a:r>
            <a:r>
              <a:rPr sz="2800" spc="-15" dirty="0">
                <a:latin typeface="Carlito"/>
                <a:cs typeface="Carlito"/>
              </a:rPr>
              <a:t>stream</a:t>
            </a:r>
            <a:endParaRPr sz="2800">
              <a:latin typeface="Carlito"/>
              <a:cs typeface="Carlito"/>
            </a:endParaRPr>
          </a:p>
          <a:p>
            <a:pPr marL="412750" indent="-285115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41275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doesn’t </a:t>
            </a:r>
            <a:r>
              <a:rPr sz="2800" spc="-5" dirty="0">
                <a:latin typeface="Carlito"/>
                <a:cs typeface="Carlito"/>
              </a:rPr>
              <a:t>modify the </a:t>
            </a:r>
            <a:r>
              <a:rPr sz="2800" spc="-10" dirty="0">
                <a:latin typeface="Carlito"/>
                <a:cs typeface="Carlito"/>
              </a:rPr>
              <a:t>semantics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67"/>
    </mc:Choice>
    <mc:Fallback xmlns="">
      <p:transition spd="slow" advTm="301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498754"/>
            <a:ext cx="741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 </a:t>
            </a:r>
            <a:r>
              <a:rPr spc="-10" dirty="0"/>
              <a:t>is </a:t>
            </a:r>
            <a:r>
              <a:rPr spc="-20" dirty="0"/>
              <a:t>instrumentation</a:t>
            </a:r>
            <a:r>
              <a:rPr spc="-25" dirty="0"/>
              <a:t> </a:t>
            </a:r>
            <a:r>
              <a:rPr spc="-10" dirty="0"/>
              <a:t>useful?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444468"/>
            <a:ext cx="8127365" cy="44481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580"/>
              </a:spcBef>
              <a:buFont typeface="Liberation Sans"/>
              <a:buChar char="•"/>
              <a:tabLst>
                <a:tab pos="277495" algn="l"/>
                <a:tab pos="278130" algn="l"/>
              </a:tabLst>
            </a:pPr>
            <a:r>
              <a:rPr sz="2500" spc="-15" dirty="0">
                <a:latin typeface="Carlito"/>
                <a:cs typeface="Carlito"/>
              </a:rPr>
              <a:t>Profiling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compiler </a:t>
            </a:r>
            <a:r>
              <a:rPr sz="2500" spc="-15" dirty="0">
                <a:latin typeface="Carlito"/>
                <a:cs typeface="Carlito"/>
              </a:rPr>
              <a:t>optimization/performance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profiling:</a:t>
            </a:r>
            <a:endParaRPr sz="250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59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5" dirty="0">
                <a:latin typeface="Carlito"/>
                <a:cs typeface="Carlito"/>
              </a:rPr>
              <a:t>Instruction</a:t>
            </a:r>
            <a:r>
              <a:rPr sz="2150" dirty="0">
                <a:latin typeface="Carlito"/>
                <a:cs typeface="Carlito"/>
              </a:rPr>
              <a:t> </a:t>
            </a:r>
            <a:r>
              <a:rPr sz="2150" spc="5" dirty="0">
                <a:latin typeface="Carlito"/>
                <a:cs typeface="Carlito"/>
              </a:rPr>
              <a:t>profiling</a:t>
            </a:r>
            <a:endParaRPr sz="215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10" dirty="0">
                <a:latin typeface="Carlito"/>
                <a:cs typeface="Carlito"/>
              </a:rPr>
              <a:t>Basic block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spc="5" dirty="0">
                <a:latin typeface="Carlito"/>
                <a:cs typeface="Carlito"/>
              </a:rPr>
              <a:t>count</a:t>
            </a:r>
            <a:endParaRPr sz="215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-15" dirty="0">
                <a:latin typeface="Carlito"/>
                <a:cs typeface="Carlito"/>
              </a:rPr>
              <a:t>Value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profile</a:t>
            </a:r>
          </a:p>
          <a:p>
            <a:pPr marL="278130" indent="-265430">
              <a:lnSpc>
                <a:spcPct val="100000"/>
              </a:lnSpc>
              <a:spcBef>
                <a:spcPts val="500"/>
              </a:spcBef>
              <a:buFont typeface="Liberation Sans"/>
              <a:buChar char="•"/>
              <a:tabLst>
                <a:tab pos="277495" algn="l"/>
                <a:tab pos="278130" algn="l"/>
              </a:tabLst>
            </a:pPr>
            <a:r>
              <a:rPr sz="2500" spc="-10" dirty="0">
                <a:latin typeface="Carlito"/>
                <a:cs typeface="Carlito"/>
              </a:rPr>
              <a:t>Bug </a:t>
            </a:r>
            <a:r>
              <a:rPr sz="2500" spc="-15" dirty="0">
                <a:latin typeface="Carlito"/>
                <a:cs typeface="Carlito"/>
              </a:rPr>
              <a:t>detection/Vulnerability identification/Exploit</a:t>
            </a:r>
            <a:r>
              <a:rPr sz="2500" spc="4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generation:</a:t>
            </a:r>
            <a:endParaRPr sz="250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10" dirty="0">
                <a:latin typeface="Carlito"/>
                <a:cs typeface="Carlito"/>
              </a:rPr>
              <a:t>Find </a:t>
            </a:r>
            <a:r>
              <a:rPr sz="2150" dirty="0">
                <a:latin typeface="Carlito"/>
                <a:cs typeface="Carlito"/>
              </a:rPr>
              <a:t>references </a:t>
            </a:r>
            <a:r>
              <a:rPr sz="2150" spc="-5" dirty="0">
                <a:latin typeface="Carlito"/>
                <a:cs typeface="Carlito"/>
              </a:rPr>
              <a:t>to </a:t>
            </a:r>
            <a:r>
              <a:rPr sz="2150" spc="5" dirty="0">
                <a:latin typeface="Carlito"/>
                <a:cs typeface="Carlito"/>
              </a:rPr>
              <a:t>uninitialized, unallocated</a:t>
            </a:r>
            <a:r>
              <a:rPr sz="2150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addresses</a:t>
            </a:r>
            <a:endParaRPr sz="215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10" dirty="0">
                <a:latin typeface="Carlito"/>
                <a:cs typeface="Carlito"/>
              </a:rPr>
              <a:t>Inspect </a:t>
            </a:r>
            <a:r>
              <a:rPr sz="2150" spc="5" dirty="0">
                <a:latin typeface="Carlito"/>
                <a:cs typeface="Carlito"/>
              </a:rPr>
              <a:t>arguments </a:t>
            </a:r>
            <a:r>
              <a:rPr sz="2150" spc="-5" dirty="0">
                <a:latin typeface="Carlito"/>
                <a:cs typeface="Carlito"/>
              </a:rPr>
              <a:t>at </a:t>
            </a:r>
            <a:r>
              <a:rPr sz="2150" spc="10" dirty="0">
                <a:latin typeface="Carlito"/>
                <a:cs typeface="Carlito"/>
              </a:rPr>
              <a:t>a </a:t>
            </a:r>
            <a:r>
              <a:rPr sz="2150" spc="5" dirty="0">
                <a:latin typeface="Carlito"/>
                <a:cs typeface="Carlito"/>
              </a:rPr>
              <a:t>particular function</a:t>
            </a:r>
            <a:r>
              <a:rPr sz="2150" dirty="0">
                <a:latin typeface="Carlito"/>
                <a:cs typeface="Carlito"/>
              </a:rPr>
              <a:t> call</a:t>
            </a: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spc="10" dirty="0">
                <a:latin typeface="Carlito"/>
                <a:cs typeface="Carlito"/>
              </a:rPr>
              <a:t>Inspect function </a:t>
            </a:r>
            <a:r>
              <a:rPr sz="2150" dirty="0">
                <a:latin typeface="Carlito"/>
                <a:cs typeface="Carlito"/>
              </a:rPr>
              <a:t>pointers </a:t>
            </a:r>
            <a:r>
              <a:rPr sz="2150" spc="10" dirty="0">
                <a:latin typeface="Carlito"/>
                <a:cs typeface="Carlito"/>
              </a:rPr>
              <a:t>and </a:t>
            </a:r>
            <a:r>
              <a:rPr sz="2150" spc="5" dirty="0">
                <a:latin typeface="Carlito"/>
                <a:cs typeface="Carlito"/>
              </a:rPr>
              <a:t>return</a:t>
            </a:r>
            <a:r>
              <a:rPr sz="2150" spc="-10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addresses</a:t>
            </a:r>
            <a:endParaRPr sz="2150" dirty="0">
              <a:latin typeface="Carlito"/>
              <a:cs typeface="Carlito"/>
            </a:endParaRPr>
          </a:p>
          <a:p>
            <a:pPr marL="590550" lvl="1" indent="-22161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590550" algn="l"/>
              </a:tabLst>
            </a:pPr>
            <a:r>
              <a:rPr sz="2150" dirty="0">
                <a:latin typeface="Carlito"/>
                <a:cs typeface="Carlito"/>
              </a:rPr>
              <a:t>Record </a:t>
            </a:r>
            <a:r>
              <a:rPr sz="2150" spc="20" dirty="0">
                <a:latin typeface="Carlito"/>
                <a:cs typeface="Carlito"/>
              </a:rPr>
              <a:t>&amp;</a:t>
            </a:r>
            <a:r>
              <a:rPr sz="2150" dirty="0">
                <a:latin typeface="Carlito"/>
                <a:cs typeface="Carlito"/>
              </a:rPr>
              <a:t> replay</a:t>
            </a:r>
          </a:p>
          <a:p>
            <a:pPr marL="278130" marR="16510" indent="-265430">
              <a:lnSpc>
                <a:spcPct val="100000"/>
              </a:lnSpc>
              <a:spcBef>
                <a:spcPts val="500"/>
              </a:spcBef>
              <a:buFont typeface="Liberation Sans"/>
              <a:buChar char="•"/>
              <a:tabLst>
                <a:tab pos="277495" algn="l"/>
                <a:tab pos="278130" algn="l"/>
              </a:tabLst>
            </a:pPr>
            <a:r>
              <a:rPr sz="2500" spc="-15" dirty="0">
                <a:latin typeface="Carlito"/>
                <a:cs typeface="Carlito"/>
              </a:rPr>
              <a:t>Architectural research: processor </a:t>
            </a:r>
            <a:r>
              <a:rPr sz="2500" spc="-10" dirty="0">
                <a:latin typeface="Carlito"/>
                <a:cs typeface="Carlito"/>
              </a:rPr>
              <a:t>and </a:t>
            </a:r>
            <a:r>
              <a:rPr sz="2500" spc="-15" dirty="0">
                <a:latin typeface="Carlito"/>
                <a:cs typeface="Carlito"/>
              </a:rPr>
              <a:t>cache </a:t>
            </a:r>
            <a:r>
              <a:rPr sz="2500" spc="-10" dirty="0">
                <a:latin typeface="Carlito"/>
                <a:cs typeface="Carlito"/>
              </a:rPr>
              <a:t>simulation, </a:t>
            </a:r>
            <a:r>
              <a:rPr sz="2500" spc="-15" dirty="0">
                <a:latin typeface="Carlito"/>
                <a:cs typeface="Carlito"/>
              </a:rPr>
              <a:t>trace  </a:t>
            </a:r>
            <a:r>
              <a:rPr sz="2500" spc="-10" dirty="0">
                <a:latin typeface="Carlito"/>
                <a:cs typeface="Carlito"/>
              </a:rPr>
              <a:t>collection</a:t>
            </a:r>
            <a:endParaRPr sz="2500" dirty="0">
              <a:latin typeface="Carlito"/>
              <a:cs typeface="Carlito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11"/>
    </mc:Choice>
    <mc:Fallback xmlns="">
      <p:transition spd="slow" advTm="68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748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487"/>
            <a:ext cx="8048625" cy="44176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75590" indent="-262890">
              <a:lnSpc>
                <a:spcPct val="100000"/>
              </a:lnSpc>
              <a:spcBef>
                <a:spcPts val="610"/>
              </a:spcBef>
              <a:buFont typeface="Liberation Sans"/>
              <a:buChar char="•"/>
              <a:tabLst>
                <a:tab pos="274955" algn="l"/>
                <a:tab pos="275590" algn="l"/>
              </a:tabLst>
            </a:pPr>
            <a:r>
              <a:rPr sz="2450" b="1" spc="-10" dirty="0">
                <a:latin typeface="Carlito"/>
                <a:cs typeface="Carlito"/>
              </a:rPr>
              <a:t>Static </a:t>
            </a:r>
            <a:r>
              <a:rPr sz="2450" b="1" dirty="0">
                <a:latin typeface="Carlito"/>
                <a:cs typeface="Carlito"/>
              </a:rPr>
              <a:t>instrumentation </a:t>
            </a:r>
            <a:r>
              <a:rPr sz="2450" spc="5" dirty="0">
                <a:latin typeface="Carlito"/>
                <a:cs typeface="Carlito"/>
              </a:rPr>
              <a:t>– </a:t>
            </a:r>
            <a:r>
              <a:rPr sz="2450" dirty="0">
                <a:latin typeface="Carlito"/>
                <a:cs typeface="Carlito"/>
              </a:rPr>
              <a:t>instrument </a:t>
            </a:r>
            <a:r>
              <a:rPr sz="2450" spc="-10" dirty="0">
                <a:latin typeface="Carlito"/>
                <a:cs typeface="Carlito"/>
              </a:rPr>
              <a:t>before</a:t>
            </a:r>
            <a:r>
              <a:rPr sz="2450" spc="6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runtime</a:t>
            </a:r>
          </a:p>
          <a:p>
            <a:pPr marL="582930" lvl="1" indent="-218440">
              <a:lnSpc>
                <a:spcPct val="100000"/>
              </a:lnSpc>
              <a:spcBef>
                <a:spcPts val="440"/>
              </a:spcBef>
              <a:buFont typeface="Liberation Sans"/>
              <a:buChar char="–"/>
              <a:tabLst>
                <a:tab pos="582930" algn="l"/>
              </a:tabLst>
            </a:pPr>
            <a:r>
              <a:rPr sz="2150" spc="-10" dirty="0">
                <a:latin typeface="Carlito"/>
                <a:cs typeface="Carlito"/>
              </a:rPr>
              <a:t>Source code</a:t>
            </a:r>
            <a:r>
              <a:rPr sz="2150" spc="-35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instrumentation</a:t>
            </a:r>
            <a:endParaRPr sz="2150" dirty="0">
              <a:latin typeface="Carlito"/>
              <a:cs typeface="Carlito"/>
            </a:endParaRPr>
          </a:p>
          <a:p>
            <a:pPr marL="891540" lvl="2" indent="-175895">
              <a:lnSpc>
                <a:spcPct val="100000"/>
              </a:lnSpc>
              <a:spcBef>
                <a:spcPts val="360"/>
              </a:spcBef>
              <a:buFont typeface="Liberation Sans"/>
              <a:buChar char="•"/>
              <a:tabLst>
                <a:tab pos="891540" algn="l"/>
              </a:tabLst>
            </a:pPr>
            <a:r>
              <a:rPr sz="1850" spc="-10" dirty="0">
                <a:latin typeface="Carlito"/>
                <a:cs typeface="Carlito"/>
              </a:rPr>
              <a:t>Instrument source </a:t>
            </a:r>
            <a:r>
              <a:rPr sz="1850" spc="-15" dirty="0">
                <a:latin typeface="Carlito"/>
                <a:cs typeface="Carlito"/>
              </a:rPr>
              <a:t>programs </a:t>
            </a:r>
            <a:r>
              <a:rPr sz="1850" dirty="0">
                <a:latin typeface="Carlito"/>
                <a:cs typeface="Carlito"/>
              </a:rPr>
              <a:t>(e.g., </a:t>
            </a:r>
            <a:r>
              <a:rPr sz="1850" spc="-10" dirty="0">
                <a:latin typeface="Carlito"/>
                <a:cs typeface="Carlito"/>
              </a:rPr>
              <a:t>clang’s source-to-source</a:t>
            </a:r>
            <a:r>
              <a:rPr sz="1850" spc="50" dirty="0">
                <a:latin typeface="Carlito"/>
                <a:cs typeface="Carlito"/>
              </a:rPr>
              <a:t> </a:t>
            </a:r>
            <a:r>
              <a:rPr sz="1850" spc="-15" dirty="0">
                <a:latin typeface="Carlito"/>
                <a:cs typeface="Carlito"/>
              </a:rPr>
              <a:t>transformation)</a:t>
            </a:r>
            <a:endParaRPr sz="1850" dirty="0">
              <a:latin typeface="Carlito"/>
              <a:cs typeface="Carlito"/>
            </a:endParaRPr>
          </a:p>
          <a:p>
            <a:pPr marL="582930" lvl="1" indent="-218440">
              <a:lnSpc>
                <a:spcPct val="100000"/>
              </a:lnSpc>
              <a:spcBef>
                <a:spcPts val="430"/>
              </a:spcBef>
              <a:buFont typeface="Liberation Sans"/>
              <a:buChar char="–"/>
              <a:tabLst>
                <a:tab pos="582930" algn="l"/>
              </a:tabLst>
            </a:pPr>
            <a:r>
              <a:rPr sz="2150" spc="-5" dirty="0">
                <a:latin typeface="Carlito"/>
                <a:cs typeface="Carlito"/>
              </a:rPr>
              <a:t>IR</a:t>
            </a:r>
            <a:r>
              <a:rPr sz="2150" spc="-15" dirty="0">
                <a:latin typeface="Carlito"/>
                <a:cs typeface="Carlito"/>
              </a:rPr>
              <a:t> instrumentation</a:t>
            </a:r>
            <a:endParaRPr sz="2150" dirty="0">
              <a:latin typeface="Carlito"/>
              <a:cs typeface="Carlito"/>
            </a:endParaRPr>
          </a:p>
          <a:p>
            <a:pPr marL="891540" lvl="2" indent="-175895">
              <a:lnSpc>
                <a:spcPct val="100000"/>
              </a:lnSpc>
              <a:spcBef>
                <a:spcPts val="370"/>
              </a:spcBef>
              <a:buFont typeface="Liberation Sans"/>
              <a:buChar char="•"/>
              <a:tabLst>
                <a:tab pos="891540" algn="l"/>
              </a:tabLst>
            </a:pPr>
            <a:r>
              <a:rPr sz="1850" spc="-10" dirty="0">
                <a:latin typeface="Carlito"/>
                <a:cs typeface="Carlito"/>
              </a:rPr>
              <a:t>Instrument </a:t>
            </a:r>
            <a:r>
              <a:rPr sz="1850" spc="-15" dirty="0">
                <a:latin typeface="Carlito"/>
                <a:cs typeface="Carlito"/>
              </a:rPr>
              <a:t>compiler-generated </a:t>
            </a:r>
            <a:r>
              <a:rPr sz="1850" dirty="0">
                <a:latin typeface="Carlito"/>
                <a:cs typeface="Carlito"/>
              </a:rPr>
              <a:t>IR (e.g.,</a:t>
            </a:r>
            <a:r>
              <a:rPr sz="1850" spc="5" dirty="0">
                <a:latin typeface="Carlito"/>
                <a:cs typeface="Carlito"/>
              </a:rPr>
              <a:t> </a:t>
            </a:r>
            <a:r>
              <a:rPr sz="1850" spc="-30" dirty="0">
                <a:latin typeface="Carlito"/>
                <a:cs typeface="Carlito"/>
              </a:rPr>
              <a:t>LLVM)</a:t>
            </a:r>
            <a:endParaRPr sz="1850" dirty="0">
              <a:latin typeface="Carlito"/>
              <a:cs typeface="Carlito"/>
            </a:endParaRPr>
          </a:p>
          <a:p>
            <a:pPr marL="582930" lvl="1" indent="-218440">
              <a:lnSpc>
                <a:spcPct val="100000"/>
              </a:lnSpc>
              <a:spcBef>
                <a:spcPts val="430"/>
              </a:spcBef>
              <a:buFont typeface="Liberation Sans"/>
              <a:buChar char="–"/>
              <a:tabLst>
                <a:tab pos="582930" algn="l"/>
              </a:tabLst>
            </a:pPr>
            <a:r>
              <a:rPr sz="2150" spc="-5" dirty="0">
                <a:latin typeface="Carlito"/>
                <a:cs typeface="Carlito"/>
              </a:rPr>
              <a:t>Binary</a:t>
            </a:r>
            <a:r>
              <a:rPr sz="2150" spc="-20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instrumentation</a:t>
            </a:r>
            <a:endParaRPr sz="2150" dirty="0">
              <a:latin typeface="Carlito"/>
              <a:cs typeface="Carlito"/>
            </a:endParaRPr>
          </a:p>
          <a:p>
            <a:pPr marL="891540" marR="1035685" lvl="2" indent="-175260">
              <a:lnSpc>
                <a:spcPct val="100000"/>
              </a:lnSpc>
              <a:spcBef>
                <a:spcPts val="360"/>
              </a:spcBef>
              <a:buFont typeface="Liberation Sans"/>
              <a:buChar char="•"/>
              <a:tabLst>
                <a:tab pos="891540" algn="l"/>
              </a:tabLst>
            </a:pPr>
            <a:r>
              <a:rPr sz="1850" spc="-10" dirty="0">
                <a:latin typeface="Carlito"/>
                <a:cs typeface="Carlito"/>
              </a:rPr>
              <a:t>Instrument </a:t>
            </a:r>
            <a:r>
              <a:rPr sz="1850" spc="-15" dirty="0">
                <a:latin typeface="Carlito"/>
                <a:cs typeface="Carlito"/>
              </a:rPr>
              <a:t>executables </a:t>
            </a:r>
            <a:r>
              <a:rPr sz="1850" spc="-5" dirty="0">
                <a:latin typeface="Carlito"/>
                <a:cs typeface="Carlito"/>
              </a:rPr>
              <a:t>directly </a:t>
            </a:r>
            <a:r>
              <a:rPr sz="1850" spc="-10" dirty="0">
                <a:latin typeface="Carlito"/>
                <a:cs typeface="Carlito"/>
              </a:rPr>
              <a:t>by </a:t>
            </a:r>
            <a:r>
              <a:rPr sz="1850" spc="-5" dirty="0">
                <a:latin typeface="Carlito"/>
                <a:cs typeface="Carlito"/>
              </a:rPr>
              <a:t>inserting additional assembly  </a:t>
            </a:r>
            <a:r>
              <a:rPr sz="1850" spc="-10" dirty="0">
                <a:latin typeface="Carlito"/>
                <a:cs typeface="Carlito"/>
              </a:rPr>
              <a:t>instructions </a:t>
            </a:r>
            <a:r>
              <a:rPr sz="1850" dirty="0">
                <a:latin typeface="Carlito"/>
                <a:cs typeface="Carlito"/>
              </a:rPr>
              <a:t>(e.g.,</a:t>
            </a:r>
            <a:r>
              <a:rPr sz="1850" spc="-15" dirty="0">
                <a:latin typeface="Carlito"/>
                <a:cs typeface="Carlito"/>
              </a:rPr>
              <a:t> </a:t>
            </a:r>
            <a:r>
              <a:rPr sz="1850" spc="-5" dirty="0">
                <a:latin typeface="Carlito"/>
                <a:cs typeface="Carlito"/>
              </a:rPr>
              <a:t>Dyninst)</a:t>
            </a:r>
            <a:endParaRPr sz="185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Liberation Sans"/>
              <a:buChar char="•"/>
            </a:pPr>
            <a:endParaRPr sz="2550" dirty="0">
              <a:latin typeface="Carlito"/>
              <a:cs typeface="Carlito"/>
            </a:endParaRPr>
          </a:p>
          <a:p>
            <a:pPr marL="275590" indent="-262890">
              <a:lnSpc>
                <a:spcPct val="100000"/>
              </a:lnSpc>
              <a:buFont typeface="Liberation Sans"/>
              <a:buChar char="•"/>
              <a:tabLst>
                <a:tab pos="274955" algn="l"/>
                <a:tab pos="275590" algn="l"/>
              </a:tabLst>
            </a:pPr>
            <a:r>
              <a:rPr sz="2450" b="1" spc="10" dirty="0">
                <a:latin typeface="Carlito"/>
                <a:cs typeface="Carlito"/>
              </a:rPr>
              <a:t>Dynamic </a:t>
            </a:r>
            <a:r>
              <a:rPr sz="2450" b="1" spc="5" dirty="0">
                <a:latin typeface="Carlito"/>
                <a:cs typeface="Carlito"/>
              </a:rPr>
              <a:t>binary </a:t>
            </a:r>
            <a:r>
              <a:rPr sz="2450" b="1" dirty="0">
                <a:latin typeface="Carlito"/>
                <a:cs typeface="Carlito"/>
              </a:rPr>
              <a:t>instrumentation </a:t>
            </a:r>
            <a:r>
              <a:rPr sz="2450" spc="5" dirty="0">
                <a:latin typeface="Carlito"/>
                <a:cs typeface="Carlito"/>
              </a:rPr>
              <a:t>– </a:t>
            </a:r>
            <a:r>
              <a:rPr sz="2450" dirty="0">
                <a:latin typeface="Carlito"/>
                <a:cs typeface="Carlito"/>
              </a:rPr>
              <a:t>instrument </a:t>
            </a:r>
            <a:r>
              <a:rPr sz="2450" spc="-10" dirty="0">
                <a:latin typeface="Carlito"/>
                <a:cs typeface="Carlito"/>
              </a:rPr>
              <a:t>at</a:t>
            </a:r>
            <a:r>
              <a:rPr sz="2450" spc="6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runtime</a:t>
            </a:r>
          </a:p>
          <a:p>
            <a:pPr marL="582930" lvl="1" indent="-218440">
              <a:lnSpc>
                <a:spcPct val="100000"/>
              </a:lnSpc>
              <a:spcBef>
                <a:spcPts val="440"/>
              </a:spcBef>
              <a:buFont typeface="Liberation Sans"/>
              <a:buChar char="–"/>
              <a:tabLst>
                <a:tab pos="582930" algn="l"/>
              </a:tabLst>
            </a:pPr>
            <a:r>
              <a:rPr sz="2150" spc="-10" dirty="0">
                <a:latin typeface="Carlito"/>
                <a:cs typeface="Carlito"/>
              </a:rPr>
              <a:t>Instrument code just </a:t>
            </a:r>
            <a:r>
              <a:rPr sz="2150" spc="-20" dirty="0">
                <a:latin typeface="Carlito"/>
                <a:cs typeface="Carlito"/>
              </a:rPr>
              <a:t>before </a:t>
            </a:r>
            <a:r>
              <a:rPr sz="2150" spc="-5" dirty="0">
                <a:latin typeface="Carlito"/>
                <a:cs typeface="Carlito"/>
              </a:rPr>
              <a:t>it runs </a:t>
            </a:r>
            <a:r>
              <a:rPr sz="2150" spc="-10" dirty="0">
                <a:latin typeface="Carlito"/>
                <a:cs typeface="Carlito"/>
              </a:rPr>
              <a:t>(Just </a:t>
            </a:r>
            <a:r>
              <a:rPr sz="2150" spc="-5" dirty="0">
                <a:latin typeface="Carlito"/>
                <a:cs typeface="Carlito"/>
              </a:rPr>
              <a:t>in </a:t>
            </a:r>
            <a:r>
              <a:rPr sz="2150" spc="-10" dirty="0">
                <a:latin typeface="Carlito"/>
                <a:cs typeface="Carlito"/>
              </a:rPr>
              <a:t>time </a:t>
            </a:r>
            <a:r>
              <a:rPr sz="2150" dirty="0">
                <a:latin typeface="Carlito"/>
                <a:cs typeface="Carlito"/>
              </a:rPr>
              <a:t>–</a:t>
            </a:r>
            <a:r>
              <a:rPr sz="2150" spc="-5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JIT)</a:t>
            </a:r>
            <a:endParaRPr sz="2150" dirty="0">
              <a:latin typeface="Carlito"/>
              <a:cs typeface="Carlito"/>
            </a:endParaRPr>
          </a:p>
          <a:p>
            <a:pPr marL="582930" lvl="1" indent="-218440">
              <a:lnSpc>
                <a:spcPct val="100000"/>
              </a:lnSpc>
              <a:spcBef>
                <a:spcPts val="430"/>
              </a:spcBef>
              <a:buFont typeface="Liberation Sans"/>
              <a:buChar char="–"/>
              <a:tabLst>
                <a:tab pos="582930" algn="l"/>
              </a:tabLst>
            </a:pPr>
            <a:r>
              <a:rPr sz="2150" spc="-5" dirty="0">
                <a:latin typeface="Carlito"/>
                <a:cs typeface="Carlito"/>
              </a:rPr>
              <a:t>E.g., Pin, </a:t>
            </a:r>
            <a:r>
              <a:rPr sz="2150" spc="-20" dirty="0">
                <a:latin typeface="Carlito"/>
                <a:cs typeface="Carlito"/>
              </a:rPr>
              <a:t>Valgrind, </a:t>
            </a:r>
            <a:r>
              <a:rPr sz="2150" spc="-10" dirty="0">
                <a:latin typeface="Carlito"/>
                <a:cs typeface="Carlito"/>
              </a:rPr>
              <a:t>DynamoRIO,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QEMU</a:t>
            </a:r>
            <a:endParaRPr sz="2150" dirty="0">
              <a:latin typeface="Carlito"/>
              <a:cs typeface="Carlito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69"/>
    </mc:Choice>
    <mc:Fallback xmlns="">
      <p:transition spd="slow" advTm="62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19" y="498754"/>
            <a:ext cx="6457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b="1" spc="-5" dirty="0">
                <a:solidFill>
                  <a:srgbClr val="660066"/>
                </a:solidFill>
                <a:latin typeface="Carlito"/>
                <a:cs typeface="Carlito"/>
              </a:rPr>
              <a:t>binary</a:t>
            </a:r>
            <a:r>
              <a:rPr b="1" spc="20" dirty="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2864"/>
            <a:ext cx="7985125" cy="4384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6075" marR="939165" indent="-334010">
              <a:lnSpc>
                <a:spcPct val="100000"/>
              </a:lnSpc>
              <a:spcBef>
                <a:spcPts val="90"/>
              </a:spcBef>
              <a:buFont typeface="Liberation Sans"/>
              <a:buChar char="•"/>
              <a:tabLst>
                <a:tab pos="346075" algn="l"/>
                <a:tab pos="346710" algn="l"/>
              </a:tabLst>
            </a:pPr>
            <a:r>
              <a:rPr sz="3150" spc="-20" dirty="0">
                <a:latin typeface="Carlito"/>
                <a:cs typeface="Carlito"/>
              </a:rPr>
              <a:t>Libraries are </a:t>
            </a:r>
            <a:r>
              <a:rPr sz="3150" spc="-5" dirty="0">
                <a:latin typeface="Carlito"/>
                <a:cs typeface="Carlito"/>
              </a:rPr>
              <a:t>a </a:t>
            </a:r>
            <a:r>
              <a:rPr sz="3150" spc="-15" dirty="0">
                <a:latin typeface="Carlito"/>
                <a:cs typeface="Carlito"/>
              </a:rPr>
              <a:t>big </a:t>
            </a:r>
            <a:r>
              <a:rPr sz="3150" spc="-10" dirty="0">
                <a:latin typeface="Carlito"/>
                <a:cs typeface="Carlito"/>
              </a:rPr>
              <a:t>pain </a:t>
            </a:r>
            <a:r>
              <a:rPr sz="3150" spc="-35" dirty="0">
                <a:latin typeface="Carlito"/>
                <a:cs typeface="Carlito"/>
              </a:rPr>
              <a:t>for </a:t>
            </a:r>
            <a:r>
              <a:rPr sz="3150" spc="-20" dirty="0">
                <a:latin typeface="Carlito"/>
                <a:cs typeface="Carlito"/>
              </a:rPr>
              <a:t>source/IR-level  </a:t>
            </a:r>
            <a:r>
              <a:rPr sz="3150" spc="-25" dirty="0">
                <a:latin typeface="Carlito"/>
                <a:cs typeface="Carlito"/>
              </a:rPr>
              <a:t>instrumentation</a:t>
            </a:r>
            <a:endParaRPr sz="3150" dirty="0">
              <a:latin typeface="Carlito"/>
              <a:cs typeface="Carlito"/>
            </a:endParaRPr>
          </a:p>
          <a:p>
            <a:pPr marL="739140" marR="5080" lvl="1" indent="-278130">
              <a:lnSpc>
                <a:spcPct val="100000"/>
              </a:lnSpc>
              <a:spcBef>
                <a:spcPts val="520"/>
              </a:spcBef>
              <a:buFont typeface="Liberation Sans"/>
              <a:buChar char="–"/>
              <a:tabLst>
                <a:tab pos="739140" algn="l"/>
              </a:tabLst>
            </a:pPr>
            <a:r>
              <a:rPr sz="2750" spc="-20" dirty="0">
                <a:latin typeface="Carlito"/>
                <a:cs typeface="Carlito"/>
              </a:rPr>
              <a:t>Proprietary </a:t>
            </a:r>
            <a:r>
              <a:rPr sz="2750" spc="-15" dirty="0">
                <a:latin typeface="Carlito"/>
                <a:cs typeface="Carlito"/>
              </a:rPr>
              <a:t>libraries: </a:t>
            </a:r>
            <a:r>
              <a:rPr sz="2750" spc="-20" dirty="0">
                <a:latin typeface="Carlito"/>
                <a:cs typeface="Carlito"/>
              </a:rPr>
              <a:t>communication </a:t>
            </a:r>
            <a:r>
              <a:rPr sz="2750" spc="-10" dirty="0">
                <a:latin typeface="Carlito"/>
                <a:cs typeface="Carlito"/>
              </a:rPr>
              <a:t>(MPI, </a:t>
            </a:r>
            <a:r>
              <a:rPr sz="2750" spc="-15" dirty="0">
                <a:latin typeface="Carlito"/>
                <a:cs typeface="Carlito"/>
              </a:rPr>
              <a:t>PVM),  linear </a:t>
            </a:r>
            <a:r>
              <a:rPr sz="2750" spc="-25" dirty="0">
                <a:latin typeface="Carlito"/>
                <a:cs typeface="Carlito"/>
              </a:rPr>
              <a:t>algebra </a:t>
            </a:r>
            <a:r>
              <a:rPr sz="2750" spc="-10" dirty="0">
                <a:latin typeface="Carlito"/>
                <a:cs typeface="Carlito"/>
              </a:rPr>
              <a:t>(NGA), </a:t>
            </a:r>
            <a:r>
              <a:rPr sz="2750" spc="-20" dirty="0">
                <a:latin typeface="Carlito"/>
                <a:cs typeface="Carlito"/>
              </a:rPr>
              <a:t>database </a:t>
            </a:r>
            <a:r>
              <a:rPr sz="2750" spc="-10" dirty="0">
                <a:latin typeface="Carlito"/>
                <a:cs typeface="Carlito"/>
              </a:rPr>
              <a:t>query </a:t>
            </a:r>
            <a:r>
              <a:rPr sz="2750" spc="-15" dirty="0">
                <a:latin typeface="Carlito"/>
                <a:cs typeface="Carlito"/>
              </a:rPr>
              <a:t>(SQL</a:t>
            </a:r>
            <a:r>
              <a:rPr sz="2750" spc="95" dirty="0">
                <a:latin typeface="Carlito"/>
                <a:cs typeface="Carlito"/>
              </a:rPr>
              <a:t> </a:t>
            </a:r>
            <a:r>
              <a:rPr sz="2750" spc="-20" dirty="0">
                <a:latin typeface="Carlito"/>
                <a:cs typeface="Carlito"/>
              </a:rPr>
              <a:t>libraries)</a:t>
            </a:r>
            <a:endParaRPr sz="2750" dirty="0">
              <a:latin typeface="Carlito"/>
              <a:cs typeface="Carlito"/>
            </a:endParaRPr>
          </a:p>
          <a:p>
            <a:pPr marL="346710" indent="-334010">
              <a:lnSpc>
                <a:spcPct val="100000"/>
              </a:lnSpc>
              <a:spcBef>
                <a:spcPts val="600"/>
              </a:spcBef>
              <a:buFont typeface="Liberation Sans"/>
              <a:buChar char="•"/>
              <a:tabLst>
                <a:tab pos="346075" algn="l"/>
                <a:tab pos="346710" algn="l"/>
              </a:tabLst>
            </a:pPr>
            <a:r>
              <a:rPr sz="3150" spc="-20" dirty="0">
                <a:latin typeface="Carlito"/>
                <a:cs typeface="Carlito"/>
              </a:rPr>
              <a:t>Easily </a:t>
            </a:r>
            <a:r>
              <a:rPr sz="3150" spc="-15" dirty="0">
                <a:latin typeface="Carlito"/>
                <a:cs typeface="Carlito"/>
              </a:rPr>
              <a:t>handles multi-lingual</a:t>
            </a:r>
            <a:r>
              <a:rPr sz="3150" spc="-10" dirty="0">
                <a:latin typeface="Carlito"/>
                <a:cs typeface="Carlito"/>
              </a:rPr>
              <a:t> </a:t>
            </a:r>
            <a:r>
              <a:rPr sz="3150" spc="-25" dirty="0">
                <a:latin typeface="Carlito"/>
                <a:cs typeface="Carlito"/>
              </a:rPr>
              <a:t>programs</a:t>
            </a:r>
            <a:endParaRPr sz="3150" dirty="0">
              <a:latin typeface="Carlito"/>
              <a:cs typeface="Carlito"/>
            </a:endParaRPr>
          </a:p>
          <a:p>
            <a:pPr marL="739140" marR="1066165" lvl="1" indent="-278130">
              <a:lnSpc>
                <a:spcPct val="100000"/>
              </a:lnSpc>
              <a:spcBef>
                <a:spcPts val="530"/>
              </a:spcBef>
              <a:buFont typeface="Liberation Sans"/>
              <a:buChar char="–"/>
              <a:tabLst>
                <a:tab pos="739140" algn="l"/>
              </a:tabLst>
            </a:pPr>
            <a:r>
              <a:rPr sz="2750" spc="-20" dirty="0">
                <a:latin typeface="Carlito"/>
                <a:cs typeface="Carlito"/>
              </a:rPr>
              <a:t>Source </a:t>
            </a:r>
            <a:r>
              <a:rPr sz="2750" spc="-15" dirty="0">
                <a:latin typeface="Carlito"/>
                <a:cs typeface="Carlito"/>
              </a:rPr>
              <a:t>code </a:t>
            </a:r>
            <a:r>
              <a:rPr sz="2750" spc="-20" dirty="0">
                <a:latin typeface="Carlito"/>
                <a:cs typeface="Carlito"/>
              </a:rPr>
              <a:t>level instrumentation </a:t>
            </a:r>
            <a:r>
              <a:rPr sz="2750" spc="-10" dirty="0">
                <a:latin typeface="Carlito"/>
                <a:cs typeface="Carlito"/>
              </a:rPr>
              <a:t>is </a:t>
            </a:r>
            <a:r>
              <a:rPr sz="2750" spc="-20" dirty="0">
                <a:latin typeface="Carlito"/>
                <a:cs typeface="Carlito"/>
              </a:rPr>
              <a:t>heavily  </a:t>
            </a:r>
            <a:r>
              <a:rPr sz="2750" spc="-15" dirty="0">
                <a:latin typeface="Carlito"/>
                <a:cs typeface="Carlito"/>
              </a:rPr>
              <a:t>language dependent.</a:t>
            </a:r>
            <a:endParaRPr sz="2750" dirty="0">
              <a:latin typeface="Carlito"/>
              <a:cs typeface="Carlito"/>
            </a:endParaRPr>
          </a:p>
          <a:p>
            <a:pPr marL="346075" marR="598170" indent="-334010">
              <a:lnSpc>
                <a:spcPts val="3760"/>
              </a:lnSpc>
              <a:spcBef>
                <a:spcPts val="740"/>
              </a:spcBef>
              <a:buFont typeface="Liberation Sans"/>
              <a:buChar char="•"/>
              <a:tabLst>
                <a:tab pos="346075" algn="l"/>
                <a:tab pos="346710" algn="l"/>
              </a:tabLst>
            </a:pPr>
            <a:r>
              <a:rPr sz="3150" spc="-40" dirty="0">
                <a:latin typeface="Carlito"/>
                <a:cs typeface="Carlito"/>
              </a:rPr>
              <a:t>Worms </a:t>
            </a:r>
            <a:r>
              <a:rPr sz="3150" spc="-15" dirty="0">
                <a:latin typeface="Carlito"/>
                <a:cs typeface="Carlito"/>
              </a:rPr>
              <a:t>and viruses </a:t>
            </a:r>
            <a:r>
              <a:rPr sz="3150" spc="-25" dirty="0">
                <a:latin typeface="Carlito"/>
                <a:cs typeface="Carlito"/>
              </a:rPr>
              <a:t>are rarely </a:t>
            </a:r>
            <a:r>
              <a:rPr sz="3150" spc="-20" dirty="0">
                <a:latin typeface="Carlito"/>
                <a:cs typeface="Carlito"/>
              </a:rPr>
              <a:t>provided </a:t>
            </a:r>
            <a:r>
              <a:rPr sz="3150" spc="-10" dirty="0">
                <a:latin typeface="Carlito"/>
                <a:cs typeface="Carlito"/>
              </a:rPr>
              <a:t>with  </a:t>
            </a:r>
            <a:r>
              <a:rPr sz="3150" spc="-20" dirty="0">
                <a:latin typeface="Carlito"/>
                <a:cs typeface="Carlito"/>
              </a:rPr>
              <a:t>source</a:t>
            </a:r>
            <a:r>
              <a:rPr sz="3150" spc="-15" dirty="0">
                <a:latin typeface="Carlito"/>
                <a:cs typeface="Carlito"/>
              </a:rPr>
              <a:t> </a:t>
            </a:r>
            <a:r>
              <a:rPr sz="3150" spc="-20" dirty="0">
                <a:latin typeface="Carlito"/>
                <a:cs typeface="Carlito"/>
              </a:rPr>
              <a:t>code</a:t>
            </a:r>
            <a:endParaRPr sz="3150" dirty="0">
              <a:latin typeface="Carlito"/>
              <a:cs typeface="Carlito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95"/>
    </mc:Choice>
    <mc:Fallback xmlns="">
      <p:transition spd="slow" advTm="73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498754"/>
            <a:ext cx="739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660066"/>
                </a:solidFill>
                <a:latin typeface="Carlito"/>
                <a:cs typeface="Carlito"/>
              </a:rPr>
              <a:t>Dynamic </a:t>
            </a:r>
            <a:r>
              <a:rPr dirty="0"/>
              <a:t>binary</a:t>
            </a:r>
            <a:r>
              <a:rPr spc="-15" dirty="0"/>
              <a:t> </a:t>
            </a: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55"/>
            <a:ext cx="7602855" cy="45281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55"/>
              </a:spcBef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sz="3150" b="1" spc="-5" dirty="0">
                <a:solidFill>
                  <a:srgbClr val="007F00"/>
                </a:solidFill>
                <a:latin typeface="Carlito"/>
                <a:cs typeface="Carlito"/>
              </a:rPr>
              <a:t>Pros</a:t>
            </a:r>
            <a:endParaRPr sz="3150">
              <a:latin typeface="Carlito"/>
              <a:cs typeface="Carlito"/>
            </a:endParaRPr>
          </a:p>
          <a:p>
            <a:pPr marL="746760" lvl="1" indent="-280670">
              <a:lnSpc>
                <a:spcPct val="100000"/>
              </a:lnSpc>
              <a:spcBef>
                <a:spcPts val="58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spc="5" dirty="0">
                <a:solidFill>
                  <a:srgbClr val="007F00"/>
                </a:solidFill>
                <a:latin typeface="Carlito"/>
                <a:cs typeface="Carlito"/>
              </a:rPr>
              <a:t>No need </a:t>
            </a:r>
            <a:r>
              <a:rPr sz="2750" spc="-10" dirty="0">
                <a:solidFill>
                  <a:srgbClr val="007F00"/>
                </a:solidFill>
                <a:latin typeface="Carlito"/>
                <a:cs typeface="Carlito"/>
              </a:rPr>
              <a:t>to </a:t>
            </a:r>
            <a:r>
              <a:rPr sz="2750" dirty="0">
                <a:solidFill>
                  <a:srgbClr val="007F00"/>
                </a:solidFill>
                <a:latin typeface="Carlito"/>
                <a:cs typeface="Carlito"/>
              </a:rPr>
              <a:t>recompile </a:t>
            </a:r>
            <a:r>
              <a:rPr sz="2750" spc="5" dirty="0">
                <a:solidFill>
                  <a:srgbClr val="007F00"/>
                </a:solidFill>
                <a:latin typeface="Carlito"/>
                <a:cs typeface="Carlito"/>
              </a:rPr>
              <a:t>or</a:t>
            </a:r>
            <a:r>
              <a:rPr sz="2750" spc="-15" dirty="0">
                <a:solidFill>
                  <a:srgbClr val="007F00"/>
                </a:solidFill>
                <a:latin typeface="Carlito"/>
                <a:cs typeface="Carlito"/>
              </a:rPr>
              <a:t> </a:t>
            </a:r>
            <a:r>
              <a:rPr sz="2750" spc="-5" dirty="0">
                <a:solidFill>
                  <a:srgbClr val="007F00"/>
                </a:solidFill>
                <a:latin typeface="Carlito"/>
                <a:cs typeface="Carlito"/>
              </a:rPr>
              <a:t>relink</a:t>
            </a:r>
            <a:endParaRPr sz="2750">
              <a:latin typeface="Carlito"/>
              <a:cs typeface="Carlito"/>
            </a:endParaRPr>
          </a:p>
          <a:p>
            <a:pPr marL="746760" lvl="1" indent="-280670">
              <a:lnSpc>
                <a:spcPct val="100000"/>
              </a:lnSpc>
              <a:spcBef>
                <a:spcPts val="57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spc="-10" dirty="0">
                <a:solidFill>
                  <a:srgbClr val="007F00"/>
                </a:solidFill>
                <a:latin typeface="Carlito"/>
                <a:cs typeface="Carlito"/>
              </a:rPr>
              <a:t>Discovers </a:t>
            </a:r>
            <a:r>
              <a:rPr sz="2750" spc="-5" dirty="0">
                <a:solidFill>
                  <a:srgbClr val="007F00"/>
                </a:solidFill>
                <a:latin typeface="Carlito"/>
                <a:cs typeface="Carlito"/>
              </a:rPr>
              <a:t>code </a:t>
            </a:r>
            <a:r>
              <a:rPr sz="2750" spc="-10" dirty="0">
                <a:solidFill>
                  <a:srgbClr val="007F00"/>
                </a:solidFill>
                <a:latin typeface="Carlito"/>
                <a:cs typeface="Carlito"/>
              </a:rPr>
              <a:t>at</a:t>
            </a:r>
            <a:r>
              <a:rPr sz="2750" spc="5" dirty="0">
                <a:solidFill>
                  <a:srgbClr val="007F00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007F00"/>
                </a:solidFill>
                <a:latin typeface="Carlito"/>
                <a:cs typeface="Carlito"/>
              </a:rPr>
              <a:t>runtime</a:t>
            </a:r>
            <a:endParaRPr sz="2750">
              <a:latin typeface="Carlito"/>
              <a:cs typeface="Carlito"/>
            </a:endParaRPr>
          </a:p>
          <a:p>
            <a:pPr marL="746760" lvl="1" indent="-280670">
              <a:lnSpc>
                <a:spcPct val="100000"/>
              </a:lnSpc>
              <a:spcBef>
                <a:spcPts val="58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spc="5" dirty="0">
                <a:solidFill>
                  <a:srgbClr val="007F00"/>
                </a:solidFill>
                <a:latin typeface="Carlito"/>
                <a:cs typeface="Carlito"/>
              </a:rPr>
              <a:t>Handles dynamically </a:t>
            </a:r>
            <a:r>
              <a:rPr sz="2750" spc="-10" dirty="0">
                <a:solidFill>
                  <a:srgbClr val="007F00"/>
                </a:solidFill>
                <a:latin typeface="Carlito"/>
                <a:cs typeface="Carlito"/>
              </a:rPr>
              <a:t>generated</a:t>
            </a:r>
            <a:r>
              <a:rPr sz="2750" spc="-35" dirty="0">
                <a:solidFill>
                  <a:srgbClr val="007F00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007F00"/>
                </a:solidFill>
                <a:latin typeface="Carlito"/>
                <a:cs typeface="Carlito"/>
              </a:rPr>
              <a:t>code</a:t>
            </a:r>
            <a:endParaRPr sz="2750">
              <a:latin typeface="Carlito"/>
              <a:cs typeface="Carlito"/>
            </a:endParaRPr>
          </a:p>
          <a:p>
            <a:pPr marL="746760" lvl="1" indent="-280670">
              <a:lnSpc>
                <a:spcPct val="100000"/>
              </a:lnSpc>
              <a:spcBef>
                <a:spcPts val="57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spc="-20" dirty="0">
                <a:solidFill>
                  <a:srgbClr val="007F00"/>
                </a:solidFill>
                <a:latin typeface="Carlito"/>
                <a:cs typeface="Carlito"/>
              </a:rPr>
              <a:t>Attaches </a:t>
            </a:r>
            <a:r>
              <a:rPr sz="2750" spc="-10" dirty="0">
                <a:solidFill>
                  <a:srgbClr val="007F00"/>
                </a:solidFill>
                <a:latin typeface="Carlito"/>
                <a:cs typeface="Carlito"/>
              </a:rPr>
              <a:t>to </a:t>
            </a:r>
            <a:r>
              <a:rPr sz="2750" dirty="0">
                <a:solidFill>
                  <a:srgbClr val="007F00"/>
                </a:solidFill>
                <a:latin typeface="Carlito"/>
                <a:cs typeface="Carlito"/>
              </a:rPr>
              <a:t>running processes </a:t>
            </a:r>
            <a:r>
              <a:rPr sz="2750" spc="5" dirty="0">
                <a:solidFill>
                  <a:srgbClr val="007F00"/>
                </a:solidFill>
                <a:latin typeface="Carlito"/>
                <a:cs typeface="Carlito"/>
              </a:rPr>
              <a:t>(some </a:t>
            </a:r>
            <a:r>
              <a:rPr sz="2750" dirty="0">
                <a:solidFill>
                  <a:srgbClr val="007F00"/>
                </a:solidFill>
                <a:latin typeface="Carlito"/>
                <a:cs typeface="Carlito"/>
              </a:rPr>
              <a:t>tools)</a:t>
            </a:r>
            <a:endParaRPr sz="2750">
              <a:latin typeface="Carlito"/>
              <a:cs typeface="Carlito"/>
            </a:endParaRPr>
          </a:p>
          <a:p>
            <a:pPr marL="350520" indent="-337820">
              <a:lnSpc>
                <a:spcPct val="100000"/>
              </a:lnSpc>
              <a:spcBef>
                <a:spcPts val="660"/>
              </a:spcBef>
              <a:buFont typeface="Liberation Sans"/>
              <a:buChar char="•"/>
              <a:tabLst>
                <a:tab pos="349885" algn="l"/>
                <a:tab pos="350520" algn="l"/>
              </a:tabLst>
            </a:pPr>
            <a:r>
              <a:rPr sz="3150" b="1" spc="5" dirty="0">
                <a:solidFill>
                  <a:srgbClr val="FF0000"/>
                </a:solidFill>
                <a:latin typeface="Carlito"/>
                <a:cs typeface="Carlito"/>
              </a:rPr>
              <a:t>Cons</a:t>
            </a:r>
            <a:endParaRPr sz="3150">
              <a:latin typeface="Carlito"/>
              <a:cs typeface="Carlito"/>
            </a:endParaRPr>
          </a:p>
          <a:p>
            <a:pPr marL="746760" lvl="1" indent="-280670">
              <a:lnSpc>
                <a:spcPct val="100000"/>
              </a:lnSpc>
              <a:spcBef>
                <a:spcPts val="57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dirty="0">
                <a:solidFill>
                  <a:srgbClr val="FF0000"/>
                </a:solidFill>
                <a:latin typeface="Carlito"/>
                <a:cs typeface="Carlito"/>
              </a:rPr>
              <a:t>Usually higher performance</a:t>
            </a:r>
            <a:r>
              <a:rPr sz="275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FF0000"/>
                </a:solidFill>
                <a:latin typeface="Carlito"/>
                <a:cs typeface="Carlito"/>
              </a:rPr>
              <a:t>overhead</a:t>
            </a:r>
            <a:endParaRPr sz="2750">
              <a:latin typeface="Carlito"/>
              <a:cs typeface="Carlito"/>
            </a:endParaRPr>
          </a:p>
          <a:p>
            <a:pPr marL="746760" marR="5080" lvl="1" indent="-280670">
              <a:lnSpc>
                <a:spcPct val="100600"/>
              </a:lnSpc>
              <a:spcBef>
                <a:spcPts val="560"/>
              </a:spcBef>
              <a:buFont typeface="Liberation Sans"/>
              <a:buChar char="–"/>
              <a:tabLst>
                <a:tab pos="746760" algn="l"/>
              </a:tabLst>
            </a:pPr>
            <a:r>
              <a:rPr sz="2750" spc="-10" dirty="0">
                <a:solidFill>
                  <a:srgbClr val="FF0000"/>
                </a:solidFill>
                <a:latin typeface="Carlito"/>
                <a:cs typeface="Carlito"/>
              </a:rPr>
              <a:t>Requires </a:t>
            </a:r>
            <a:r>
              <a:rPr sz="2750" spc="5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750" spc="-5" dirty="0">
                <a:solidFill>
                  <a:srgbClr val="FF0000"/>
                </a:solidFill>
                <a:latin typeface="Carlito"/>
                <a:cs typeface="Carlito"/>
              </a:rPr>
              <a:t>framework </a:t>
            </a:r>
            <a:r>
              <a:rPr sz="2750" spc="5" dirty="0">
                <a:solidFill>
                  <a:srgbClr val="FF0000"/>
                </a:solidFill>
                <a:latin typeface="Carlito"/>
                <a:cs typeface="Carlito"/>
              </a:rPr>
              <a:t>which </a:t>
            </a:r>
            <a:r>
              <a:rPr sz="2750" dirty="0">
                <a:solidFill>
                  <a:srgbClr val="FF0000"/>
                </a:solidFill>
                <a:latin typeface="Carlito"/>
                <a:cs typeface="Carlito"/>
              </a:rPr>
              <a:t>can </a:t>
            </a:r>
            <a:r>
              <a:rPr sz="2750" spc="10" dirty="0">
                <a:solidFill>
                  <a:srgbClr val="FF0000"/>
                </a:solidFill>
                <a:latin typeface="Carlito"/>
                <a:cs typeface="Carlito"/>
              </a:rPr>
              <a:t>be </a:t>
            </a:r>
            <a:r>
              <a:rPr sz="2750" spc="-5" dirty="0">
                <a:solidFill>
                  <a:srgbClr val="FF0000"/>
                </a:solidFill>
                <a:latin typeface="Carlito"/>
                <a:cs typeface="Carlito"/>
              </a:rPr>
              <a:t>detected </a:t>
            </a:r>
            <a:r>
              <a:rPr sz="2750" dirty="0">
                <a:solidFill>
                  <a:srgbClr val="FF0000"/>
                </a:solidFill>
                <a:latin typeface="Carlito"/>
                <a:cs typeface="Carlito"/>
              </a:rPr>
              <a:t>by  malware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53"/>
    </mc:Choice>
    <mc:Fallback xmlns="">
      <p:transition spd="slow" advTm="4575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8200" y="365404"/>
            <a:ext cx="1496059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170" y="1026438"/>
            <a:ext cx="4333875" cy="23717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1105"/>
              </a:spcBef>
            </a:pPr>
            <a:r>
              <a:rPr sz="6000" spc="-5" dirty="0">
                <a:solidFill>
                  <a:srgbClr val="16365D"/>
                </a:solidFill>
              </a:rPr>
              <a:t>Pin</a:t>
            </a:r>
            <a:endParaRPr sz="6000"/>
          </a:p>
          <a:p>
            <a:pPr marL="12700" marR="5080" indent="-115570" algn="ctr">
              <a:lnSpc>
                <a:spcPct val="100000"/>
              </a:lnSpc>
              <a:spcBef>
                <a:spcPts val="670"/>
              </a:spcBef>
            </a:pPr>
            <a:r>
              <a:rPr sz="4000" dirty="0">
                <a:solidFill>
                  <a:srgbClr val="16365D"/>
                </a:solidFill>
              </a:rPr>
              <a:t>A </a:t>
            </a:r>
            <a:r>
              <a:rPr sz="4000" spc="-10" dirty="0">
                <a:solidFill>
                  <a:srgbClr val="16365D"/>
                </a:solidFill>
              </a:rPr>
              <a:t>Dynamic </a:t>
            </a:r>
            <a:r>
              <a:rPr sz="4000" spc="-5" dirty="0">
                <a:solidFill>
                  <a:srgbClr val="16365D"/>
                </a:solidFill>
              </a:rPr>
              <a:t>Binary  </a:t>
            </a:r>
            <a:r>
              <a:rPr sz="4000" spc="-20" dirty="0">
                <a:solidFill>
                  <a:srgbClr val="16365D"/>
                </a:solidFill>
              </a:rPr>
              <a:t>Instrumentation</a:t>
            </a:r>
            <a:r>
              <a:rPr sz="4000" spc="-55" dirty="0">
                <a:solidFill>
                  <a:srgbClr val="16365D"/>
                </a:solidFill>
              </a:rPr>
              <a:t> </a:t>
            </a:r>
            <a:r>
              <a:rPr sz="4000" spc="-95" dirty="0">
                <a:solidFill>
                  <a:srgbClr val="16365D"/>
                </a:solidFill>
              </a:rPr>
              <a:t>Tool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3"/>
    </mc:Choice>
    <mc:Fallback xmlns="">
      <p:transition spd="slow" advTm="1065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429" y="497484"/>
            <a:ext cx="735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2864"/>
            <a:ext cx="7953375" cy="377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3375" marR="5080" indent="-321310" algn="just">
              <a:lnSpc>
                <a:spcPct val="100400"/>
              </a:lnSpc>
              <a:spcBef>
                <a:spcPts val="95"/>
              </a:spcBef>
              <a:buFont typeface="Liberation Sans"/>
              <a:buChar char="•"/>
              <a:tabLst>
                <a:tab pos="334010" algn="l"/>
              </a:tabLst>
            </a:pPr>
            <a:r>
              <a:rPr sz="3000" dirty="0">
                <a:latin typeface="Carlito"/>
                <a:cs typeface="Carlito"/>
              </a:rPr>
              <a:t>Pin </a:t>
            </a:r>
            <a:r>
              <a:rPr sz="3000" spc="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tool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instrumentation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programs.  </a:t>
            </a:r>
            <a:r>
              <a:rPr sz="3000" spc="-5" dirty="0">
                <a:latin typeface="Carlito"/>
                <a:cs typeface="Carlito"/>
              </a:rPr>
              <a:t>It </a:t>
            </a:r>
            <a:r>
              <a:rPr sz="3000" dirty="0">
                <a:latin typeface="Carlito"/>
                <a:cs typeface="Carlito"/>
              </a:rPr>
              <a:t>supports Linux* and </a:t>
            </a:r>
            <a:r>
              <a:rPr sz="3000" spc="-5" dirty="0">
                <a:latin typeface="Carlito"/>
                <a:cs typeface="Carlito"/>
              </a:rPr>
              <a:t>Windows* </a:t>
            </a:r>
            <a:r>
              <a:rPr sz="3000" spc="-15" dirty="0">
                <a:latin typeface="Carlito"/>
                <a:cs typeface="Carlito"/>
              </a:rPr>
              <a:t>executables </a:t>
            </a:r>
            <a:r>
              <a:rPr sz="3000" spc="-25" dirty="0">
                <a:latin typeface="Carlito"/>
                <a:cs typeface="Carlito"/>
              </a:rPr>
              <a:t>for  </a:t>
            </a:r>
            <a:r>
              <a:rPr sz="3000" dirty="0">
                <a:latin typeface="Carlito"/>
                <a:cs typeface="Carlito"/>
              </a:rPr>
              <a:t>x86, x86_64, and </a:t>
            </a:r>
            <a:r>
              <a:rPr sz="3000" spc="-5" dirty="0">
                <a:latin typeface="Carlito"/>
                <a:cs typeface="Carlito"/>
              </a:rPr>
              <a:t>IA-64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architectures.</a:t>
            </a:r>
            <a:endParaRPr sz="3000">
              <a:latin typeface="Carlito"/>
              <a:cs typeface="Carlito"/>
            </a:endParaRPr>
          </a:p>
          <a:p>
            <a:pPr marL="333375" marR="70485" indent="-321310">
              <a:lnSpc>
                <a:spcPct val="100299"/>
              </a:lnSpc>
              <a:spcBef>
                <a:spcPts val="600"/>
              </a:spcBef>
              <a:buFont typeface="Liberation Sans"/>
              <a:buChar char="•"/>
              <a:tabLst>
                <a:tab pos="333375" algn="l"/>
                <a:tab pos="334010" algn="l"/>
              </a:tabLst>
            </a:pPr>
            <a:r>
              <a:rPr sz="3000" dirty="0">
                <a:latin typeface="Carlito"/>
                <a:cs typeface="Carlito"/>
              </a:rPr>
              <a:t>Pin </a:t>
            </a:r>
            <a:r>
              <a:rPr sz="3000" spc="-5" dirty="0">
                <a:latin typeface="Carlito"/>
                <a:cs typeface="Carlito"/>
              </a:rPr>
              <a:t>allows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tool to </a:t>
            </a:r>
            <a:r>
              <a:rPr sz="3000" dirty="0">
                <a:latin typeface="Carlito"/>
                <a:cs typeface="Carlito"/>
              </a:rPr>
              <a:t>insert </a:t>
            </a:r>
            <a:r>
              <a:rPr sz="3000" spc="-5" dirty="0">
                <a:latin typeface="Carlito"/>
                <a:cs typeface="Carlito"/>
              </a:rPr>
              <a:t>arbitrary </a:t>
            </a:r>
            <a:r>
              <a:rPr sz="3000" spc="-10" dirty="0">
                <a:latin typeface="Carlito"/>
                <a:cs typeface="Carlito"/>
              </a:rPr>
              <a:t>code </a:t>
            </a:r>
            <a:r>
              <a:rPr sz="3000" spc="-20" dirty="0">
                <a:latin typeface="Carlito"/>
                <a:cs typeface="Carlito"/>
              </a:rPr>
              <a:t>(written 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5" dirty="0">
                <a:latin typeface="Carlito"/>
                <a:cs typeface="Carlito"/>
              </a:rPr>
              <a:t>C </a:t>
            </a:r>
            <a:r>
              <a:rPr sz="3000" dirty="0">
                <a:latin typeface="Carlito"/>
                <a:cs typeface="Carlito"/>
              </a:rPr>
              <a:t>or </a:t>
            </a:r>
            <a:r>
              <a:rPr sz="3000" spc="5" dirty="0">
                <a:latin typeface="Carlito"/>
                <a:cs typeface="Carlito"/>
              </a:rPr>
              <a:t>C++) in </a:t>
            </a:r>
            <a:r>
              <a:rPr sz="3000" spc="-5" dirty="0">
                <a:latin typeface="Carlito"/>
                <a:cs typeface="Carlito"/>
              </a:rPr>
              <a:t>arbitrary </a:t>
            </a:r>
            <a:r>
              <a:rPr sz="3000" dirty="0">
                <a:latin typeface="Carlito"/>
                <a:cs typeface="Carlito"/>
              </a:rPr>
              <a:t>places in the </a:t>
            </a:r>
            <a:r>
              <a:rPr sz="3000" spc="-15" dirty="0">
                <a:latin typeface="Carlito"/>
                <a:cs typeface="Carlito"/>
              </a:rPr>
              <a:t>executable. 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code </a:t>
            </a:r>
            <a:r>
              <a:rPr sz="3000" dirty="0">
                <a:latin typeface="Carlito"/>
                <a:cs typeface="Carlito"/>
              </a:rPr>
              <a:t>is added dynamically while the  </a:t>
            </a:r>
            <a:r>
              <a:rPr sz="3000" spc="-15" dirty="0">
                <a:latin typeface="Carlito"/>
                <a:cs typeface="Carlito"/>
              </a:rPr>
              <a:t>executable </a:t>
            </a:r>
            <a:r>
              <a:rPr sz="3000" spc="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running. This also </a:t>
            </a:r>
            <a:r>
              <a:rPr sz="3000" spc="-20" dirty="0">
                <a:latin typeface="Carlito"/>
                <a:cs typeface="Carlito"/>
              </a:rPr>
              <a:t>makes </a:t>
            </a:r>
            <a:r>
              <a:rPr sz="3000" spc="5" dirty="0">
                <a:latin typeface="Carlito"/>
                <a:cs typeface="Carlito"/>
              </a:rPr>
              <a:t>it </a:t>
            </a:r>
            <a:r>
              <a:rPr sz="3000" dirty="0">
                <a:latin typeface="Carlito"/>
                <a:cs typeface="Carlito"/>
              </a:rPr>
              <a:t>possible 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30" dirty="0">
                <a:latin typeface="Carlito"/>
                <a:cs typeface="Carlito"/>
              </a:rPr>
              <a:t>attach </a:t>
            </a:r>
            <a:r>
              <a:rPr sz="3000" dirty="0">
                <a:latin typeface="Carlito"/>
                <a:cs typeface="Carlito"/>
              </a:rPr>
              <a:t>Pin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an </a:t>
            </a:r>
            <a:r>
              <a:rPr sz="3000" spc="-5" dirty="0">
                <a:latin typeface="Carlito"/>
                <a:cs typeface="Carlito"/>
              </a:rPr>
              <a:t>already </a:t>
            </a:r>
            <a:r>
              <a:rPr sz="3000" dirty="0">
                <a:latin typeface="Carlito"/>
                <a:cs typeface="Carlito"/>
              </a:rPr>
              <a:t>running</a:t>
            </a:r>
            <a:r>
              <a:rPr sz="3000" spc="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process.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8200" y="365404"/>
            <a:ext cx="1496059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40"/>
    </mc:Choice>
    <mc:Fallback xmlns="">
      <p:transition spd="slow" advTm="387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19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497484"/>
            <a:ext cx="5928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can </a:t>
            </a:r>
            <a:r>
              <a:rPr spc="-20" dirty="0"/>
              <a:t>we </a:t>
            </a:r>
            <a:r>
              <a:rPr dirty="0"/>
              <a:t>do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Pin?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174"/>
            <a:ext cx="7960359" cy="40889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35"/>
              </a:spcBef>
              <a:buFont typeface="Liberation Sans"/>
              <a:buChar char="•"/>
              <a:tabLst>
                <a:tab pos="295275" algn="l"/>
                <a:tab pos="295910" algn="l"/>
              </a:tabLst>
            </a:pPr>
            <a:r>
              <a:rPr sz="2650" dirty="0">
                <a:latin typeface="Carlito"/>
                <a:cs typeface="Carlito"/>
              </a:rPr>
              <a:t>Fully </a:t>
            </a:r>
            <a:r>
              <a:rPr sz="2650" spc="-15" dirty="0">
                <a:latin typeface="Carlito"/>
                <a:cs typeface="Carlito"/>
              </a:rPr>
              <a:t>examine </a:t>
            </a:r>
            <a:r>
              <a:rPr sz="2650" spc="-20" dirty="0">
                <a:latin typeface="Carlito"/>
                <a:cs typeface="Carlito"/>
              </a:rPr>
              <a:t>any </a:t>
            </a:r>
            <a:r>
              <a:rPr sz="2650" spc="-5" dirty="0">
                <a:latin typeface="Carlito"/>
                <a:cs typeface="Carlito"/>
              </a:rPr>
              <a:t>(type </a:t>
            </a:r>
            <a:r>
              <a:rPr sz="2650" spc="10" dirty="0">
                <a:latin typeface="Carlito"/>
                <a:cs typeface="Carlito"/>
              </a:rPr>
              <a:t>of) </a:t>
            </a:r>
            <a:r>
              <a:rPr sz="2650" spc="-5" dirty="0">
                <a:latin typeface="Carlito"/>
                <a:cs typeface="Carlito"/>
              </a:rPr>
              <a:t>x86 </a:t>
            </a:r>
            <a:r>
              <a:rPr sz="2650" spc="-10" dirty="0">
                <a:latin typeface="Carlito"/>
                <a:cs typeface="Carlito"/>
              </a:rPr>
              <a:t>instruction</a:t>
            </a:r>
            <a:endParaRPr sz="2650" dirty="0">
              <a:latin typeface="Carlito"/>
              <a:cs typeface="Carlito"/>
            </a:endParaRPr>
          </a:p>
          <a:p>
            <a:pPr marL="626745" marR="5080" lvl="1" indent="-234950">
              <a:lnSpc>
                <a:spcPct val="100699"/>
              </a:lnSpc>
              <a:spcBef>
                <a:spcPts val="459"/>
              </a:spcBef>
              <a:buFont typeface="Liberation Sans"/>
              <a:buChar char="–"/>
              <a:tabLst>
                <a:tab pos="627380" algn="l"/>
              </a:tabLst>
            </a:pPr>
            <a:r>
              <a:rPr sz="2300" dirty="0">
                <a:latin typeface="Carlito"/>
                <a:cs typeface="Carlito"/>
              </a:rPr>
              <a:t>Insert </a:t>
            </a:r>
            <a:r>
              <a:rPr sz="2300" spc="5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call </a:t>
            </a:r>
            <a:r>
              <a:rPr sz="2300" spc="-10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your </a:t>
            </a:r>
            <a:r>
              <a:rPr sz="2300" dirty="0">
                <a:latin typeface="Carlito"/>
                <a:cs typeface="Carlito"/>
              </a:rPr>
              <a:t>own function which </a:t>
            </a:r>
            <a:r>
              <a:rPr sz="2300" spc="-5" dirty="0">
                <a:latin typeface="Carlito"/>
                <a:cs typeface="Carlito"/>
              </a:rPr>
              <a:t>gets </a:t>
            </a:r>
            <a:r>
              <a:rPr sz="2300" dirty="0">
                <a:latin typeface="Carlito"/>
                <a:cs typeface="Carlito"/>
              </a:rPr>
              <a:t>called </a:t>
            </a:r>
            <a:r>
              <a:rPr sz="2300" spc="5" dirty="0">
                <a:latin typeface="Carlito"/>
                <a:cs typeface="Carlito"/>
              </a:rPr>
              <a:t>when </a:t>
            </a:r>
            <a:r>
              <a:rPr sz="2300" spc="-5" dirty="0">
                <a:latin typeface="Carlito"/>
                <a:cs typeface="Carlito"/>
              </a:rPr>
              <a:t>that  instruction</a:t>
            </a:r>
            <a:r>
              <a:rPr sz="2300" spc="-10" dirty="0">
                <a:latin typeface="Carlito"/>
                <a:cs typeface="Carlito"/>
              </a:rPr>
              <a:t> executes</a:t>
            </a:r>
            <a:endParaRPr sz="2300" dirty="0">
              <a:latin typeface="Carlito"/>
              <a:cs typeface="Carlito"/>
            </a:endParaRPr>
          </a:p>
          <a:p>
            <a:pPr marL="960119" marR="688975" lvl="2" indent="-187960">
              <a:lnSpc>
                <a:spcPts val="2390"/>
              </a:lnSpc>
              <a:spcBef>
                <a:spcPts val="484"/>
              </a:spcBef>
              <a:buFont typeface="Liberation Sans"/>
              <a:buChar char="•"/>
              <a:tabLst>
                <a:tab pos="960119" algn="l"/>
              </a:tabLst>
            </a:pPr>
            <a:r>
              <a:rPr sz="2000" spc="-20" dirty="0">
                <a:latin typeface="Carlito"/>
                <a:cs typeface="Carlito"/>
              </a:rPr>
              <a:t>Parameters: </a:t>
            </a:r>
            <a:r>
              <a:rPr sz="2000" spc="-15" dirty="0">
                <a:latin typeface="Carlito"/>
                <a:cs typeface="Carlito"/>
              </a:rPr>
              <a:t>register values </a:t>
            </a:r>
            <a:r>
              <a:rPr sz="2000" spc="-10" dirty="0">
                <a:latin typeface="Carlito"/>
                <a:cs typeface="Carlito"/>
              </a:rPr>
              <a:t>(including </a:t>
            </a:r>
            <a:r>
              <a:rPr sz="2000" spc="-5" dirty="0">
                <a:latin typeface="Carlito"/>
                <a:cs typeface="Carlito"/>
              </a:rPr>
              <a:t>IP), memory </a:t>
            </a:r>
            <a:r>
              <a:rPr sz="2000" spc="-10" dirty="0">
                <a:latin typeface="Carlito"/>
                <a:cs typeface="Carlito"/>
              </a:rPr>
              <a:t>addresses,  </a:t>
            </a:r>
            <a:r>
              <a:rPr sz="2000" spc="-5" dirty="0">
                <a:latin typeface="Carlito"/>
                <a:cs typeface="Carlito"/>
              </a:rPr>
              <a:t>memory </a:t>
            </a:r>
            <a:r>
              <a:rPr sz="2000" spc="-15" dirty="0">
                <a:latin typeface="Carlito"/>
                <a:cs typeface="Carlito"/>
              </a:rPr>
              <a:t>contents…</a:t>
            </a:r>
            <a:endParaRPr sz="2000" dirty="0">
              <a:latin typeface="Carlito"/>
              <a:cs typeface="Carlito"/>
            </a:endParaRPr>
          </a:p>
          <a:p>
            <a:pPr marL="295910" indent="-283210">
              <a:lnSpc>
                <a:spcPct val="100000"/>
              </a:lnSpc>
              <a:spcBef>
                <a:spcPts val="455"/>
              </a:spcBef>
              <a:buFont typeface="Liberation Sans"/>
              <a:buChar char="•"/>
              <a:tabLst>
                <a:tab pos="295275" algn="l"/>
                <a:tab pos="295910" algn="l"/>
              </a:tabLst>
            </a:pPr>
            <a:r>
              <a:rPr sz="2650" spc="-45" dirty="0">
                <a:latin typeface="Carlito"/>
                <a:cs typeface="Carlito"/>
              </a:rPr>
              <a:t>Track </a:t>
            </a:r>
            <a:r>
              <a:rPr sz="2650" spc="-10" dirty="0">
                <a:latin typeface="Carlito"/>
                <a:cs typeface="Carlito"/>
              </a:rPr>
              <a:t>function </a:t>
            </a:r>
            <a:r>
              <a:rPr sz="2650" spc="-5" dirty="0">
                <a:latin typeface="Carlito"/>
                <a:cs typeface="Carlito"/>
              </a:rPr>
              <a:t>calls, including </a:t>
            </a:r>
            <a:r>
              <a:rPr sz="2650" spc="-10" dirty="0">
                <a:latin typeface="Carlito"/>
                <a:cs typeface="Carlito"/>
              </a:rPr>
              <a:t>library </a:t>
            </a:r>
            <a:r>
              <a:rPr sz="2650" spc="-5" dirty="0">
                <a:latin typeface="Carlito"/>
                <a:cs typeface="Carlito"/>
              </a:rPr>
              <a:t>calls and</a:t>
            </a:r>
            <a:r>
              <a:rPr sz="2650" spc="55" dirty="0">
                <a:latin typeface="Carlito"/>
                <a:cs typeface="Carlito"/>
              </a:rPr>
              <a:t> </a:t>
            </a:r>
            <a:r>
              <a:rPr sz="2650" spc="-15" dirty="0">
                <a:latin typeface="Carlito"/>
                <a:cs typeface="Carlito"/>
              </a:rPr>
              <a:t>syscalls</a:t>
            </a:r>
            <a:endParaRPr sz="2650" dirty="0">
              <a:latin typeface="Carlito"/>
              <a:cs typeface="Carlito"/>
            </a:endParaRPr>
          </a:p>
          <a:p>
            <a:pPr marL="627380" lvl="1" indent="-235585">
              <a:lnSpc>
                <a:spcPct val="100000"/>
              </a:lnSpc>
              <a:spcBef>
                <a:spcPts val="480"/>
              </a:spcBef>
              <a:buFont typeface="Liberation Sans"/>
              <a:buChar char="–"/>
              <a:tabLst>
                <a:tab pos="627380" algn="l"/>
              </a:tabLst>
            </a:pPr>
            <a:r>
              <a:rPr sz="2300" spc="-5" dirty="0">
                <a:latin typeface="Carlito"/>
                <a:cs typeface="Carlito"/>
              </a:rPr>
              <a:t>Examine/change arguments</a:t>
            </a:r>
            <a:endParaRPr sz="2300" dirty="0">
              <a:latin typeface="Carlito"/>
              <a:cs typeface="Carlito"/>
            </a:endParaRPr>
          </a:p>
          <a:p>
            <a:pPr marL="626745" marR="337185" lvl="1" indent="-234950">
              <a:lnSpc>
                <a:spcPct val="100699"/>
              </a:lnSpc>
              <a:spcBef>
                <a:spcPts val="470"/>
              </a:spcBef>
              <a:buFont typeface="Liberation Sans"/>
              <a:buChar char="–"/>
              <a:tabLst>
                <a:tab pos="627380" algn="l"/>
              </a:tabLst>
            </a:pPr>
            <a:r>
              <a:rPr sz="2300" dirty="0">
                <a:latin typeface="Carlito"/>
                <a:cs typeface="Carlito"/>
              </a:rPr>
              <a:t>Insert function hooks: replace </a:t>
            </a:r>
            <a:r>
              <a:rPr sz="2300" spc="-5" dirty="0">
                <a:latin typeface="Carlito"/>
                <a:cs typeface="Carlito"/>
              </a:rPr>
              <a:t>application/library </a:t>
            </a:r>
            <a:r>
              <a:rPr sz="2300" dirty="0">
                <a:latin typeface="Carlito"/>
                <a:cs typeface="Carlito"/>
              </a:rPr>
              <a:t>functions  </a:t>
            </a:r>
            <a:r>
              <a:rPr sz="2300" spc="5" dirty="0">
                <a:latin typeface="Carlito"/>
                <a:cs typeface="Carlito"/>
              </a:rPr>
              <a:t>with </a:t>
            </a:r>
            <a:r>
              <a:rPr sz="2300" spc="-5" dirty="0">
                <a:latin typeface="Carlito"/>
                <a:cs typeface="Carlito"/>
              </a:rPr>
              <a:t>your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own</a:t>
            </a:r>
          </a:p>
          <a:p>
            <a:pPr marL="295910" indent="-283210">
              <a:lnSpc>
                <a:spcPct val="100000"/>
              </a:lnSpc>
              <a:spcBef>
                <a:spcPts val="540"/>
              </a:spcBef>
              <a:buFont typeface="Liberation Sans"/>
              <a:buChar char="•"/>
              <a:tabLst>
                <a:tab pos="295275" algn="l"/>
                <a:tab pos="295910" algn="l"/>
              </a:tabLst>
            </a:pPr>
            <a:r>
              <a:rPr sz="2650" spc="-45" dirty="0">
                <a:latin typeface="Carlito"/>
                <a:cs typeface="Carlito"/>
              </a:rPr>
              <a:t>Track </a:t>
            </a:r>
            <a:r>
              <a:rPr sz="2650" spc="-10" dirty="0">
                <a:latin typeface="Carlito"/>
                <a:cs typeface="Carlito"/>
              </a:rPr>
              <a:t>application</a:t>
            </a:r>
            <a:r>
              <a:rPr sz="2650" spc="30" dirty="0">
                <a:latin typeface="Carlito"/>
                <a:cs typeface="Carlito"/>
              </a:rPr>
              <a:t> </a:t>
            </a:r>
            <a:r>
              <a:rPr sz="2650" spc="-10" dirty="0">
                <a:latin typeface="Carlito"/>
                <a:cs typeface="Carlito"/>
              </a:rPr>
              <a:t>threads</a:t>
            </a:r>
            <a:endParaRPr sz="2650" dirty="0">
              <a:latin typeface="Carlito"/>
              <a:cs typeface="Carlito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0"/>
    </mc:Choice>
    <mc:Fallback xmlns="">
      <p:transition spd="slow" advTm="40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19" y="497484"/>
            <a:ext cx="6324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 </a:t>
            </a:r>
            <a:r>
              <a:rPr dirty="0"/>
              <a:t>and </a:t>
            </a:r>
            <a:r>
              <a:rPr spc="-25" dirty="0"/>
              <a:t>control </a:t>
            </a:r>
            <a:r>
              <a:rPr spc="-15" dirty="0"/>
              <a:t>flow</a:t>
            </a:r>
            <a:r>
              <a:rPr spc="-40" dirty="0"/>
              <a:t> </a:t>
            </a:r>
            <a:r>
              <a:rPr spc="-2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270"/>
            <a:ext cx="7955280" cy="3970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First,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 disassemble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30" dirty="0">
                <a:solidFill>
                  <a:srgbClr val="A5A5A5"/>
                </a:solidFill>
                <a:latin typeface="Carlito"/>
                <a:cs typeface="Carlito"/>
              </a:rPr>
              <a:t>Valid </a:t>
            </a:r>
            <a:r>
              <a:rPr sz="2000" spc="10" dirty="0">
                <a:solidFill>
                  <a:srgbClr val="A5A5A5"/>
                </a:solidFill>
                <a:latin typeface="Liberation Mono"/>
                <a:cs typeface="Liberation Mono"/>
              </a:rPr>
              <a:t>call</a:t>
            </a:r>
            <a:r>
              <a:rPr sz="2000" spc="-695" dirty="0">
                <a:solidFill>
                  <a:srgbClr val="A5A5A5"/>
                </a:solidFill>
                <a:latin typeface="Liberation Mono"/>
                <a:cs typeface="Liberation Mono"/>
              </a:rPr>
              <a:t>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targets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become function entry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points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For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each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function,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perform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a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breadth-first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control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flow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graph</a:t>
            </a:r>
            <a:r>
              <a:rPr sz="2150" spc="40" dirty="0">
                <a:solidFill>
                  <a:srgbClr val="A5A5A5"/>
                </a:solidFill>
                <a:latin typeface="Carlito"/>
                <a:cs typeface="Carlito"/>
              </a:rPr>
              <a:t>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traversal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Once function ranges/basic blocks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are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identified,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we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get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a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call</a:t>
            </a:r>
            <a:r>
              <a:rPr sz="2150" spc="55" dirty="0">
                <a:solidFill>
                  <a:srgbClr val="A5A5A5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graph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50">
              <a:latin typeface="Carlito"/>
              <a:cs typeface="Carlito"/>
            </a:endParaRPr>
          </a:p>
          <a:p>
            <a:pPr marL="241300" marR="224154" indent="-228600">
              <a:lnSpc>
                <a:spcPts val="2570"/>
              </a:lnSpc>
              <a:buFont typeface="Liberation Sans"/>
              <a:buChar char="•"/>
              <a:tabLst>
                <a:tab pos="301625" algn="l"/>
                <a:tab pos="302260" algn="l"/>
              </a:tabLst>
            </a:pPr>
            <a:r>
              <a:rPr dirty="0"/>
              <a:t>	</a:t>
            </a:r>
            <a:r>
              <a:rPr sz="2150" spc="-10" dirty="0">
                <a:latin typeface="Carlito"/>
                <a:cs typeface="Carlito"/>
              </a:rPr>
              <a:t>This </a:t>
            </a:r>
            <a:r>
              <a:rPr sz="2150" spc="-15" dirty="0">
                <a:latin typeface="Carlito"/>
                <a:cs typeface="Carlito"/>
              </a:rPr>
              <a:t>procedure </a:t>
            </a:r>
            <a:r>
              <a:rPr sz="2150" spc="-10" dirty="0">
                <a:latin typeface="Carlito"/>
                <a:cs typeface="Carlito"/>
              </a:rPr>
              <a:t>might </a:t>
            </a:r>
            <a:r>
              <a:rPr sz="2150" spc="-20" dirty="0">
                <a:latin typeface="Carlito"/>
                <a:cs typeface="Carlito"/>
              </a:rPr>
              <a:t>leave </a:t>
            </a:r>
            <a:r>
              <a:rPr sz="2150" spc="-5" dirty="0">
                <a:latin typeface="Carlito"/>
                <a:cs typeface="Carlito"/>
              </a:rPr>
              <a:t>us with </a:t>
            </a:r>
            <a:r>
              <a:rPr sz="2150" spc="-20" dirty="0">
                <a:latin typeface="Carlito"/>
                <a:cs typeface="Carlito"/>
              </a:rPr>
              <a:t>gaps </a:t>
            </a:r>
            <a:r>
              <a:rPr sz="2150" spc="-10" dirty="0">
                <a:latin typeface="Carlito"/>
                <a:cs typeface="Carlito"/>
              </a:rPr>
              <a:t>in the </a:t>
            </a:r>
            <a:r>
              <a:rPr sz="2150" spc="-20" dirty="0">
                <a:latin typeface="Carlito"/>
                <a:cs typeface="Carlito"/>
              </a:rPr>
              <a:t>text </a:t>
            </a:r>
            <a:r>
              <a:rPr sz="2150" spc="-5" dirty="0">
                <a:latin typeface="Carlito"/>
                <a:cs typeface="Carlito"/>
              </a:rPr>
              <a:t>space </a:t>
            </a:r>
            <a:r>
              <a:rPr sz="2150" spc="-15" dirty="0">
                <a:latin typeface="Carlito"/>
                <a:cs typeface="Carlito"/>
              </a:rPr>
              <a:t>that </a:t>
            </a:r>
            <a:r>
              <a:rPr sz="2150" spc="-20" dirty="0">
                <a:latin typeface="Carlito"/>
                <a:cs typeface="Carlito"/>
              </a:rPr>
              <a:t>were  </a:t>
            </a:r>
            <a:r>
              <a:rPr sz="2150" spc="-10" dirty="0">
                <a:latin typeface="Carlito"/>
                <a:cs typeface="Carlito"/>
              </a:rPr>
              <a:t>not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analyzed!</a:t>
            </a:r>
            <a:endParaRPr sz="2150">
              <a:latin typeface="Carlito"/>
              <a:cs typeface="Carlito"/>
            </a:endParaRPr>
          </a:p>
          <a:p>
            <a:pPr marL="509270" lvl="1" indent="-191135">
              <a:lnSpc>
                <a:spcPct val="100000"/>
              </a:lnSpc>
              <a:spcBef>
                <a:spcPts val="315"/>
              </a:spcBef>
              <a:buFont typeface="Liberation Sans"/>
              <a:buChar char="–"/>
              <a:tabLst>
                <a:tab pos="509270" algn="l"/>
              </a:tabLst>
            </a:pPr>
            <a:r>
              <a:rPr sz="1850" dirty="0">
                <a:latin typeface="Carlito"/>
                <a:cs typeface="Carlito"/>
              </a:rPr>
              <a:t>Functions that are never </a:t>
            </a:r>
            <a:r>
              <a:rPr sz="1850" spc="-5" dirty="0">
                <a:latin typeface="Carlito"/>
                <a:cs typeface="Carlito"/>
              </a:rPr>
              <a:t>statically referenced </a:t>
            </a:r>
            <a:r>
              <a:rPr sz="1850" spc="5" dirty="0">
                <a:latin typeface="Carlito"/>
                <a:cs typeface="Carlito"/>
              </a:rPr>
              <a:t>in </a:t>
            </a:r>
            <a:r>
              <a:rPr sz="1850" dirty="0">
                <a:latin typeface="Carlito"/>
                <a:cs typeface="Carlito"/>
              </a:rPr>
              <a:t>previously visited</a:t>
            </a:r>
            <a:r>
              <a:rPr sz="1850" spc="25" dirty="0">
                <a:latin typeface="Carlito"/>
                <a:cs typeface="Carlito"/>
              </a:rPr>
              <a:t> </a:t>
            </a:r>
            <a:r>
              <a:rPr sz="1850" dirty="0">
                <a:latin typeface="Carlito"/>
                <a:cs typeface="Carlito"/>
              </a:rPr>
              <a:t>code</a:t>
            </a:r>
            <a:endParaRPr sz="1850">
              <a:latin typeface="Carlito"/>
              <a:cs typeface="Carlito"/>
            </a:endParaRPr>
          </a:p>
          <a:p>
            <a:pPr marL="509270" lvl="1" indent="-191135">
              <a:lnSpc>
                <a:spcPct val="100000"/>
              </a:lnSpc>
              <a:spcBef>
                <a:spcPts val="400"/>
              </a:spcBef>
              <a:buFont typeface="Liberation Sans"/>
              <a:buChar char="–"/>
              <a:tabLst>
                <a:tab pos="509270" algn="l"/>
              </a:tabLst>
            </a:pPr>
            <a:r>
              <a:rPr sz="1850" dirty="0">
                <a:latin typeface="Carlito"/>
                <a:cs typeface="Carlito"/>
              </a:rPr>
              <a:t>Fragments </a:t>
            </a:r>
            <a:r>
              <a:rPr sz="1850" spc="5" dirty="0">
                <a:latin typeface="Carlito"/>
                <a:cs typeface="Carlito"/>
              </a:rPr>
              <a:t>of </a:t>
            </a:r>
            <a:r>
              <a:rPr sz="1850" dirty="0">
                <a:latin typeface="Carlito"/>
                <a:cs typeface="Carlito"/>
              </a:rPr>
              <a:t>functions never </a:t>
            </a:r>
            <a:r>
              <a:rPr sz="1850" spc="-5" dirty="0">
                <a:latin typeface="Carlito"/>
                <a:cs typeface="Carlito"/>
              </a:rPr>
              <a:t>statically referenced </a:t>
            </a:r>
            <a:r>
              <a:rPr sz="1850" spc="10" dirty="0">
                <a:latin typeface="Carlito"/>
                <a:cs typeface="Carlito"/>
              </a:rPr>
              <a:t>in </a:t>
            </a:r>
            <a:r>
              <a:rPr sz="1850" dirty="0">
                <a:latin typeface="Carlito"/>
                <a:cs typeface="Carlito"/>
              </a:rPr>
              <a:t>previously visited</a:t>
            </a:r>
            <a:r>
              <a:rPr sz="1850" spc="25" dirty="0">
                <a:latin typeface="Carlito"/>
                <a:cs typeface="Carlito"/>
              </a:rPr>
              <a:t> </a:t>
            </a:r>
            <a:r>
              <a:rPr sz="1850" dirty="0">
                <a:latin typeface="Carlito"/>
                <a:cs typeface="Carlito"/>
              </a:rPr>
              <a:t>code</a:t>
            </a:r>
            <a:endParaRPr sz="1850">
              <a:latin typeface="Carlito"/>
              <a:cs typeface="Carlito"/>
            </a:endParaRPr>
          </a:p>
          <a:p>
            <a:pPr marL="509270" lvl="1" indent="-191135">
              <a:lnSpc>
                <a:spcPct val="100000"/>
              </a:lnSpc>
              <a:spcBef>
                <a:spcPts val="390"/>
              </a:spcBef>
              <a:buFont typeface="Liberation Sans"/>
              <a:buChar char="–"/>
              <a:tabLst>
                <a:tab pos="509270" algn="l"/>
              </a:tabLst>
            </a:pPr>
            <a:r>
              <a:rPr sz="1850" spc="5" dirty="0">
                <a:latin typeface="Carlito"/>
                <a:cs typeface="Carlito"/>
              </a:rPr>
              <a:t>The </a:t>
            </a:r>
            <a:r>
              <a:rPr sz="1850" dirty="0">
                <a:latin typeface="Carlito"/>
                <a:cs typeface="Carlito"/>
              </a:rPr>
              <a:t>presence </a:t>
            </a:r>
            <a:r>
              <a:rPr sz="1850" spc="5" dirty="0">
                <a:latin typeface="Carlito"/>
                <a:cs typeface="Carlito"/>
              </a:rPr>
              <a:t>of</a:t>
            </a:r>
            <a:r>
              <a:rPr sz="1850" dirty="0">
                <a:latin typeface="Carlito"/>
                <a:cs typeface="Carlito"/>
              </a:rPr>
              <a:t> </a:t>
            </a:r>
            <a:r>
              <a:rPr sz="1850" spc="-10" dirty="0">
                <a:latin typeface="Carlito"/>
                <a:cs typeface="Carlito"/>
              </a:rPr>
              <a:t>data</a:t>
            </a:r>
            <a:endParaRPr sz="1850">
              <a:latin typeface="Carlito"/>
              <a:cs typeface="Carlito"/>
            </a:endParaRPr>
          </a:p>
          <a:p>
            <a:pPr marL="509270" lvl="1" indent="-191135">
              <a:lnSpc>
                <a:spcPct val="100000"/>
              </a:lnSpc>
              <a:spcBef>
                <a:spcPts val="400"/>
              </a:spcBef>
              <a:buFont typeface="Liberation Sans"/>
              <a:buChar char="–"/>
              <a:tabLst>
                <a:tab pos="509270" algn="l"/>
              </a:tabLst>
            </a:pPr>
            <a:r>
              <a:rPr sz="1850" spc="5" dirty="0">
                <a:latin typeface="Carlito"/>
                <a:cs typeface="Carlito"/>
              </a:rPr>
              <a:t>Alignment</a:t>
            </a:r>
            <a:r>
              <a:rPr sz="1850" spc="-10" dirty="0">
                <a:latin typeface="Carlito"/>
                <a:cs typeface="Carlito"/>
              </a:rPr>
              <a:t> </a:t>
            </a:r>
            <a:r>
              <a:rPr sz="1850" spc="5" dirty="0">
                <a:latin typeface="Carlito"/>
                <a:cs typeface="Carlito"/>
              </a:rPr>
              <a:t>padding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70" y="143154"/>
            <a:ext cx="45847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62"/>
    </mc:Choice>
    <mc:Fallback xmlns="">
      <p:transition spd="slow" advTm="488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110" y="497484"/>
            <a:ext cx="4076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Advantages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Pin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9550"/>
            <a:ext cx="7251065" cy="48552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14629" marR="3947160" indent="-214629" algn="r">
              <a:lnSpc>
                <a:spcPct val="100000"/>
              </a:lnSpc>
              <a:spcBef>
                <a:spcPts val="515"/>
              </a:spcBef>
              <a:buFont typeface="Liberation Sans"/>
              <a:buChar char="•"/>
              <a:tabLst>
                <a:tab pos="214629" algn="l"/>
              </a:tabLst>
            </a:pPr>
            <a:r>
              <a:rPr sz="2000" b="1" spc="-10" dirty="0">
                <a:latin typeface="Carlito"/>
                <a:cs typeface="Carlito"/>
              </a:rPr>
              <a:t>Easy-to-use</a:t>
            </a:r>
            <a:r>
              <a:rPr sz="2000" b="1" spc="-5" dirty="0">
                <a:latin typeface="Carlito"/>
                <a:cs typeface="Carlito"/>
              </a:rPr>
              <a:t> Instrumentation:</a:t>
            </a:r>
            <a:endParaRPr sz="2000">
              <a:latin typeface="Carlito"/>
              <a:cs typeface="Carlito"/>
            </a:endParaRPr>
          </a:p>
          <a:p>
            <a:pPr marL="179070" marR="4001135" lvl="1" indent="-179070" algn="r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179070" algn="l"/>
              </a:tabLst>
            </a:pPr>
            <a:r>
              <a:rPr sz="1750" spc="-5" dirty="0">
                <a:latin typeface="Carlito"/>
                <a:cs typeface="Carlito"/>
              </a:rPr>
              <a:t>Uses </a:t>
            </a:r>
            <a:r>
              <a:rPr sz="1750" dirty="0">
                <a:latin typeface="Carlito"/>
                <a:cs typeface="Carlito"/>
              </a:rPr>
              <a:t>dynamic</a:t>
            </a:r>
            <a:r>
              <a:rPr sz="1750" spc="-35" dirty="0">
                <a:latin typeface="Carlito"/>
                <a:cs typeface="Carlito"/>
              </a:rPr>
              <a:t> </a:t>
            </a:r>
            <a:r>
              <a:rPr sz="1750" spc="-5" dirty="0">
                <a:latin typeface="Carlito"/>
                <a:cs typeface="Carlito"/>
              </a:rPr>
              <a:t>instrumentation</a:t>
            </a:r>
            <a:endParaRPr sz="1750">
              <a:latin typeface="Carlito"/>
              <a:cs typeface="Carlito"/>
            </a:endParaRPr>
          </a:p>
          <a:p>
            <a:pPr marL="731520" lvl="2" indent="-143510">
              <a:lnSpc>
                <a:spcPct val="100000"/>
              </a:lnSpc>
              <a:spcBef>
                <a:spcPts val="320"/>
              </a:spcBef>
              <a:buFont typeface="Liberation Sans"/>
              <a:buChar char="•"/>
              <a:tabLst>
                <a:tab pos="731520" algn="l"/>
              </a:tabLst>
            </a:pPr>
            <a:r>
              <a:rPr sz="1500" dirty="0">
                <a:latin typeface="Carlito"/>
                <a:cs typeface="Carlito"/>
              </a:rPr>
              <a:t>Does </a:t>
            </a:r>
            <a:r>
              <a:rPr sz="1500" spc="-5" dirty="0">
                <a:latin typeface="Carlito"/>
                <a:cs typeface="Carlito"/>
              </a:rPr>
              <a:t>not </a:t>
            </a:r>
            <a:r>
              <a:rPr sz="1500" dirty="0">
                <a:latin typeface="Carlito"/>
                <a:cs typeface="Carlito"/>
              </a:rPr>
              <a:t>need </a:t>
            </a:r>
            <a:r>
              <a:rPr sz="1500" spc="-5" dirty="0">
                <a:latin typeface="Carlito"/>
                <a:cs typeface="Carlito"/>
              </a:rPr>
              <a:t>source code, recompilation,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post-linking</a:t>
            </a:r>
            <a:endParaRPr sz="1500">
              <a:latin typeface="Carlito"/>
              <a:cs typeface="Carlito"/>
            </a:endParaRPr>
          </a:p>
          <a:p>
            <a:pPr marL="227329" indent="-214629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27329" algn="l"/>
              </a:tabLst>
            </a:pPr>
            <a:r>
              <a:rPr sz="2000" b="1" dirty="0">
                <a:latin typeface="Carlito"/>
                <a:cs typeface="Carlito"/>
              </a:rPr>
              <a:t>Programmable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Instrumentation:</a:t>
            </a:r>
            <a:endParaRPr sz="2000">
              <a:latin typeface="Carlito"/>
              <a:cs typeface="Carlito"/>
            </a:endParaRPr>
          </a:p>
          <a:p>
            <a:pPr marL="478790" marR="5080" lvl="1" indent="-179070">
              <a:lnSpc>
                <a:spcPct val="100499"/>
              </a:lnSpc>
              <a:spcBef>
                <a:spcPts val="35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spc="-5" dirty="0">
                <a:latin typeface="Carlito"/>
                <a:cs typeface="Carlito"/>
              </a:rPr>
              <a:t>Provides </a:t>
            </a:r>
            <a:r>
              <a:rPr sz="1750" dirty="0">
                <a:latin typeface="Carlito"/>
                <a:cs typeface="Carlito"/>
              </a:rPr>
              <a:t>rich APIs </a:t>
            </a:r>
            <a:r>
              <a:rPr sz="1750" spc="-10" dirty="0">
                <a:latin typeface="Carlito"/>
                <a:cs typeface="Carlito"/>
              </a:rPr>
              <a:t>to </a:t>
            </a:r>
            <a:r>
              <a:rPr sz="1750" spc="-5" dirty="0">
                <a:latin typeface="Carlito"/>
                <a:cs typeface="Carlito"/>
              </a:rPr>
              <a:t>write </a:t>
            </a:r>
            <a:r>
              <a:rPr sz="1750" dirty="0">
                <a:latin typeface="Carlito"/>
                <a:cs typeface="Carlito"/>
              </a:rPr>
              <a:t>in C/C++ </a:t>
            </a:r>
            <a:r>
              <a:rPr sz="1750" spc="-5" dirty="0">
                <a:latin typeface="Carlito"/>
                <a:cs typeface="Carlito"/>
              </a:rPr>
              <a:t>your </a:t>
            </a:r>
            <a:r>
              <a:rPr sz="1750" dirty="0">
                <a:latin typeface="Carlito"/>
                <a:cs typeface="Carlito"/>
              </a:rPr>
              <a:t>own </a:t>
            </a:r>
            <a:r>
              <a:rPr sz="1750" spc="-5" dirty="0">
                <a:latin typeface="Carlito"/>
                <a:cs typeface="Carlito"/>
              </a:rPr>
              <a:t>instrumentation </a:t>
            </a:r>
            <a:r>
              <a:rPr sz="1750" dirty="0">
                <a:latin typeface="Carlito"/>
                <a:cs typeface="Carlito"/>
              </a:rPr>
              <a:t>tools </a:t>
            </a:r>
            <a:r>
              <a:rPr sz="1750" spc="-5" dirty="0">
                <a:latin typeface="Carlito"/>
                <a:cs typeface="Carlito"/>
              </a:rPr>
              <a:t>(called  </a:t>
            </a:r>
            <a:r>
              <a:rPr sz="1750" dirty="0">
                <a:latin typeface="Carlito"/>
                <a:cs typeface="Carlito"/>
              </a:rPr>
              <a:t>Pintools)</a:t>
            </a:r>
            <a:endParaRPr sz="1750">
              <a:latin typeface="Carlito"/>
              <a:cs typeface="Carlito"/>
            </a:endParaRPr>
          </a:p>
          <a:p>
            <a:pPr marL="227329" indent="-214629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27329" algn="l"/>
              </a:tabLst>
            </a:pPr>
            <a:r>
              <a:rPr sz="2000" b="1" spc="-5" dirty="0">
                <a:latin typeface="Carlito"/>
                <a:cs typeface="Carlito"/>
              </a:rPr>
              <a:t>Multiplatform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7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dirty="0">
                <a:latin typeface="Carlito"/>
                <a:cs typeface="Carlito"/>
              </a:rPr>
              <a:t>Supports </a:t>
            </a:r>
            <a:r>
              <a:rPr sz="1750" spc="5" dirty="0">
                <a:latin typeface="Carlito"/>
                <a:cs typeface="Carlito"/>
              </a:rPr>
              <a:t>x86,</a:t>
            </a:r>
            <a:r>
              <a:rPr sz="1750" spc="-15" dirty="0">
                <a:latin typeface="Carlito"/>
                <a:cs typeface="Carlito"/>
              </a:rPr>
              <a:t> </a:t>
            </a:r>
            <a:r>
              <a:rPr sz="1750" spc="5" dirty="0">
                <a:latin typeface="Carlito"/>
                <a:cs typeface="Carlito"/>
              </a:rPr>
              <a:t>x86_64</a:t>
            </a:r>
            <a:endParaRPr sz="175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dirty="0">
                <a:latin typeface="Carlito"/>
                <a:cs typeface="Carlito"/>
              </a:rPr>
              <a:t>Supports Linux, Windows</a:t>
            </a:r>
            <a:r>
              <a:rPr sz="1750" spc="-25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binaries</a:t>
            </a:r>
            <a:endParaRPr sz="1750">
              <a:latin typeface="Carlito"/>
              <a:cs typeface="Carlito"/>
            </a:endParaRPr>
          </a:p>
          <a:p>
            <a:pPr marL="227329" indent="-214629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27329" algn="l"/>
              </a:tabLst>
            </a:pPr>
            <a:r>
              <a:rPr sz="2000" b="1" spc="-5" dirty="0">
                <a:latin typeface="Carlito"/>
                <a:cs typeface="Carlito"/>
              </a:rPr>
              <a:t>Robust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spc="-5" dirty="0">
                <a:latin typeface="Carlito"/>
                <a:cs typeface="Carlito"/>
              </a:rPr>
              <a:t>Instruments </a:t>
            </a:r>
            <a:r>
              <a:rPr sz="1750" spc="-10" dirty="0">
                <a:latin typeface="Carlito"/>
                <a:cs typeface="Carlito"/>
              </a:rPr>
              <a:t>real-life </a:t>
            </a:r>
            <a:r>
              <a:rPr sz="1750" spc="-5" dirty="0">
                <a:latin typeface="Carlito"/>
                <a:cs typeface="Carlito"/>
              </a:rPr>
              <a:t>applications: Database, web </a:t>
            </a:r>
            <a:r>
              <a:rPr sz="1750" spc="-10" dirty="0">
                <a:latin typeface="Carlito"/>
                <a:cs typeface="Carlito"/>
              </a:rPr>
              <a:t>browsers,. </a:t>
            </a:r>
            <a:r>
              <a:rPr sz="1750" dirty="0">
                <a:latin typeface="Carlito"/>
                <a:cs typeface="Carlito"/>
              </a:rPr>
              <a:t>.</a:t>
            </a:r>
            <a:r>
              <a:rPr sz="1750" spc="50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.</a:t>
            </a:r>
            <a:endParaRPr sz="175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7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spc="-5" dirty="0">
                <a:latin typeface="Carlito"/>
                <a:cs typeface="Carlito"/>
              </a:rPr>
              <a:t>Instruments multithreaded</a:t>
            </a:r>
            <a:r>
              <a:rPr sz="1750" spc="-10" dirty="0">
                <a:latin typeface="Carlito"/>
                <a:cs typeface="Carlito"/>
              </a:rPr>
              <a:t> </a:t>
            </a:r>
            <a:r>
              <a:rPr sz="1750" spc="-5" dirty="0">
                <a:latin typeface="Carlito"/>
                <a:cs typeface="Carlito"/>
              </a:rPr>
              <a:t>applications</a:t>
            </a:r>
            <a:endParaRPr sz="175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dirty="0">
                <a:latin typeface="Carlito"/>
                <a:cs typeface="Carlito"/>
              </a:rPr>
              <a:t>Supports</a:t>
            </a:r>
            <a:r>
              <a:rPr sz="1750" spc="-15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signals</a:t>
            </a:r>
            <a:endParaRPr sz="1750">
              <a:latin typeface="Carlito"/>
              <a:cs typeface="Carlito"/>
            </a:endParaRPr>
          </a:p>
          <a:p>
            <a:pPr marL="227329" indent="-214629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27329" algn="l"/>
              </a:tabLst>
            </a:pPr>
            <a:r>
              <a:rPr sz="2000" b="1" spc="-15" dirty="0">
                <a:latin typeface="Carlito"/>
                <a:cs typeface="Carlito"/>
              </a:rPr>
              <a:t>Efficient</a:t>
            </a:r>
            <a:r>
              <a:rPr sz="2000" spc="-1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478790" lvl="1" indent="-179705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478790" algn="l"/>
              </a:tabLst>
            </a:pPr>
            <a:r>
              <a:rPr sz="1750" dirty="0">
                <a:latin typeface="Carlito"/>
                <a:cs typeface="Carlito"/>
              </a:rPr>
              <a:t>Applies compiler </a:t>
            </a:r>
            <a:r>
              <a:rPr sz="1750" spc="-5" dirty="0">
                <a:latin typeface="Carlito"/>
                <a:cs typeface="Carlito"/>
              </a:rPr>
              <a:t>optimizations </a:t>
            </a:r>
            <a:r>
              <a:rPr sz="1750" spc="10" dirty="0">
                <a:latin typeface="Carlito"/>
                <a:cs typeface="Carlito"/>
              </a:rPr>
              <a:t>on </a:t>
            </a:r>
            <a:r>
              <a:rPr sz="1750" spc="-5" dirty="0">
                <a:latin typeface="Carlito"/>
                <a:cs typeface="Carlito"/>
              </a:rPr>
              <a:t>instrumentation</a:t>
            </a:r>
            <a:r>
              <a:rPr sz="1750" spc="-40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code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4"/>
    </mc:Choice>
    <mc:Fallback xmlns="">
      <p:transition spd="slow" advTm="2434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079" y="497484"/>
            <a:ext cx="455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Usage </a:t>
            </a:r>
            <a:r>
              <a:rPr dirty="0"/>
              <a:t>of </a:t>
            </a:r>
            <a:r>
              <a:rPr spc="-5" dirty="0"/>
              <a:t>Pin </a:t>
            </a:r>
            <a:r>
              <a:rPr spc="-20" dirty="0"/>
              <a:t>at</a:t>
            </a:r>
            <a:r>
              <a:rPr spc="-80" dirty="0"/>
              <a:t> </a:t>
            </a:r>
            <a:r>
              <a:rPr spc="-20" dirty="0"/>
              <a:t>Intel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742047"/>
            <a:ext cx="5788025" cy="48164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630"/>
              </a:spcBef>
              <a:buFont typeface="Liberation Sans"/>
              <a:buChar char="•"/>
              <a:tabLst>
                <a:tab pos="299085" algn="l"/>
                <a:tab pos="299720" algn="l"/>
              </a:tabLst>
            </a:pPr>
            <a:r>
              <a:rPr sz="2700" spc="-20" dirty="0">
                <a:latin typeface="Carlito"/>
                <a:cs typeface="Carlito"/>
              </a:rPr>
              <a:t>Profiling </a:t>
            </a:r>
            <a:r>
              <a:rPr sz="2700" spc="-10" dirty="0">
                <a:latin typeface="Carlito"/>
                <a:cs typeface="Carlito"/>
              </a:rPr>
              <a:t>and </a:t>
            </a:r>
            <a:r>
              <a:rPr sz="2700" spc="-15" dirty="0">
                <a:latin typeface="Carlito"/>
                <a:cs typeface="Carlito"/>
              </a:rPr>
              <a:t>analysis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products</a:t>
            </a:r>
            <a:endParaRPr sz="2700">
              <a:latin typeface="Carlito"/>
              <a:cs typeface="Carlito"/>
            </a:endParaRPr>
          </a:p>
          <a:p>
            <a:pPr marL="635000" lvl="1" indent="-23812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635000" algn="l"/>
              </a:tabLst>
            </a:pPr>
            <a:r>
              <a:rPr sz="2350" spc="-10" dirty="0">
                <a:latin typeface="Carlito"/>
                <a:cs typeface="Carlito"/>
              </a:rPr>
              <a:t>Intel </a:t>
            </a:r>
            <a:r>
              <a:rPr sz="2350" spc="-20" dirty="0">
                <a:latin typeface="Carlito"/>
                <a:cs typeface="Carlito"/>
              </a:rPr>
              <a:t>Parallel</a:t>
            </a:r>
            <a:r>
              <a:rPr sz="2350" spc="-5" dirty="0">
                <a:latin typeface="Carlito"/>
                <a:cs typeface="Carlito"/>
              </a:rPr>
              <a:t> Studio</a:t>
            </a:r>
            <a:endParaRPr sz="2350">
              <a:latin typeface="Carlito"/>
              <a:cs typeface="Carlito"/>
            </a:endParaRPr>
          </a:p>
          <a:p>
            <a:pPr marL="971550" lvl="2" indent="-190500">
              <a:lnSpc>
                <a:spcPct val="100000"/>
              </a:lnSpc>
              <a:spcBef>
                <a:spcPts val="409"/>
              </a:spcBef>
              <a:buFont typeface="Liberation Sans"/>
              <a:buChar char="•"/>
              <a:tabLst>
                <a:tab pos="971550" algn="l"/>
              </a:tabLst>
            </a:pPr>
            <a:r>
              <a:rPr sz="2000" dirty="0">
                <a:latin typeface="Carlito"/>
                <a:cs typeface="Carlito"/>
              </a:rPr>
              <a:t>Amplifier </a:t>
            </a:r>
            <a:r>
              <a:rPr sz="2000" spc="-5" dirty="0">
                <a:latin typeface="Carlito"/>
                <a:cs typeface="Carlito"/>
              </a:rPr>
              <a:t>(Performance</a:t>
            </a:r>
            <a:r>
              <a:rPr sz="2000" dirty="0">
                <a:latin typeface="Carlito"/>
                <a:cs typeface="Carlito"/>
              </a:rPr>
              <a:t> Analysis)</a:t>
            </a:r>
            <a:endParaRPr sz="2000">
              <a:latin typeface="Carlito"/>
              <a:cs typeface="Carlito"/>
            </a:endParaRPr>
          </a:p>
          <a:p>
            <a:pPr marL="1355090" lvl="3" indent="-189230">
              <a:lnSpc>
                <a:spcPct val="100000"/>
              </a:lnSpc>
              <a:spcBef>
                <a:spcPts val="370"/>
              </a:spcBef>
              <a:buFont typeface="Liberation Sans"/>
              <a:buChar char="–"/>
              <a:tabLst>
                <a:tab pos="1355090" algn="l"/>
              </a:tabLst>
            </a:pPr>
            <a:r>
              <a:rPr sz="1650" spc="10" dirty="0">
                <a:latin typeface="Carlito"/>
                <a:cs typeface="Carlito"/>
              </a:rPr>
              <a:t>Lock </a:t>
            </a:r>
            <a:r>
              <a:rPr sz="1650" spc="15" dirty="0">
                <a:latin typeface="Carlito"/>
                <a:cs typeface="Carlito"/>
              </a:rPr>
              <a:t>and </a:t>
            </a:r>
            <a:r>
              <a:rPr sz="1650" spc="5" dirty="0">
                <a:latin typeface="Carlito"/>
                <a:cs typeface="Carlito"/>
              </a:rPr>
              <a:t>waits</a:t>
            </a:r>
            <a:r>
              <a:rPr sz="1650" spc="-5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analysis</a:t>
            </a:r>
            <a:endParaRPr sz="1650">
              <a:latin typeface="Carlito"/>
              <a:cs typeface="Carlito"/>
            </a:endParaRPr>
          </a:p>
          <a:p>
            <a:pPr marL="1355090" lvl="3" indent="-189230">
              <a:lnSpc>
                <a:spcPct val="100000"/>
              </a:lnSpc>
              <a:spcBef>
                <a:spcPts val="370"/>
              </a:spcBef>
              <a:buFont typeface="Liberation Sans"/>
              <a:buChar char="–"/>
              <a:tabLst>
                <a:tab pos="1355090" algn="l"/>
              </a:tabLst>
            </a:pPr>
            <a:r>
              <a:rPr sz="1650" spc="10" dirty="0">
                <a:latin typeface="Carlito"/>
                <a:cs typeface="Carlito"/>
              </a:rPr>
              <a:t>Concurrency</a:t>
            </a:r>
            <a:r>
              <a:rPr sz="1650" spc="-5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analysis</a:t>
            </a:r>
            <a:endParaRPr sz="1650">
              <a:latin typeface="Carlito"/>
              <a:cs typeface="Carlito"/>
            </a:endParaRPr>
          </a:p>
          <a:p>
            <a:pPr marL="971550" lvl="2" indent="-190500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971550" algn="l"/>
              </a:tabLst>
            </a:pPr>
            <a:r>
              <a:rPr sz="2000" dirty="0">
                <a:latin typeface="Carlito"/>
                <a:cs typeface="Carlito"/>
              </a:rPr>
              <a:t>Inspector (Correctness Analysis)</a:t>
            </a:r>
            <a:endParaRPr sz="2000">
              <a:latin typeface="Carlito"/>
              <a:cs typeface="Carlito"/>
            </a:endParaRPr>
          </a:p>
          <a:p>
            <a:pPr marL="1355090" lvl="3" indent="-189230">
              <a:lnSpc>
                <a:spcPct val="100000"/>
              </a:lnSpc>
              <a:spcBef>
                <a:spcPts val="360"/>
              </a:spcBef>
              <a:buFont typeface="Liberation Sans"/>
              <a:buChar char="–"/>
              <a:tabLst>
                <a:tab pos="1355090" algn="l"/>
              </a:tabLst>
            </a:pPr>
            <a:r>
              <a:rPr sz="1650" spc="5" dirty="0">
                <a:latin typeface="Carlito"/>
                <a:cs typeface="Carlito"/>
              </a:rPr>
              <a:t>Threading error detection </a:t>
            </a:r>
            <a:r>
              <a:rPr sz="1650" dirty="0">
                <a:latin typeface="Carlito"/>
                <a:cs typeface="Carlito"/>
              </a:rPr>
              <a:t>(data race </a:t>
            </a:r>
            <a:r>
              <a:rPr sz="1650" spc="10" dirty="0">
                <a:latin typeface="Carlito"/>
                <a:cs typeface="Carlito"/>
              </a:rPr>
              <a:t>and</a:t>
            </a:r>
            <a:r>
              <a:rPr sz="1650" spc="45" dirty="0">
                <a:latin typeface="Carlito"/>
                <a:cs typeface="Carlito"/>
              </a:rPr>
              <a:t> </a:t>
            </a:r>
            <a:r>
              <a:rPr sz="1650" spc="10" dirty="0">
                <a:latin typeface="Carlito"/>
                <a:cs typeface="Carlito"/>
              </a:rPr>
              <a:t>deadlock)</a:t>
            </a:r>
            <a:endParaRPr sz="1650">
              <a:latin typeface="Carlito"/>
              <a:cs typeface="Carlito"/>
            </a:endParaRPr>
          </a:p>
          <a:p>
            <a:pPr marL="1355090" lvl="3" indent="-189230">
              <a:lnSpc>
                <a:spcPct val="100000"/>
              </a:lnSpc>
              <a:spcBef>
                <a:spcPts val="370"/>
              </a:spcBef>
              <a:buFont typeface="Liberation Sans"/>
              <a:buChar char="–"/>
              <a:tabLst>
                <a:tab pos="1355090" algn="l"/>
              </a:tabLst>
            </a:pPr>
            <a:r>
              <a:rPr sz="1650" spc="15" dirty="0">
                <a:latin typeface="Carlito"/>
                <a:cs typeface="Carlito"/>
              </a:rPr>
              <a:t>Memory </a:t>
            </a:r>
            <a:r>
              <a:rPr sz="1650" spc="5" dirty="0">
                <a:latin typeface="Carlito"/>
                <a:cs typeface="Carlito"/>
              </a:rPr>
              <a:t>error</a:t>
            </a:r>
            <a:r>
              <a:rPr sz="1650" spc="-15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detection</a:t>
            </a:r>
            <a:endParaRPr sz="165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Font typeface="Liberation Sans"/>
              <a:buChar char="–"/>
            </a:pPr>
            <a:endParaRPr sz="2050">
              <a:latin typeface="Carlito"/>
              <a:cs typeface="Carlito"/>
            </a:endParaRPr>
          </a:p>
          <a:p>
            <a:pPr marL="286385" marR="564515" indent="-286385" algn="r">
              <a:lnSpc>
                <a:spcPct val="100000"/>
              </a:lnSpc>
              <a:buFont typeface="Liberation Sans"/>
              <a:buChar char="•"/>
              <a:tabLst>
                <a:tab pos="286385" algn="l"/>
                <a:tab pos="299720" algn="l"/>
              </a:tabLst>
            </a:pPr>
            <a:r>
              <a:rPr sz="2700" spc="-20" dirty="0">
                <a:latin typeface="Carlito"/>
                <a:cs typeface="Carlito"/>
              </a:rPr>
              <a:t>Architectural research </a:t>
            </a:r>
            <a:r>
              <a:rPr sz="2700" spc="-10" dirty="0">
                <a:latin typeface="Carlito"/>
                <a:cs typeface="Carlito"/>
              </a:rPr>
              <a:t>and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enabling</a:t>
            </a:r>
            <a:endParaRPr sz="2700">
              <a:latin typeface="Carlito"/>
              <a:cs typeface="Carlito"/>
            </a:endParaRPr>
          </a:p>
          <a:p>
            <a:pPr marL="237490" marR="532765" lvl="1" indent="-237490" algn="r">
              <a:lnSpc>
                <a:spcPct val="100000"/>
              </a:lnSpc>
              <a:spcBef>
                <a:spcPts val="459"/>
              </a:spcBef>
              <a:buFont typeface="Liberation Sans"/>
              <a:buChar char="–"/>
              <a:tabLst>
                <a:tab pos="237490" algn="l"/>
              </a:tabLst>
            </a:pPr>
            <a:r>
              <a:rPr sz="2350" spc="-10" dirty="0">
                <a:latin typeface="Carlito"/>
                <a:cs typeface="Carlito"/>
              </a:rPr>
              <a:t>Emulating </a:t>
            </a:r>
            <a:r>
              <a:rPr sz="2350" spc="-5" dirty="0">
                <a:latin typeface="Carlito"/>
                <a:cs typeface="Carlito"/>
              </a:rPr>
              <a:t>new </a:t>
            </a:r>
            <a:r>
              <a:rPr sz="2350" spc="-10" dirty="0">
                <a:latin typeface="Carlito"/>
                <a:cs typeface="Carlito"/>
              </a:rPr>
              <a:t>instructions (Intel</a:t>
            </a:r>
            <a:r>
              <a:rPr sz="2350" spc="-25" dirty="0">
                <a:latin typeface="Carlito"/>
                <a:cs typeface="Carlito"/>
              </a:rPr>
              <a:t> </a:t>
            </a:r>
            <a:r>
              <a:rPr sz="2350" spc="-5" dirty="0">
                <a:latin typeface="Carlito"/>
                <a:cs typeface="Carlito"/>
              </a:rPr>
              <a:t>SDE)</a:t>
            </a:r>
            <a:endParaRPr sz="2350">
              <a:latin typeface="Carlito"/>
              <a:cs typeface="Carlito"/>
            </a:endParaRPr>
          </a:p>
          <a:p>
            <a:pPr marL="635000" lvl="1" indent="-238125">
              <a:lnSpc>
                <a:spcPct val="100000"/>
              </a:lnSpc>
              <a:spcBef>
                <a:spcPts val="470"/>
              </a:spcBef>
              <a:buFont typeface="Liberation Sans"/>
              <a:buChar char="–"/>
              <a:tabLst>
                <a:tab pos="635000" algn="l"/>
              </a:tabLst>
            </a:pPr>
            <a:r>
              <a:rPr sz="2350" spc="-40" dirty="0">
                <a:latin typeface="Carlito"/>
                <a:cs typeface="Carlito"/>
              </a:rPr>
              <a:t>Trace</a:t>
            </a:r>
            <a:r>
              <a:rPr sz="2350" dirty="0">
                <a:latin typeface="Carlito"/>
                <a:cs typeface="Carlito"/>
              </a:rPr>
              <a:t> </a:t>
            </a:r>
            <a:r>
              <a:rPr sz="2350" spc="-15" dirty="0">
                <a:latin typeface="Carlito"/>
                <a:cs typeface="Carlito"/>
              </a:rPr>
              <a:t>generation</a:t>
            </a:r>
            <a:endParaRPr sz="2350">
              <a:latin typeface="Carlito"/>
              <a:cs typeface="Carlito"/>
            </a:endParaRPr>
          </a:p>
          <a:p>
            <a:pPr marL="635000" lvl="1" indent="-238125">
              <a:lnSpc>
                <a:spcPct val="100000"/>
              </a:lnSpc>
              <a:spcBef>
                <a:spcPts val="459"/>
              </a:spcBef>
              <a:buFont typeface="Liberation Sans"/>
              <a:buChar char="–"/>
              <a:tabLst>
                <a:tab pos="635000" algn="l"/>
              </a:tabLst>
            </a:pPr>
            <a:r>
              <a:rPr sz="2350" spc="-15" dirty="0">
                <a:latin typeface="Carlito"/>
                <a:cs typeface="Carlito"/>
              </a:rPr>
              <a:t>Branch </a:t>
            </a:r>
            <a:r>
              <a:rPr sz="2350" spc="-10" dirty="0">
                <a:latin typeface="Carlito"/>
                <a:cs typeface="Carlito"/>
              </a:rPr>
              <a:t>prediction </a:t>
            </a:r>
            <a:r>
              <a:rPr sz="2350" dirty="0">
                <a:latin typeface="Carlito"/>
                <a:cs typeface="Carlito"/>
              </a:rPr>
              <a:t>and </a:t>
            </a:r>
            <a:r>
              <a:rPr sz="2350" spc="-10" dirty="0">
                <a:latin typeface="Carlito"/>
                <a:cs typeface="Carlito"/>
              </a:rPr>
              <a:t>cache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5" dirty="0">
                <a:latin typeface="Carlito"/>
                <a:cs typeface="Carlito"/>
              </a:rPr>
              <a:t>modeling</a:t>
            </a:r>
            <a:endParaRPr sz="235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50709" y="145694"/>
            <a:ext cx="1990089" cy="1292860"/>
            <a:chOff x="6950709" y="145694"/>
            <a:chExt cx="1990089" cy="1292860"/>
          </a:xfrm>
        </p:grpSpPr>
        <p:sp>
          <p:nvSpPr>
            <p:cNvPr id="5" name="object 5"/>
            <p:cNvSpPr/>
            <p:nvPr/>
          </p:nvSpPr>
          <p:spPr>
            <a:xfrm>
              <a:off x="7961629" y="145694"/>
              <a:ext cx="979170" cy="1292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0709" y="148234"/>
              <a:ext cx="976630" cy="1290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67"/>
    </mc:Choice>
    <mc:Fallback xmlns="">
      <p:transition spd="slow" advTm="3056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4009" y="4814853"/>
            <a:ext cx="126364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</a:pPr>
            <a:r>
              <a:rPr sz="2250" spc="5" dirty="0">
                <a:latin typeface="Liberation Sans"/>
                <a:cs typeface="Liberation Sans"/>
              </a:rPr>
              <a:t>•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09" y="4876126"/>
            <a:ext cx="518414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2250" b="1" spc="5" dirty="0">
                <a:latin typeface="Carlito"/>
                <a:cs typeface="Carlito"/>
              </a:rPr>
              <a:t>Pin </a:t>
            </a:r>
            <a:r>
              <a:rPr sz="2250" b="1" dirty="0">
                <a:latin typeface="Carlito"/>
                <a:cs typeface="Carlito"/>
              </a:rPr>
              <a:t>User Group</a:t>
            </a:r>
            <a:r>
              <a:rPr sz="2250" b="1" spc="-10" dirty="0">
                <a:latin typeface="Carlito"/>
                <a:cs typeface="Carlito"/>
              </a:rPr>
              <a:t> </a:t>
            </a:r>
            <a:r>
              <a:rPr sz="2250" b="1" dirty="0">
                <a:latin typeface="Carlito"/>
                <a:cs typeface="Carlito"/>
              </a:rPr>
              <a:t>(PinHeads)</a:t>
            </a:r>
            <a:endParaRPr sz="2250">
              <a:latin typeface="Carlito"/>
              <a:cs typeface="Carlito"/>
            </a:endParaRPr>
          </a:p>
          <a:p>
            <a:pPr marL="95250">
              <a:lnSpc>
                <a:spcPct val="100000"/>
              </a:lnSpc>
              <a:spcBef>
                <a:spcPts val="480"/>
              </a:spcBef>
            </a:pPr>
            <a:r>
              <a:rPr sz="3375" spc="15" baseline="3703" dirty="0">
                <a:latin typeface="Liberation Sans"/>
                <a:cs typeface="Liberation Sans"/>
              </a:rPr>
              <a:t>–</a:t>
            </a:r>
            <a:r>
              <a:rPr sz="3375" spc="-457" baseline="3703" dirty="0">
                <a:latin typeface="Liberation Sans"/>
                <a:cs typeface="Liberation Sans"/>
              </a:rPr>
              <a:t> </a:t>
            </a:r>
            <a:r>
              <a:rPr sz="2250" b="1" spc="-5" dirty="0">
                <a:latin typeface="Carlito"/>
                <a:cs typeface="Carlito"/>
              </a:rPr>
              <a:t>https://groups.io/g/pinheads</a:t>
            </a:r>
            <a:endParaRPr sz="2250">
              <a:latin typeface="Carlito"/>
              <a:cs typeface="Carlito"/>
            </a:endParaRPr>
          </a:p>
          <a:p>
            <a:pPr marL="95250">
              <a:lnSpc>
                <a:spcPct val="100000"/>
              </a:lnSpc>
              <a:spcBef>
                <a:spcPts val="380"/>
              </a:spcBef>
            </a:pPr>
            <a:r>
              <a:rPr sz="3000" spc="-15" baseline="2777" dirty="0">
                <a:latin typeface="Liberation Sans"/>
                <a:cs typeface="Liberation Sans"/>
              </a:rPr>
              <a:t>– </a:t>
            </a:r>
            <a:r>
              <a:rPr sz="2000" b="1" spc="-10" dirty="0">
                <a:latin typeface="Carlito"/>
                <a:cs typeface="Carlito"/>
              </a:rPr>
              <a:t>Pin </a:t>
            </a:r>
            <a:r>
              <a:rPr sz="2000" b="1" spc="-15" dirty="0">
                <a:latin typeface="Carlito"/>
                <a:cs typeface="Carlito"/>
              </a:rPr>
              <a:t>users and </a:t>
            </a:r>
            <a:r>
              <a:rPr sz="2000" b="1" spc="-10" dirty="0">
                <a:latin typeface="Carlito"/>
                <a:cs typeface="Carlito"/>
              </a:rPr>
              <a:t>Pin </a:t>
            </a:r>
            <a:r>
              <a:rPr sz="2000" b="1" spc="-15" dirty="0">
                <a:latin typeface="Carlito"/>
                <a:cs typeface="Carlito"/>
              </a:rPr>
              <a:t>developers </a:t>
            </a:r>
            <a:r>
              <a:rPr sz="2000" b="1" spc="-20" dirty="0">
                <a:latin typeface="Carlito"/>
                <a:cs typeface="Carlito"/>
              </a:rPr>
              <a:t>answer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questions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497484"/>
            <a:ext cx="5143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Pin </a:t>
            </a:r>
            <a:r>
              <a:rPr spc="-10" dirty="0"/>
              <a:t>usage </a:t>
            </a:r>
            <a:r>
              <a:rPr spc="-5" dirty="0"/>
              <a:t>outside</a:t>
            </a:r>
            <a:r>
              <a:rPr spc="-15" dirty="0"/>
              <a:t> </a:t>
            </a:r>
            <a:r>
              <a:rPr spc="-25" dirty="0"/>
              <a:t>Intel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04165" indent="-241300">
              <a:lnSpc>
                <a:spcPct val="100000"/>
              </a:lnSpc>
              <a:spcBef>
                <a:spcPts val="560"/>
              </a:spcBef>
              <a:buFont typeface="Liberation Sans"/>
              <a:buChar char="•"/>
              <a:tabLst>
                <a:tab pos="303530" algn="l"/>
                <a:tab pos="304165" algn="l"/>
              </a:tabLst>
            </a:pPr>
            <a:r>
              <a:rPr sz="2250" dirty="0"/>
              <a:t>Popular and </a:t>
            </a:r>
            <a:r>
              <a:rPr sz="2250" spc="-5" dirty="0"/>
              <a:t>well</a:t>
            </a:r>
            <a:r>
              <a:rPr sz="2250" spc="-10" dirty="0"/>
              <a:t> </a:t>
            </a:r>
            <a:r>
              <a:rPr sz="2250" dirty="0"/>
              <a:t>supported</a:t>
            </a:r>
            <a:endParaRPr sz="2250"/>
          </a:p>
          <a:p>
            <a:pPr marL="588645" lvl="1" indent="-202565">
              <a:lnSpc>
                <a:spcPct val="100000"/>
              </a:lnSpc>
              <a:spcBef>
                <a:spcPts val="380"/>
              </a:spcBef>
              <a:buFont typeface="Liberation Sans"/>
              <a:buChar char="–"/>
              <a:tabLst>
                <a:tab pos="588645" algn="l"/>
              </a:tabLst>
            </a:pPr>
            <a:r>
              <a:rPr sz="2000" spc="-10" dirty="0">
                <a:latin typeface="Carlito"/>
                <a:cs typeface="Carlito"/>
              </a:rPr>
              <a:t>100,000+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downloads,</a:t>
            </a:r>
            <a:endParaRPr sz="2000">
              <a:latin typeface="Carlito"/>
              <a:cs typeface="Carlito"/>
            </a:endParaRPr>
          </a:p>
          <a:p>
            <a:pPr marL="588645" lvl="1" indent="-202565">
              <a:lnSpc>
                <a:spcPct val="100000"/>
              </a:lnSpc>
              <a:spcBef>
                <a:spcPts val="380"/>
              </a:spcBef>
              <a:buFont typeface="Liberation Sans"/>
              <a:buChar char="–"/>
              <a:tabLst>
                <a:tab pos="588645" algn="l"/>
              </a:tabLst>
            </a:pPr>
            <a:r>
              <a:rPr sz="2000" spc="-10" dirty="0">
                <a:latin typeface="Carlito"/>
                <a:cs typeface="Carlito"/>
              </a:rPr>
              <a:t>4226+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citations</a:t>
            </a:r>
            <a:endParaRPr sz="2000">
              <a:latin typeface="Carlito"/>
              <a:cs typeface="Carlito"/>
            </a:endParaRPr>
          </a:p>
          <a:p>
            <a:pPr marL="386080">
              <a:lnSpc>
                <a:spcPct val="100000"/>
              </a:lnSpc>
              <a:spcBef>
                <a:spcPts val="380"/>
              </a:spcBef>
            </a:pPr>
            <a:r>
              <a:rPr sz="3000" b="0" spc="-15" baseline="2777" dirty="0">
                <a:latin typeface="Liberation Sans"/>
                <a:cs typeface="Liberation Sans"/>
              </a:rPr>
              <a:t>– </a:t>
            </a:r>
            <a:r>
              <a:rPr sz="2000" b="0" spc="-10" dirty="0">
                <a:latin typeface="Carlito"/>
                <a:cs typeface="Carlito"/>
              </a:rPr>
              <a:t>(as of</a:t>
            </a:r>
            <a:r>
              <a:rPr sz="2000" b="0" spc="-95" dirty="0">
                <a:latin typeface="Carlito"/>
                <a:cs typeface="Carlito"/>
              </a:rPr>
              <a:t> </a:t>
            </a:r>
            <a:r>
              <a:rPr sz="2000" b="0" spc="-10" dirty="0">
                <a:latin typeface="Carlito"/>
                <a:cs typeface="Carlito"/>
              </a:rPr>
              <a:t>2019-2020)</a:t>
            </a:r>
            <a:endParaRPr sz="2000">
              <a:latin typeface="Carlito"/>
              <a:cs typeface="Carlito"/>
            </a:endParaRPr>
          </a:p>
          <a:p>
            <a:pPr marL="48895">
              <a:lnSpc>
                <a:spcPct val="100000"/>
              </a:lnSpc>
              <a:spcBef>
                <a:spcPts val="40"/>
              </a:spcBef>
            </a:pPr>
            <a:endParaRPr sz="2300">
              <a:latin typeface="Carlito"/>
              <a:cs typeface="Carlito"/>
            </a:endParaRPr>
          </a:p>
          <a:p>
            <a:pPr marL="304165" indent="-241300">
              <a:lnSpc>
                <a:spcPct val="100000"/>
              </a:lnSpc>
              <a:buFont typeface="Liberation Sans"/>
              <a:buChar char="•"/>
              <a:tabLst>
                <a:tab pos="303530" algn="l"/>
                <a:tab pos="304165" algn="l"/>
              </a:tabLst>
            </a:pPr>
            <a:r>
              <a:rPr sz="2250" dirty="0"/>
              <a:t>Free DownLoad</a:t>
            </a:r>
            <a:endParaRPr sz="2250"/>
          </a:p>
          <a:p>
            <a:pPr marL="61594" marR="5080">
              <a:lnSpc>
                <a:spcPts val="2380"/>
              </a:lnSpc>
              <a:spcBef>
                <a:spcPts val="484"/>
              </a:spcBef>
            </a:pP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https://software.intel.com/en-us/articles/pin-a-dynamic-binary-instrumentation- </a:t>
            </a:r>
            <a:r>
              <a:rPr sz="2000" spc="-20" dirty="0">
                <a:solidFill>
                  <a:srgbClr val="0000FF"/>
                </a:solidFill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tool</a:t>
            </a:r>
            <a:endParaRPr sz="2000"/>
          </a:p>
          <a:p>
            <a:pPr marL="588645" lvl="1" indent="-202565">
              <a:lnSpc>
                <a:spcPct val="100000"/>
              </a:lnSpc>
              <a:spcBef>
                <a:spcPts val="295"/>
              </a:spcBef>
              <a:buFont typeface="Liberation Sans"/>
              <a:buChar char="–"/>
              <a:tabLst>
                <a:tab pos="588645" algn="l"/>
              </a:tabLst>
            </a:pPr>
            <a:r>
              <a:rPr sz="2000" b="1" spc="-10" dirty="0">
                <a:latin typeface="Carlito"/>
                <a:cs typeface="Carlito"/>
              </a:rPr>
              <a:t>Includes: </a:t>
            </a:r>
            <a:r>
              <a:rPr sz="2000" b="1" spc="-15" dirty="0">
                <a:latin typeface="Carlito"/>
                <a:cs typeface="Carlito"/>
              </a:rPr>
              <a:t>Detailed user manual, source code </a:t>
            </a:r>
            <a:r>
              <a:rPr sz="2000" b="1" spc="-20" dirty="0">
                <a:latin typeface="Carlito"/>
                <a:cs typeface="Carlito"/>
              </a:rPr>
              <a:t>for </a:t>
            </a:r>
            <a:r>
              <a:rPr sz="2000" b="1" spc="-5" dirty="0">
                <a:latin typeface="Carlito"/>
                <a:cs typeface="Carlito"/>
              </a:rPr>
              <a:t>100s </a:t>
            </a:r>
            <a:r>
              <a:rPr sz="2000" b="1" spc="-10" dirty="0">
                <a:latin typeface="Carlito"/>
                <a:cs typeface="Carlito"/>
              </a:rPr>
              <a:t>of Pin </a:t>
            </a:r>
            <a:r>
              <a:rPr sz="2000" b="1" spc="-15" dirty="0">
                <a:latin typeface="Carlito"/>
                <a:cs typeface="Carlito"/>
              </a:rPr>
              <a:t>tools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3"/>
    </mc:Choice>
    <mc:Fallback xmlns="">
      <p:transition spd="slow" advTm="3203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2255164"/>
            <a:ext cx="5034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  <a:r>
              <a:rPr spc="-3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425190" y="3798719"/>
            <a:ext cx="2118530" cy="191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4"/>
    </mc:Choice>
    <mc:Fallback xmlns="">
      <p:transition spd="slow" advTm="386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829" y="193954"/>
            <a:ext cx="5511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Liberation Mono"/>
                <a:cs typeface="Liberation Mono"/>
              </a:rPr>
              <a:t>./pin –t pintool --</a:t>
            </a:r>
            <a:r>
              <a:rPr sz="3000" spc="-85" dirty="0">
                <a:latin typeface="Liberation Mono"/>
                <a:cs typeface="Liberation Mono"/>
              </a:rPr>
              <a:t> </a:t>
            </a:r>
            <a:r>
              <a:rPr sz="3000" spc="-5" dirty="0">
                <a:latin typeface="Liberation Mono"/>
                <a:cs typeface="Liberation Mono"/>
              </a:rPr>
              <a:t>test</a:t>
            </a:r>
            <a:endParaRPr sz="3000">
              <a:latin typeface="Liberation Mono"/>
              <a:cs typeface="Liberation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0839" y="5666384"/>
            <a:ext cx="4812030" cy="363220"/>
          </a:xfrm>
          <a:custGeom>
            <a:avLst/>
            <a:gdLst/>
            <a:ahLst/>
            <a:cxnLst/>
            <a:rect l="l" t="t" r="r" b="b"/>
            <a:pathLst>
              <a:path w="4812030" h="363220">
                <a:moveTo>
                  <a:pt x="2405380" y="363220"/>
                </a:moveTo>
                <a:lnTo>
                  <a:pt x="0" y="363220"/>
                </a:lnTo>
                <a:lnTo>
                  <a:pt x="0" y="0"/>
                </a:lnTo>
                <a:lnTo>
                  <a:pt x="4812030" y="0"/>
                </a:lnTo>
                <a:lnTo>
                  <a:pt x="4812030" y="363220"/>
                </a:lnTo>
                <a:lnTo>
                  <a:pt x="2405380" y="363220"/>
                </a:lnTo>
                <a:close/>
              </a:path>
            </a:pathLst>
          </a:custGeom>
          <a:ln w="25518">
            <a:solidFill>
              <a:srgbClr val="4E61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3599" y="5679143"/>
            <a:ext cx="4786630" cy="337820"/>
          </a:xfrm>
          <a:prstGeom prst="rect">
            <a:avLst/>
          </a:prstGeom>
          <a:solidFill>
            <a:srgbClr val="EAF0DD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latin typeface="Carlito"/>
                <a:cs typeface="Carlito"/>
              </a:rPr>
              <a:t>Hardware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7822" y="5283796"/>
            <a:ext cx="4838065" cy="389255"/>
            <a:chOff x="2897822" y="5283796"/>
            <a:chExt cx="4838065" cy="389255"/>
          </a:xfrm>
        </p:grpSpPr>
        <p:sp>
          <p:nvSpPr>
            <p:cNvPr id="6" name="object 6"/>
            <p:cNvSpPr/>
            <p:nvPr/>
          </p:nvSpPr>
          <p:spPr>
            <a:xfrm>
              <a:off x="2910840" y="5296814"/>
              <a:ext cx="4812030" cy="363220"/>
            </a:xfrm>
            <a:custGeom>
              <a:avLst/>
              <a:gdLst/>
              <a:ahLst/>
              <a:cxnLst/>
              <a:rect l="l" t="t" r="r" b="b"/>
              <a:pathLst>
                <a:path w="4812030" h="363220">
                  <a:moveTo>
                    <a:pt x="4812030" y="0"/>
                  </a:moveTo>
                  <a:lnTo>
                    <a:pt x="0" y="0"/>
                  </a:lnTo>
                  <a:lnTo>
                    <a:pt x="0" y="363219"/>
                  </a:lnTo>
                  <a:lnTo>
                    <a:pt x="4812030" y="363219"/>
                  </a:lnTo>
                  <a:close/>
                </a:path>
              </a:pathLst>
            </a:custGeom>
            <a:solidFill>
              <a:srgbClr val="EAF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0" y="5296814"/>
              <a:ext cx="4812030" cy="363220"/>
            </a:xfrm>
            <a:custGeom>
              <a:avLst/>
              <a:gdLst/>
              <a:ahLst/>
              <a:cxnLst/>
              <a:rect l="l" t="t" r="r" b="b"/>
              <a:pathLst>
                <a:path w="4812030" h="363220">
                  <a:moveTo>
                    <a:pt x="2405380" y="363219"/>
                  </a:moveTo>
                  <a:lnTo>
                    <a:pt x="0" y="363219"/>
                  </a:lnTo>
                  <a:lnTo>
                    <a:pt x="0" y="0"/>
                  </a:lnTo>
                  <a:lnTo>
                    <a:pt x="4812030" y="0"/>
                  </a:lnTo>
                  <a:lnTo>
                    <a:pt x="4812030" y="363219"/>
                  </a:lnTo>
                  <a:lnTo>
                    <a:pt x="2405380" y="363219"/>
                  </a:lnTo>
                  <a:close/>
                </a:path>
              </a:pathLst>
            </a:custGeom>
            <a:ln w="25518">
              <a:solidFill>
                <a:srgbClr val="4E61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23599" y="5328564"/>
            <a:ext cx="478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Operating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9612" y="3865206"/>
            <a:ext cx="1734185" cy="686435"/>
            <a:chOff x="709612" y="3865206"/>
            <a:chExt cx="1734185" cy="686435"/>
          </a:xfrm>
        </p:grpSpPr>
        <p:sp>
          <p:nvSpPr>
            <p:cNvPr id="10" name="object 10"/>
            <p:cNvSpPr/>
            <p:nvPr/>
          </p:nvSpPr>
          <p:spPr>
            <a:xfrm>
              <a:off x="722629" y="4515764"/>
              <a:ext cx="1708150" cy="22860"/>
            </a:xfrm>
            <a:custGeom>
              <a:avLst/>
              <a:gdLst/>
              <a:ahLst/>
              <a:cxnLst/>
              <a:rect l="l" t="t" r="r" b="b"/>
              <a:pathLst>
                <a:path w="1708150" h="22860">
                  <a:moveTo>
                    <a:pt x="0" y="22859"/>
                  </a:moveTo>
                  <a:lnTo>
                    <a:pt x="1708150" y="22859"/>
                  </a:lnTo>
                  <a:lnTo>
                    <a:pt x="1708150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2629" y="3878224"/>
              <a:ext cx="1708150" cy="660400"/>
            </a:xfrm>
            <a:custGeom>
              <a:avLst/>
              <a:gdLst/>
              <a:ahLst/>
              <a:cxnLst/>
              <a:rect l="l" t="t" r="r" b="b"/>
              <a:pathLst>
                <a:path w="1708150" h="660400">
                  <a:moveTo>
                    <a:pt x="0" y="330200"/>
                  </a:moveTo>
                  <a:lnTo>
                    <a:pt x="0" y="0"/>
                  </a:lnTo>
                  <a:lnTo>
                    <a:pt x="1708150" y="0"/>
                  </a:lnTo>
                  <a:lnTo>
                    <a:pt x="1708150" y="660400"/>
                  </a:lnTo>
                  <a:lnTo>
                    <a:pt x="0" y="660400"/>
                  </a:lnTo>
                  <a:lnTo>
                    <a:pt x="0" y="33020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05560" y="4128414"/>
            <a:ext cx="5435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nmo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9612" y="3842346"/>
            <a:ext cx="1734185" cy="686435"/>
            <a:chOff x="709612" y="3842346"/>
            <a:chExt cx="1734185" cy="686435"/>
          </a:xfrm>
        </p:grpSpPr>
        <p:sp>
          <p:nvSpPr>
            <p:cNvPr id="14" name="object 14"/>
            <p:cNvSpPr/>
            <p:nvPr/>
          </p:nvSpPr>
          <p:spPr>
            <a:xfrm>
              <a:off x="722629" y="3855364"/>
              <a:ext cx="1708150" cy="660400"/>
            </a:xfrm>
            <a:custGeom>
              <a:avLst/>
              <a:gdLst/>
              <a:ahLst/>
              <a:cxnLst/>
              <a:rect l="l" t="t" r="r" b="b"/>
              <a:pathLst>
                <a:path w="1708150" h="660400">
                  <a:moveTo>
                    <a:pt x="170815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1708150" y="660399"/>
                  </a:lnTo>
                  <a:close/>
                </a:path>
              </a:pathLst>
            </a:custGeom>
            <a:solidFill>
              <a:srgbClr val="C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629" y="3855364"/>
              <a:ext cx="1708150" cy="660400"/>
            </a:xfrm>
            <a:custGeom>
              <a:avLst/>
              <a:gdLst/>
              <a:ahLst/>
              <a:cxnLst/>
              <a:rect l="l" t="t" r="r" b="b"/>
              <a:pathLst>
                <a:path w="1708150" h="660400">
                  <a:moveTo>
                    <a:pt x="0" y="330199"/>
                  </a:moveTo>
                  <a:lnTo>
                    <a:pt x="0" y="0"/>
                  </a:lnTo>
                  <a:lnTo>
                    <a:pt x="1708150" y="0"/>
                  </a:lnTo>
                  <a:lnTo>
                    <a:pt x="1708150" y="660399"/>
                  </a:lnTo>
                  <a:lnTo>
                    <a:pt x="0" y="660399"/>
                  </a:lnTo>
                  <a:lnTo>
                    <a:pt x="0" y="330199"/>
                  </a:lnTo>
                  <a:close/>
                </a:path>
              </a:pathLst>
            </a:custGeom>
            <a:ln w="25518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01750" y="3487064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rlito"/>
                <a:cs typeface="Carlito"/>
              </a:rPr>
              <a:t>test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219" y="3893598"/>
            <a:ext cx="161281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nmo</a:t>
            </a:r>
            <a:r>
              <a:rPr sz="1800" b="1" spc="-25" dirty="0">
                <a:latin typeface="Carlito"/>
                <a:cs typeface="Carlito"/>
              </a:rPr>
              <a:t>d</a:t>
            </a:r>
            <a:r>
              <a:rPr sz="1800" b="1" spc="-35" dirty="0">
                <a:latin typeface="Carlito"/>
                <a:cs typeface="Carlito"/>
              </a:rPr>
              <a:t>ifi</a:t>
            </a:r>
            <a:r>
              <a:rPr sz="1800" b="1" spc="-25" dirty="0">
                <a:latin typeface="Carlito"/>
                <a:cs typeface="Carlito"/>
              </a:rPr>
              <a:t>e</a:t>
            </a:r>
            <a:r>
              <a:rPr sz="1800" b="1" spc="-15" dirty="0">
                <a:latin typeface="Carlito"/>
                <a:cs typeface="Carlito"/>
              </a:rPr>
              <a:t>d  </a:t>
            </a:r>
            <a:r>
              <a:rPr sz="1800" b="1" spc="-20" dirty="0">
                <a:latin typeface="Carlito"/>
                <a:cs typeface="Carlito"/>
              </a:rPr>
              <a:t>code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6017" y="1659216"/>
            <a:ext cx="5309870" cy="3670935"/>
            <a:chOff x="2426017" y="1659216"/>
            <a:chExt cx="5309870" cy="3670935"/>
          </a:xfrm>
        </p:grpSpPr>
        <p:sp>
          <p:nvSpPr>
            <p:cNvPr id="19" name="object 19"/>
            <p:cNvSpPr/>
            <p:nvPr/>
          </p:nvSpPr>
          <p:spPr>
            <a:xfrm>
              <a:off x="2910839" y="5294274"/>
              <a:ext cx="4812030" cy="22860"/>
            </a:xfrm>
            <a:custGeom>
              <a:avLst/>
              <a:gdLst/>
              <a:ahLst/>
              <a:cxnLst/>
              <a:rect l="l" t="t" r="r" b="b"/>
              <a:pathLst>
                <a:path w="4812030" h="22860">
                  <a:moveTo>
                    <a:pt x="0" y="22860"/>
                  </a:moveTo>
                  <a:lnTo>
                    <a:pt x="4812030" y="22860"/>
                  </a:lnTo>
                  <a:lnTo>
                    <a:pt x="4812030" y="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0839" y="2711094"/>
              <a:ext cx="4812030" cy="2606040"/>
            </a:xfrm>
            <a:custGeom>
              <a:avLst/>
              <a:gdLst/>
              <a:ahLst/>
              <a:cxnLst/>
              <a:rect l="l" t="t" r="r" b="b"/>
              <a:pathLst>
                <a:path w="4812030" h="2606040">
                  <a:moveTo>
                    <a:pt x="2405380" y="2606040"/>
                  </a:moveTo>
                  <a:lnTo>
                    <a:pt x="0" y="2606040"/>
                  </a:lnTo>
                  <a:lnTo>
                    <a:pt x="0" y="0"/>
                  </a:lnTo>
                  <a:lnTo>
                    <a:pt x="4812030" y="0"/>
                  </a:lnTo>
                  <a:lnTo>
                    <a:pt x="4812030" y="2606040"/>
                  </a:lnTo>
                  <a:lnTo>
                    <a:pt x="2405380" y="260604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0839" y="2686964"/>
              <a:ext cx="4812030" cy="2607310"/>
            </a:xfrm>
            <a:custGeom>
              <a:avLst/>
              <a:gdLst/>
              <a:ahLst/>
              <a:cxnLst/>
              <a:rect l="l" t="t" r="r" b="b"/>
              <a:pathLst>
                <a:path w="4812030" h="2607310">
                  <a:moveTo>
                    <a:pt x="4812030" y="0"/>
                  </a:moveTo>
                  <a:lnTo>
                    <a:pt x="0" y="0"/>
                  </a:lnTo>
                  <a:lnTo>
                    <a:pt x="0" y="2607310"/>
                  </a:lnTo>
                  <a:lnTo>
                    <a:pt x="4812030" y="260731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0839" y="2686964"/>
              <a:ext cx="4812030" cy="2607310"/>
            </a:xfrm>
            <a:custGeom>
              <a:avLst/>
              <a:gdLst/>
              <a:ahLst/>
              <a:cxnLst/>
              <a:rect l="l" t="t" r="r" b="b"/>
              <a:pathLst>
                <a:path w="4812030" h="2607310">
                  <a:moveTo>
                    <a:pt x="2405380" y="2607310"/>
                  </a:moveTo>
                  <a:lnTo>
                    <a:pt x="0" y="2607310"/>
                  </a:lnTo>
                  <a:lnTo>
                    <a:pt x="0" y="0"/>
                  </a:lnTo>
                  <a:lnTo>
                    <a:pt x="4812030" y="0"/>
                  </a:lnTo>
                  <a:lnTo>
                    <a:pt x="4812030" y="2607310"/>
                  </a:lnTo>
                  <a:lnTo>
                    <a:pt x="2405380" y="2607310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0679" y="1695094"/>
              <a:ext cx="4812030" cy="556260"/>
            </a:xfrm>
            <a:custGeom>
              <a:avLst/>
              <a:gdLst/>
              <a:ahLst/>
              <a:cxnLst/>
              <a:rect l="l" t="t" r="r" b="b"/>
              <a:pathLst>
                <a:path w="4812030" h="556260">
                  <a:moveTo>
                    <a:pt x="2406649" y="556260"/>
                  </a:moveTo>
                  <a:lnTo>
                    <a:pt x="0" y="556260"/>
                  </a:lnTo>
                  <a:lnTo>
                    <a:pt x="0" y="0"/>
                  </a:lnTo>
                  <a:lnTo>
                    <a:pt x="4812030" y="0"/>
                  </a:lnTo>
                  <a:lnTo>
                    <a:pt x="4812030" y="556260"/>
                  </a:lnTo>
                  <a:lnTo>
                    <a:pt x="2406649" y="55626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0679" y="1672234"/>
              <a:ext cx="4812030" cy="556260"/>
            </a:xfrm>
            <a:custGeom>
              <a:avLst/>
              <a:gdLst/>
              <a:ahLst/>
              <a:cxnLst/>
              <a:rect l="l" t="t" r="r" b="b"/>
              <a:pathLst>
                <a:path w="4812030" h="556260">
                  <a:moveTo>
                    <a:pt x="2406649" y="556260"/>
                  </a:moveTo>
                  <a:lnTo>
                    <a:pt x="0" y="556260"/>
                  </a:lnTo>
                  <a:lnTo>
                    <a:pt x="0" y="0"/>
                  </a:lnTo>
                  <a:lnTo>
                    <a:pt x="4812030" y="0"/>
                  </a:lnTo>
                  <a:lnTo>
                    <a:pt x="4812030" y="556260"/>
                  </a:lnTo>
                  <a:lnTo>
                    <a:pt x="2406649" y="556260"/>
                  </a:lnTo>
                  <a:close/>
                </a:path>
              </a:pathLst>
            </a:custGeom>
            <a:ln w="25518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5089" y="224373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252730" y="361950"/>
                  </a:moveTo>
                  <a:lnTo>
                    <a:pt x="0" y="361950"/>
                  </a:lnTo>
                  <a:lnTo>
                    <a:pt x="125730" y="488950"/>
                  </a:lnTo>
                  <a:lnTo>
                    <a:pt x="252730" y="361950"/>
                  </a:lnTo>
                  <a:close/>
                </a:path>
                <a:path w="252729" h="488950">
                  <a:moveTo>
                    <a:pt x="189230" y="125730"/>
                  </a:moveTo>
                  <a:lnTo>
                    <a:pt x="63500" y="125730"/>
                  </a:lnTo>
                  <a:lnTo>
                    <a:pt x="63500" y="361950"/>
                  </a:lnTo>
                  <a:lnTo>
                    <a:pt x="189230" y="361950"/>
                  </a:lnTo>
                  <a:lnTo>
                    <a:pt x="189230" y="125730"/>
                  </a:lnTo>
                  <a:close/>
                </a:path>
                <a:path w="252729" h="488950">
                  <a:moveTo>
                    <a:pt x="125730" y="0"/>
                  </a:moveTo>
                  <a:lnTo>
                    <a:pt x="0" y="125730"/>
                  </a:lnTo>
                  <a:lnTo>
                    <a:pt x="252730" y="12573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5089" y="224373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125730" y="0"/>
                  </a:moveTo>
                  <a:lnTo>
                    <a:pt x="252730" y="125730"/>
                  </a:lnTo>
                  <a:lnTo>
                    <a:pt x="189230" y="125730"/>
                  </a:lnTo>
                  <a:lnTo>
                    <a:pt x="189230" y="361950"/>
                  </a:lnTo>
                  <a:lnTo>
                    <a:pt x="252730" y="361950"/>
                  </a:lnTo>
                  <a:lnTo>
                    <a:pt x="125730" y="488950"/>
                  </a:lnTo>
                  <a:lnTo>
                    <a:pt x="0" y="361950"/>
                  </a:lnTo>
                  <a:lnTo>
                    <a:pt x="63500" y="361950"/>
                  </a:lnTo>
                  <a:lnTo>
                    <a:pt x="63500" y="125730"/>
                  </a:lnTo>
                  <a:lnTo>
                    <a:pt x="0" y="125730"/>
                  </a:lnTo>
                  <a:lnTo>
                    <a:pt x="125730" y="0"/>
                  </a:lnTo>
                  <a:close/>
                </a:path>
                <a:path w="252729" h="488950">
                  <a:moveTo>
                    <a:pt x="252730" y="0"/>
                  </a:moveTo>
                  <a:lnTo>
                    <a:pt x="252730" y="0"/>
                  </a:lnTo>
                </a:path>
                <a:path w="252729" h="488950">
                  <a:moveTo>
                    <a:pt x="0" y="488950"/>
                  </a:moveTo>
                  <a:lnTo>
                    <a:pt x="0" y="4889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5089" y="222087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252730" y="361950"/>
                  </a:moveTo>
                  <a:lnTo>
                    <a:pt x="0" y="361950"/>
                  </a:lnTo>
                  <a:lnTo>
                    <a:pt x="125730" y="488950"/>
                  </a:lnTo>
                  <a:lnTo>
                    <a:pt x="252730" y="361950"/>
                  </a:lnTo>
                  <a:close/>
                </a:path>
                <a:path w="252729" h="488950">
                  <a:moveTo>
                    <a:pt x="189230" y="125730"/>
                  </a:moveTo>
                  <a:lnTo>
                    <a:pt x="63500" y="125730"/>
                  </a:lnTo>
                  <a:lnTo>
                    <a:pt x="63500" y="361950"/>
                  </a:lnTo>
                  <a:lnTo>
                    <a:pt x="189230" y="361950"/>
                  </a:lnTo>
                  <a:lnTo>
                    <a:pt x="189230" y="125730"/>
                  </a:lnTo>
                  <a:close/>
                </a:path>
                <a:path w="252729" h="488950">
                  <a:moveTo>
                    <a:pt x="125730" y="0"/>
                  </a:moveTo>
                  <a:lnTo>
                    <a:pt x="0" y="125730"/>
                  </a:lnTo>
                  <a:lnTo>
                    <a:pt x="252730" y="12573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5089" y="222087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125730" y="0"/>
                  </a:moveTo>
                  <a:lnTo>
                    <a:pt x="252730" y="125730"/>
                  </a:lnTo>
                  <a:lnTo>
                    <a:pt x="189230" y="125730"/>
                  </a:lnTo>
                  <a:lnTo>
                    <a:pt x="189230" y="361950"/>
                  </a:lnTo>
                  <a:lnTo>
                    <a:pt x="252730" y="361950"/>
                  </a:lnTo>
                  <a:lnTo>
                    <a:pt x="125730" y="488950"/>
                  </a:lnTo>
                  <a:lnTo>
                    <a:pt x="0" y="361950"/>
                  </a:lnTo>
                  <a:lnTo>
                    <a:pt x="63500" y="361950"/>
                  </a:lnTo>
                  <a:lnTo>
                    <a:pt x="63500" y="125730"/>
                  </a:lnTo>
                  <a:lnTo>
                    <a:pt x="0" y="125730"/>
                  </a:lnTo>
                  <a:lnTo>
                    <a:pt x="125730" y="0"/>
                  </a:lnTo>
                  <a:close/>
                </a:path>
                <a:path w="252729" h="488950">
                  <a:moveTo>
                    <a:pt x="252730" y="0"/>
                  </a:moveTo>
                  <a:lnTo>
                    <a:pt x="252730" y="0"/>
                  </a:lnTo>
                </a:path>
                <a:path w="252729" h="488950">
                  <a:moveTo>
                    <a:pt x="0" y="488950"/>
                  </a:moveTo>
                  <a:lnTo>
                    <a:pt x="0" y="488950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0779" y="4106824"/>
              <a:ext cx="478790" cy="254000"/>
            </a:xfrm>
            <a:custGeom>
              <a:avLst/>
              <a:gdLst/>
              <a:ahLst/>
              <a:cxnLst/>
              <a:rect l="l" t="t" r="r" b="b"/>
              <a:pathLst>
                <a:path w="478789" h="254000">
                  <a:moveTo>
                    <a:pt x="351789" y="0"/>
                  </a:moveTo>
                  <a:lnTo>
                    <a:pt x="351789" y="63500"/>
                  </a:lnTo>
                  <a:lnTo>
                    <a:pt x="0" y="63500"/>
                  </a:lnTo>
                  <a:lnTo>
                    <a:pt x="0" y="190500"/>
                  </a:lnTo>
                  <a:lnTo>
                    <a:pt x="351789" y="190500"/>
                  </a:lnTo>
                  <a:lnTo>
                    <a:pt x="351789" y="254000"/>
                  </a:lnTo>
                  <a:lnTo>
                    <a:pt x="478789" y="127000"/>
                  </a:lnTo>
                  <a:lnTo>
                    <a:pt x="35178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0779" y="4106824"/>
              <a:ext cx="478790" cy="254000"/>
            </a:xfrm>
            <a:custGeom>
              <a:avLst/>
              <a:gdLst/>
              <a:ahLst/>
              <a:cxnLst/>
              <a:rect l="l" t="t" r="r" b="b"/>
              <a:pathLst>
                <a:path w="478789" h="254000">
                  <a:moveTo>
                    <a:pt x="0" y="63500"/>
                  </a:moveTo>
                  <a:lnTo>
                    <a:pt x="351789" y="63500"/>
                  </a:lnTo>
                  <a:lnTo>
                    <a:pt x="351789" y="0"/>
                  </a:lnTo>
                  <a:lnTo>
                    <a:pt x="478789" y="127000"/>
                  </a:lnTo>
                  <a:lnTo>
                    <a:pt x="351789" y="254000"/>
                  </a:lnTo>
                  <a:lnTo>
                    <a:pt x="351789" y="190500"/>
                  </a:lnTo>
                  <a:lnTo>
                    <a:pt x="0" y="190500"/>
                  </a:lnTo>
                  <a:lnTo>
                    <a:pt x="0" y="63500"/>
                  </a:lnTo>
                  <a:close/>
                </a:path>
                <a:path w="478789" h="254000">
                  <a:moveTo>
                    <a:pt x="0" y="0"/>
                  </a:moveTo>
                  <a:lnTo>
                    <a:pt x="0" y="0"/>
                  </a:lnTo>
                </a:path>
                <a:path w="478789" h="254000">
                  <a:moveTo>
                    <a:pt x="478789" y="254000"/>
                  </a:moveTo>
                  <a:lnTo>
                    <a:pt x="478789" y="25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0779" y="4083964"/>
              <a:ext cx="478790" cy="254000"/>
            </a:xfrm>
            <a:custGeom>
              <a:avLst/>
              <a:gdLst/>
              <a:ahLst/>
              <a:cxnLst/>
              <a:rect l="l" t="t" r="r" b="b"/>
              <a:pathLst>
                <a:path w="478789" h="254000">
                  <a:moveTo>
                    <a:pt x="351789" y="0"/>
                  </a:moveTo>
                  <a:lnTo>
                    <a:pt x="351789" y="63499"/>
                  </a:lnTo>
                  <a:lnTo>
                    <a:pt x="0" y="63499"/>
                  </a:lnTo>
                  <a:lnTo>
                    <a:pt x="0" y="190499"/>
                  </a:lnTo>
                  <a:lnTo>
                    <a:pt x="351789" y="190499"/>
                  </a:lnTo>
                  <a:lnTo>
                    <a:pt x="351789" y="253999"/>
                  </a:lnTo>
                  <a:lnTo>
                    <a:pt x="478789" y="126999"/>
                  </a:lnTo>
                  <a:lnTo>
                    <a:pt x="351789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0779" y="4083964"/>
              <a:ext cx="478790" cy="254000"/>
            </a:xfrm>
            <a:custGeom>
              <a:avLst/>
              <a:gdLst/>
              <a:ahLst/>
              <a:cxnLst/>
              <a:rect l="l" t="t" r="r" b="b"/>
              <a:pathLst>
                <a:path w="478789" h="254000">
                  <a:moveTo>
                    <a:pt x="0" y="63499"/>
                  </a:moveTo>
                  <a:lnTo>
                    <a:pt x="351789" y="63499"/>
                  </a:lnTo>
                  <a:lnTo>
                    <a:pt x="351789" y="0"/>
                  </a:lnTo>
                  <a:lnTo>
                    <a:pt x="478789" y="126999"/>
                  </a:lnTo>
                  <a:lnTo>
                    <a:pt x="351789" y="253999"/>
                  </a:lnTo>
                  <a:lnTo>
                    <a:pt x="351789" y="190499"/>
                  </a:lnTo>
                  <a:lnTo>
                    <a:pt x="0" y="190499"/>
                  </a:lnTo>
                  <a:lnTo>
                    <a:pt x="0" y="63499"/>
                  </a:lnTo>
                  <a:close/>
                </a:path>
                <a:path w="478789" h="254000">
                  <a:moveTo>
                    <a:pt x="0" y="0"/>
                  </a:moveTo>
                  <a:lnTo>
                    <a:pt x="0" y="0"/>
                  </a:lnTo>
                </a:path>
                <a:path w="478789" h="254000">
                  <a:moveTo>
                    <a:pt x="478789" y="253999"/>
                  </a:moveTo>
                  <a:lnTo>
                    <a:pt x="478789" y="253999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9149" y="5036464"/>
              <a:ext cx="2802890" cy="22860"/>
            </a:xfrm>
            <a:custGeom>
              <a:avLst/>
              <a:gdLst/>
              <a:ahLst/>
              <a:cxnLst/>
              <a:rect l="l" t="t" r="r" b="b"/>
              <a:pathLst>
                <a:path w="2802890" h="22860">
                  <a:moveTo>
                    <a:pt x="0" y="22859"/>
                  </a:moveTo>
                  <a:lnTo>
                    <a:pt x="2802890" y="22859"/>
                  </a:lnTo>
                  <a:lnTo>
                    <a:pt x="2802890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9149" y="3153054"/>
              <a:ext cx="2802890" cy="1906270"/>
            </a:xfrm>
            <a:custGeom>
              <a:avLst/>
              <a:gdLst/>
              <a:ahLst/>
              <a:cxnLst/>
              <a:rect l="l" t="t" r="r" b="b"/>
              <a:pathLst>
                <a:path w="2802890" h="1906270">
                  <a:moveTo>
                    <a:pt x="1402079" y="1906270"/>
                  </a:moveTo>
                  <a:lnTo>
                    <a:pt x="0" y="1906270"/>
                  </a:lnTo>
                  <a:lnTo>
                    <a:pt x="0" y="0"/>
                  </a:lnTo>
                  <a:lnTo>
                    <a:pt x="2802890" y="0"/>
                  </a:lnTo>
                  <a:lnTo>
                    <a:pt x="2802890" y="1906270"/>
                  </a:lnTo>
                  <a:lnTo>
                    <a:pt x="1402079" y="190627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9149" y="3130194"/>
              <a:ext cx="2802890" cy="1906270"/>
            </a:xfrm>
            <a:custGeom>
              <a:avLst/>
              <a:gdLst/>
              <a:ahLst/>
              <a:cxnLst/>
              <a:rect l="l" t="t" r="r" b="b"/>
              <a:pathLst>
                <a:path w="2802890" h="1906270">
                  <a:moveTo>
                    <a:pt x="2802890" y="0"/>
                  </a:moveTo>
                  <a:lnTo>
                    <a:pt x="0" y="0"/>
                  </a:lnTo>
                  <a:lnTo>
                    <a:pt x="0" y="1906270"/>
                  </a:lnTo>
                  <a:lnTo>
                    <a:pt x="2802890" y="190627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9149" y="3130194"/>
              <a:ext cx="2802890" cy="1906270"/>
            </a:xfrm>
            <a:custGeom>
              <a:avLst/>
              <a:gdLst/>
              <a:ahLst/>
              <a:cxnLst/>
              <a:rect l="l" t="t" r="r" b="b"/>
              <a:pathLst>
                <a:path w="2802890" h="1906270">
                  <a:moveTo>
                    <a:pt x="1402079" y="1906270"/>
                  </a:moveTo>
                  <a:lnTo>
                    <a:pt x="0" y="1906270"/>
                  </a:lnTo>
                  <a:lnTo>
                    <a:pt x="0" y="0"/>
                  </a:lnTo>
                  <a:lnTo>
                    <a:pt x="2802890" y="0"/>
                  </a:lnTo>
                  <a:lnTo>
                    <a:pt x="2802890" y="1906270"/>
                  </a:lnTo>
                  <a:lnTo>
                    <a:pt x="1402079" y="1906270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7300" y="5019954"/>
              <a:ext cx="1132840" cy="22860"/>
            </a:xfrm>
            <a:custGeom>
              <a:avLst/>
              <a:gdLst/>
              <a:ahLst/>
              <a:cxnLst/>
              <a:rect l="l" t="t" r="r" b="b"/>
              <a:pathLst>
                <a:path w="1132840" h="22860">
                  <a:moveTo>
                    <a:pt x="0" y="22859"/>
                  </a:moveTo>
                  <a:lnTo>
                    <a:pt x="1132840" y="22859"/>
                  </a:lnTo>
                  <a:lnTo>
                    <a:pt x="1132840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37300" y="3136544"/>
              <a:ext cx="1132840" cy="1906270"/>
            </a:xfrm>
            <a:custGeom>
              <a:avLst/>
              <a:gdLst/>
              <a:ahLst/>
              <a:cxnLst/>
              <a:rect l="l" t="t" r="r" b="b"/>
              <a:pathLst>
                <a:path w="1132840" h="1906270">
                  <a:moveTo>
                    <a:pt x="567690" y="1906270"/>
                  </a:moveTo>
                  <a:lnTo>
                    <a:pt x="0" y="1906270"/>
                  </a:lnTo>
                  <a:lnTo>
                    <a:pt x="0" y="0"/>
                  </a:lnTo>
                  <a:lnTo>
                    <a:pt x="1132840" y="0"/>
                  </a:lnTo>
                  <a:lnTo>
                    <a:pt x="1132840" y="1906270"/>
                  </a:lnTo>
                  <a:lnTo>
                    <a:pt x="567690" y="190627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37300" y="3113684"/>
              <a:ext cx="1132840" cy="1906270"/>
            </a:xfrm>
            <a:custGeom>
              <a:avLst/>
              <a:gdLst/>
              <a:ahLst/>
              <a:cxnLst/>
              <a:rect l="l" t="t" r="r" b="b"/>
              <a:pathLst>
                <a:path w="1132840" h="1906270">
                  <a:moveTo>
                    <a:pt x="1132840" y="0"/>
                  </a:moveTo>
                  <a:lnTo>
                    <a:pt x="0" y="0"/>
                  </a:lnTo>
                  <a:lnTo>
                    <a:pt x="0" y="1906270"/>
                  </a:lnTo>
                  <a:lnTo>
                    <a:pt x="1132840" y="190627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37300" y="3113684"/>
              <a:ext cx="1132840" cy="1906270"/>
            </a:xfrm>
            <a:custGeom>
              <a:avLst/>
              <a:gdLst/>
              <a:ahLst/>
              <a:cxnLst/>
              <a:rect l="l" t="t" r="r" b="b"/>
              <a:pathLst>
                <a:path w="1132840" h="1906270">
                  <a:moveTo>
                    <a:pt x="567690" y="1906270"/>
                  </a:moveTo>
                  <a:lnTo>
                    <a:pt x="0" y="1906270"/>
                  </a:lnTo>
                  <a:lnTo>
                    <a:pt x="0" y="0"/>
                  </a:lnTo>
                  <a:lnTo>
                    <a:pt x="1132840" y="0"/>
                  </a:lnTo>
                  <a:lnTo>
                    <a:pt x="1132840" y="1906270"/>
                  </a:lnTo>
                  <a:lnTo>
                    <a:pt x="567690" y="1906270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13379" y="1799234"/>
            <a:ext cx="478663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pintool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10" dirty="0">
                <a:latin typeface="Carlito"/>
                <a:cs typeface="Carlito"/>
              </a:rPr>
              <a:t>instrumentation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routines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Pin</a:t>
            </a:r>
            <a:endParaRPr sz="2400">
              <a:latin typeface="Carlito"/>
              <a:cs typeface="Carlito"/>
            </a:endParaRPr>
          </a:p>
          <a:p>
            <a:pPr marL="923925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latin typeface="Carlito"/>
                <a:cs typeface="Carlito"/>
              </a:rPr>
              <a:t>Virtual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machine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641030" y="3550504"/>
            <a:ext cx="1532255" cy="823594"/>
            <a:chOff x="3641030" y="3550504"/>
            <a:chExt cx="1532255" cy="823594"/>
          </a:xfrm>
        </p:grpSpPr>
        <p:sp>
          <p:nvSpPr>
            <p:cNvPr id="43" name="object 43"/>
            <p:cNvSpPr/>
            <p:nvPr/>
          </p:nvSpPr>
          <p:spPr>
            <a:xfrm>
              <a:off x="3653789" y="4337964"/>
              <a:ext cx="1506220" cy="22860"/>
            </a:xfrm>
            <a:custGeom>
              <a:avLst/>
              <a:gdLst/>
              <a:ahLst/>
              <a:cxnLst/>
              <a:rect l="l" t="t" r="r" b="b"/>
              <a:pathLst>
                <a:path w="1506220" h="22860">
                  <a:moveTo>
                    <a:pt x="0" y="22859"/>
                  </a:moveTo>
                  <a:lnTo>
                    <a:pt x="1506220" y="22859"/>
                  </a:lnTo>
                  <a:lnTo>
                    <a:pt x="1506220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3789" y="3587394"/>
              <a:ext cx="1506220" cy="773430"/>
            </a:xfrm>
            <a:custGeom>
              <a:avLst/>
              <a:gdLst/>
              <a:ahLst/>
              <a:cxnLst/>
              <a:rect l="l" t="t" r="r" b="b"/>
              <a:pathLst>
                <a:path w="1506220" h="773429">
                  <a:moveTo>
                    <a:pt x="753110" y="773430"/>
                  </a:moveTo>
                  <a:lnTo>
                    <a:pt x="0" y="773430"/>
                  </a:lnTo>
                  <a:lnTo>
                    <a:pt x="0" y="0"/>
                  </a:lnTo>
                  <a:lnTo>
                    <a:pt x="1506220" y="0"/>
                  </a:lnTo>
                  <a:lnTo>
                    <a:pt x="1506220" y="773430"/>
                  </a:lnTo>
                  <a:lnTo>
                    <a:pt x="753110" y="77343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3789" y="3563264"/>
              <a:ext cx="1506220" cy="774700"/>
            </a:xfrm>
            <a:custGeom>
              <a:avLst/>
              <a:gdLst/>
              <a:ahLst/>
              <a:cxnLst/>
              <a:rect l="l" t="t" r="r" b="b"/>
              <a:pathLst>
                <a:path w="1506220" h="774700">
                  <a:moveTo>
                    <a:pt x="1506220" y="0"/>
                  </a:moveTo>
                  <a:lnTo>
                    <a:pt x="0" y="0"/>
                  </a:lnTo>
                  <a:lnTo>
                    <a:pt x="0" y="774699"/>
                  </a:lnTo>
                  <a:lnTo>
                    <a:pt x="1506220" y="774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3789" y="3563264"/>
              <a:ext cx="1506220" cy="774700"/>
            </a:xfrm>
            <a:custGeom>
              <a:avLst/>
              <a:gdLst/>
              <a:ahLst/>
              <a:cxnLst/>
              <a:rect l="l" t="t" r="r" b="b"/>
              <a:pathLst>
                <a:path w="1506220" h="774700">
                  <a:moveTo>
                    <a:pt x="753110" y="774699"/>
                  </a:moveTo>
                  <a:lnTo>
                    <a:pt x="0" y="774699"/>
                  </a:lnTo>
                  <a:lnTo>
                    <a:pt x="0" y="0"/>
                  </a:lnTo>
                  <a:lnTo>
                    <a:pt x="1506220" y="0"/>
                  </a:lnTo>
                  <a:lnTo>
                    <a:pt x="1506220" y="774699"/>
                  </a:lnTo>
                  <a:lnTo>
                    <a:pt x="753110" y="774699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291737" y="4861611"/>
            <a:ext cx="262255" cy="521334"/>
            <a:chOff x="4291737" y="4861611"/>
            <a:chExt cx="262255" cy="521334"/>
          </a:xfrm>
        </p:grpSpPr>
        <p:sp>
          <p:nvSpPr>
            <p:cNvPr id="48" name="object 48"/>
            <p:cNvSpPr/>
            <p:nvPr/>
          </p:nvSpPr>
          <p:spPr>
            <a:xfrm>
              <a:off x="4296409" y="488914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252729" y="361950"/>
                  </a:moveTo>
                  <a:lnTo>
                    <a:pt x="0" y="361950"/>
                  </a:lnTo>
                  <a:lnTo>
                    <a:pt x="125729" y="488950"/>
                  </a:lnTo>
                  <a:lnTo>
                    <a:pt x="252729" y="361950"/>
                  </a:lnTo>
                  <a:close/>
                </a:path>
                <a:path w="252729" h="488950">
                  <a:moveTo>
                    <a:pt x="189229" y="125730"/>
                  </a:moveTo>
                  <a:lnTo>
                    <a:pt x="63500" y="125730"/>
                  </a:lnTo>
                  <a:lnTo>
                    <a:pt x="63500" y="361950"/>
                  </a:lnTo>
                  <a:lnTo>
                    <a:pt x="189229" y="361950"/>
                  </a:lnTo>
                  <a:lnTo>
                    <a:pt x="189229" y="125730"/>
                  </a:lnTo>
                  <a:close/>
                </a:path>
                <a:path w="252729" h="488950">
                  <a:moveTo>
                    <a:pt x="125729" y="0"/>
                  </a:moveTo>
                  <a:lnTo>
                    <a:pt x="0" y="125730"/>
                  </a:lnTo>
                  <a:lnTo>
                    <a:pt x="252729" y="12573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96409" y="4889144"/>
              <a:ext cx="252729" cy="488950"/>
            </a:xfrm>
            <a:custGeom>
              <a:avLst/>
              <a:gdLst/>
              <a:ahLst/>
              <a:cxnLst/>
              <a:rect l="l" t="t" r="r" b="b"/>
              <a:pathLst>
                <a:path w="252729" h="488950">
                  <a:moveTo>
                    <a:pt x="125729" y="0"/>
                  </a:moveTo>
                  <a:lnTo>
                    <a:pt x="252729" y="125730"/>
                  </a:lnTo>
                  <a:lnTo>
                    <a:pt x="189229" y="125730"/>
                  </a:lnTo>
                  <a:lnTo>
                    <a:pt x="189229" y="361950"/>
                  </a:lnTo>
                  <a:lnTo>
                    <a:pt x="252729" y="361950"/>
                  </a:lnTo>
                  <a:lnTo>
                    <a:pt x="125729" y="488950"/>
                  </a:lnTo>
                  <a:lnTo>
                    <a:pt x="0" y="361950"/>
                  </a:lnTo>
                  <a:lnTo>
                    <a:pt x="63500" y="361950"/>
                  </a:lnTo>
                  <a:lnTo>
                    <a:pt x="63500" y="125730"/>
                  </a:lnTo>
                  <a:lnTo>
                    <a:pt x="0" y="125730"/>
                  </a:lnTo>
                  <a:lnTo>
                    <a:pt x="125729" y="0"/>
                  </a:lnTo>
                  <a:close/>
                </a:path>
                <a:path w="252729" h="488950">
                  <a:moveTo>
                    <a:pt x="0" y="488950"/>
                  </a:moveTo>
                  <a:lnTo>
                    <a:pt x="0" y="4889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96409" y="4866284"/>
              <a:ext cx="252729" cy="487680"/>
            </a:xfrm>
            <a:custGeom>
              <a:avLst/>
              <a:gdLst/>
              <a:ahLst/>
              <a:cxnLst/>
              <a:rect l="l" t="t" r="r" b="b"/>
              <a:pathLst>
                <a:path w="252729" h="487679">
                  <a:moveTo>
                    <a:pt x="252729" y="361950"/>
                  </a:moveTo>
                  <a:lnTo>
                    <a:pt x="0" y="361950"/>
                  </a:lnTo>
                  <a:lnTo>
                    <a:pt x="125729" y="487680"/>
                  </a:lnTo>
                  <a:lnTo>
                    <a:pt x="252729" y="361950"/>
                  </a:lnTo>
                  <a:close/>
                </a:path>
                <a:path w="252729" h="487679">
                  <a:moveTo>
                    <a:pt x="189229" y="125730"/>
                  </a:moveTo>
                  <a:lnTo>
                    <a:pt x="63500" y="125730"/>
                  </a:lnTo>
                  <a:lnTo>
                    <a:pt x="63500" y="361950"/>
                  </a:lnTo>
                  <a:lnTo>
                    <a:pt x="189229" y="361950"/>
                  </a:lnTo>
                  <a:lnTo>
                    <a:pt x="189229" y="125730"/>
                  </a:lnTo>
                  <a:close/>
                </a:path>
                <a:path w="252729" h="487679">
                  <a:moveTo>
                    <a:pt x="125729" y="0"/>
                  </a:moveTo>
                  <a:lnTo>
                    <a:pt x="0" y="125730"/>
                  </a:lnTo>
                  <a:lnTo>
                    <a:pt x="252729" y="12573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6409" y="4866284"/>
              <a:ext cx="252729" cy="487680"/>
            </a:xfrm>
            <a:custGeom>
              <a:avLst/>
              <a:gdLst/>
              <a:ahLst/>
              <a:cxnLst/>
              <a:rect l="l" t="t" r="r" b="b"/>
              <a:pathLst>
                <a:path w="252729" h="487679">
                  <a:moveTo>
                    <a:pt x="125729" y="0"/>
                  </a:moveTo>
                  <a:lnTo>
                    <a:pt x="252729" y="125730"/>
                  </a:lnTo>
                  <a:lnTo>
                    <a:pt x="189229" y="125730"/>
                  </a:lnTo>
                  <a:lnTo>
                    <a:pt x="189229" y="361950"/>
                  </a:lnTo>
                  <a:lnTo>
                    <a:pt x="252729" y="361950"/>
                  </a:lnTo>
                  <a:lnTo>
                    <a:pt x="125729" y="487680"/>
                  </a:lnTo>
                  <a:lnTo>
                    <a:pt x="0" y="361950"/>
                  </a:lnTo>
                  <a:lnTo>
                    <a:pt x="63500" y="361950"/>
                  </a:lnTo>
                  <a:lnTo>
                    <a:pt x="63500" y="125730"/>
                  </a:lnTo>
                  <a:lnTo>
                    <a:pt x="0" y="125730"/>
                  </a:lnTo>
                  <a:lnTo>
                    <a:pt x="125729" y="0"/>
                  </a:lnTo>
                  <a:close/>
                </a:path>
                <a:path w="252729" h="487679">
                  <a:moveTo>
                    <a:pt x="0" y="487680"/>
                  </a:moveTo>
                  <a:lnTo>
                    <a:pt x="0" y="487680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477200" y="3550504"/>
          <a:ext cx="2453639" cy="1329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376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JIT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compiler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R w="28575">
                      <a:solidFill>
                        <a:srgbClr val="7F7F7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mulation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unit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5191759" y="3401016"/>
            <a:ext cx="254000" cy="1018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rlito"/>
                <a:cs typeface="Carlito"/>
              </a:rPr>
              <a:t>Dispatcher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50058" y="3532784"/>
            <a:ext cx="110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3384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Code  </a:t>
            </a:r>
            <a:r>
              <a:rPr sz="1800" spc="-25" dirty="0">
                <a:latin typeface="Carlito"/>
                <a:cs typeface="Carlito"/>
              </a:rPr>
              <a:t>c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2"/>
    </mc:Choice>
    <mc:Fallback xmlns="">
      <p:transition spd="slow" advTm="4661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497484"/>
            <a:ext cx="342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JIT</a:t>
            </a:r>
            <a:r>
              <a:rPr spc="-75" dirty="0"/>
              <a:t> </a:t>
            </a:r>
            <a:r>
              <a:rPr spc="-15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25110" y="2941371"/>
            <a:ext cx="7691238" cy="1986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989" y="3605174"/>
            <a:ext cx="112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nm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15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fi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0" y="3584854"/>
            <a:ext cx="98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rlito"/>
                <a:cs typeface="Carlito"/>
              </a:rPr>
              <a:t>T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ns</a:t>
            </a:r>
            <a:r>
              <a:rPr sz="1800" spc="-15" dirty="0">
                <a:latin typeface="Carlito"/>
                <a:cs typeface="Carlito"/>
              </a:rPr>
              <a:t>la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020" y="2632354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JIT</a:t>
            </a:r>
            <a:r>
              <a:rPr sz="1800" spc="-9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compiler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2879" y="4867554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instruction not  yet</a:t>
            </a:r>
            <a:r>
              <a:rPr sz="1800" spc="-4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translated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0709" y="3114954"/>
            <a:ext cx="10179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35600"/>
              </a:lnSpc>
              <a:spcBef>
                <a:spcPts val="100"/>
              </a:spcBef>
            </a:pP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sp</a:t>
            </a:r>
            <a:r>
              <a:rPr sz="1800" spc="-25" dirty="0">
                <a:solidFill>
                  <a:srgbClr val="1E487C"/>
                </a:solidFill>
                <a:latin typeface="Carlito"/>
                <a:cs typeface="Carlito"/>
              </a:rPr>
              <a:t>a</a:t>
            </a:r>
            <a:r>
              <a:rPr sz="1800" spc="-35" dirty="0">
                <a:solidFill>
                  <a:srgbClr val="1E487C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h</a:t>
            </a:r>
            <a:r>
              <a:rPr sz="1800" spc="10" dirty="0">
                <a:solidFill>
                  <a:srgbClr val="1E487C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r  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50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marL="4432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0"/>
    </mc:Choice>
    <mc:Fallback xmlns="">
      <p:transition spd="slow" advTm="203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497484"/>
            <a:ext cx="342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JIT</a:t>
            </a:r>
            <a:r>
              <a:rPr spc="-75" dirty="0"/>
              <a:t> </a:t>
            </a:r>
            <a:r>
              <a:rPr spc="-15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25110" y="2941371"/>
            <a:ext cx="7691238" cy="1986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989" y="3605174"/>
            <a:ext cx="112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nm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15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fi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0" y="3584854"/>
            <a:ext cx="98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rlito"/>
                <a:cs typeface="Carlito"/>
              </a:rPr>
              <a:t>T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ns</a:t>
            </a:r>
            <a:r>
              <a:rPr sz="1800" spc="-15" dirty="0">
                <a:latin typeface="Carlito"/>
                <a:cs typeface="Carlito"/>
              </a:rPr>
              <a:t>la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020" y="2632354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JIT</a:t>
            </a:r>
            <a:r>
              <a:rPr sz="1800" spc="-9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compiler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 rot="1440000">
            <a:off x="4324524" y="1722731"/>
            <a:ext cx="2439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Liberation Sans"/>
                <a:cs typeface="Liberation Sans"/>
              </a:rPr>
              <a:t>•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 rot="1440000">
            <a:off x="4224857" y="1967593"/>
            <a:ext cx="216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 rot="1440000">
            <a:off x="4121988" y="2188573"/>
            <a:ext cx="216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 rot="1440000">
            <a:off x="4539211" y="2258989"/>
            <a:ext cx="186277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2400" spc="-44" baseline="3472" dirty="0">
                <a:latin typeface="Carlito"/>
                <a:cs typeface="Carlito"/>
              </a:rPr>
              <a:t>inse</a:t>
            </a:r>
            <a:r>
              <a:rPr sz="2400" spc="-44" baseline="1736" dirty="0">
                <a:latin typeface="Carlito"/>
                <a:cs typeface="Carlito"/>
              </a:rPr>
              <a:t>rt</a:t>
            </a:r>
            <a:r>
              <a:rPr sz="2400" spc="-89" baseline="1736" dirty="0">
                <a:latin typeface="Carlito"/>
                <a:cs typeface="Carlito"/>
              </a:rPr>
              <a:t> </a:t>
            </a:r>
            <a:r>
              <a:rPr sz="2400" spc="-52" baseline="1736" dirty="0">
                <a:latin typeface="Carlito"/>
                <a:cs typeface="Carlito"/>
              </a:rPr>
              <a:t>ins</a:t>
            </a:r>
            <a:r>
              <a:rPr sz="1600" spc="-35" dirty="0">
                <a:latin typeface="Carlito"/>
                <a:cs typeface="Carlito"/>
              </a:rPr>
              <a:t>trum</a:t>
            </a:r>
            <a:r>
              <a:rPr sz="2400" spc="-52" baseline="-1736" dirty="0">
                <a:latin typeface="Carlito"/>
                <a:cs typeface="Carlito"/>
              </a:rPr>
              <a:t>ent</a:t>
            </a:r>
            <a:r>
              <a:rPr sz="2400" spc="-52" baseline="-3472" dirty="0">
                <a:latin typeface="Carlito"/>
                <a:cs typeface="Carlito"/>
              </a:rPr>
              <a:t>ation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 rot="1440000">
            <a:off x="4438540" y="2433563"/>
            <a:ext cx="16395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spc="-52" baseline="6944" dirty="0">
                <a:latin typeface="Carlito"/>
                <a:cs typeface="Carlito"/>
              </a:rPr>
              <a:t>pat</a:t>
            </a:r>
            <a:r>
              <a:rPr sz="2400" spc="-52" baseline="5208" dirty="0">
                <a:latin typeface="Carlito"/>
                <a:cs typeface="Carlito"/>
              </a:rPr>
              <a:t>ch </a:t>
            </a:r>
            <a:r>
              <a:rPr sz="2400" spc="-44" baseline="5208" dirty="0">
                <a:latin typeface="Carlito"/>
                <a:cs typeface="Carlito"/>
              </a:rPr>
              <a:t>ju</a:t>
            </a:r>
            <a:r>
              <a:rPr sz="2400" spc="-44" baseline="3472" dirty="0">
                <a:latin typeface="Carlito"/>
                <a:cs typeface="Carlito"/>
              </a:rPr>
              <a:t>mps</a:t>
            </a:r>
            <a:r>
              <a:rPr sz="2400" spc="-135" baseline="3472" dirty="0">
                <a:latin typeface="Carlito"/>
                <a:cs typeface="Carlito"/>
              </a:rPr>
              <a:t> </a:t>
            </a:r>
            <a:r>
              <a:rPr sz="2400" spc="-52" baseline="1736" dirty="0">
                <a:latin typeface="Carlito"/>
                <a:cs typeface="Carlito"/>
              </a:rPr>
              <a:t>targ</a:t>
            </a:r>
            <a:r>
              <a:rPr sz="1600" spc="-35" dirty="0">
                <a:latin typeface="Carlito"/>
                <a:cs typeface="Carlito"/>
              </a:rPr>
              <a:t>ets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 rot="1440000">
            <a:off x="4311100" y="2772699"/>
            <a:ext cx="2195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2400" spc="-60" baseline="6944" dirty="0">
                <a:latin typeface="Carlito"/>
                <a:cs typeface="Carlito"/>
              </a:rPr>
              <a:t>m</a:t>
            </a:r>
            <a:r>
              <a:rPr sz="2400" spc="-60" baseline="5208" dirty="0">
                <a:latin typeface="Carlito"/>
                <a:cs typeface="Carlito"/>
              </a:rPr>
              <a:t>ake </a:t>
            </a:r>
            <a:r>
              <a:rPr sz="2400" spc="-44" baseline="3472" dirty="0">
                <a:latin typeface="Carlito"/>
                <a:cs typeface="Carlito"/>
              </a:rPr>
              <a:t>sure </a:t>
            </a:r>
            <a:r>
              <a:rPr sz="2400" spc="-44" baseline="1736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the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2400" spc="-52" baseline="-1736" dirty="0">
                <a:latin typeface="Carlito"/>
                <a:cs typeface="Carlito"/>
              </a:rPr>
              <a:t>con</a:t>
            </a:r>
            <a:r>
              <a:rPr sz="2400" spc="-52" baseline="-3472" dirty="0">
                <a:latin typeface="Carlito"/>
                <a:cs typeface="Carlito"/>
              </a:rPr>
              <a:t>trol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 rot="1440000">
            <a:off x="4168046" y="2970854"/>
            <a:ext cx="2181817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2400" spc="-52" baseline="6944" dirty="0">
                <a:latin typeface="Carlito"/>
                <a:cs typeface="Carlito"/>
              </a:rPr>
              <a:t>r</a:t>
            </a:r>
            <a:r>
              <a:rPr sz="2400" spc="-52" baseline="5208" dirty="0">
                <a:latin typeface="Carlito"/>
                <a:cs typeface="Carlito"/>
              </a:rPr>
              <a:t>etur</a:t>
            </a:r>
            <a:r>
              <a:rPr sz="2400" spc="-52" baseline="3472" dirty="0">
                <a:latin typeface="Carlito"/>
                <a:cs typeface="Carlito"/>
              </a:rPr>
              <a:t>ns </a:t>
            </a:r>
            <a:r>
              <a:rPr sz="2400" spc="-37" baseline="3472" dirty="0">
                <a:latin typeface="Carlito"/>
                <a:cs typeface="Carlito"/>
              </a:rPr>
              <a:t>to </a:t>
            </a:r>
            <a:r>
              <a:rPr sz="2400" spc="-30" baseline="1736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JIT</a:t>
            </a:r>
            <a:r>
              <a:rPr sz="1600" spc="-114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2400" spc="-44" baseline="-1736" dirty="0">
                <a:latin typeface="Carlito"/>
                <a:cs typeface="Carlito"/>
              </a:rPr>
              <a:t>omp</a:t>
            </a:r>
            <a:r>
              <a:rPr sz="2400" spc="-44" baseline="-3472" dirty="0">
                <a:latin typeface="Carlito"/>
                <a:cs typeface="Carlito"/>
              </a:rPr>
              <a:t>iler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2879" y="4397654"/>
            <a:ext cx="425132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971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Cache  </a:t>
            </a:r>
            <a:r>
              <a:rPr sz="1800" spc="-15" dirty="0">
                <a:latin typeface="Carlito"/>
                <a:cs typeface="Carlito"/>
              </a:rPr>
              <a:t>translated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R="2671445" algn="ctr">
              <a:lnSpc>
                <a:spcPts val="1540"/>
              </a:lnSpc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instruction</a:t>
            </a:r>
            <a:r>
              <a:rPr sz="1800" spc="-4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  <a:p>
            <a:pPr marR="2671445" algn="ctr">
              <a:lnSpc>
                <a:spcPct val="100000"/>
              </a:lnSpc>
            </a:pP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yet</a:t>
            </a:r>
            <a:r>
              <a:rPr sz="1800" spc="-4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translated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 rot="20160000">
            <a:off x="866640" y="2925889"/>
            <a:ext cx="2439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Liberation Sans"/>
                <a:cs typeface="Liberation Sans"/>
              </a:rPr>
              <a:t>•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 rot="20160000">
            <a:off x="1132618" y="2567496"/>
            <a:ext cx="149469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30" dirty="0">
                <a:latin typeface="Carlito"/>
                <a:cs typeface="Carlito"/>
              </a:rPr>
              <a:t>sho</a:t>
            </a:r>
            <a:r>
              <a:rPr sz="2400" spc="-44" baseline="1736" dirty="0">
                <a:latin typeface="Carlito"/>
                <a:cs typeface="Carlito"/>
              </a:rPr>
              <a:t>rt s</a:t>
            </a:r>
            <a:r>
              <a:rPr sz="2400" spc="-44" baseline="3472" dirty="0">
                <a:latin typeface="Carlito"/>
                <a:cs typeface="Carlito"/>
              </a:rPr>
              <a:t>eque</a:t>
            </a:r>
            <a:r>
              <a:rPr sz="2400" spc="-44" baseline="5208" dirty="0">
                <a:latin typeface="Carlito"/>
                <a:cs typeface="Carlito"/>
              </a:rPr>
              <a:t>nce</a:t>
            </a:r>
            <a:r>
              <a:rPr sz="2400" spc="-142" baseline="5208" dirty="0">
                <a:latin typeface="Carlito"/>
                <a:cs typeface="Carlito"/>
              </a:rPr>
              <a:t> </a:t>
            </a:r>
            <a:r>
              <a:rPr sz="2400" spc="-22" baseline="6944" dirty="0">
                <a:latin typeface="Carlito"/>
                <a:cs typeface="Carlito"/>
              </a:rPr>
              <a:t>of</a:t>
            </a:r>
            <a:endParaRPr sz="2400" baseline="6944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 rot="20160000">
            <a:off x="1211037" y="2921311"/>
            <a:ext cx="9994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600" spc="-30" dirty="0">
                <a:latin typeface="Carlito"/>
                <a:cs typeface="Carlito"/>
              </a:rPr>
              <a:t>bas</a:t>
            </a:r>
            <a:r>
              <a:rPr sz="2400" spc="-44" baseline="1736" dirty="0">
                <a:latin typeface="Carlito"/>
                <a:cs typeface="Carlito"/>
              </a:rPr>
              <a:t>ic</a:t>
            </a:r>
            <a:r>
              <a:rPr sz="2400" spc="-120" baseline="1736" dirty="0">
                <a:latin typeface="Carlito"/>
                <a:cs typeface="Carlito"/>
              </a:rPr>
              <a:t> </a:t>
            </a:r>
            <a:r>
              <a:rPr sz="2400" spc="-44" baseline="1736" dirty="0">
                <a:latin typeface="Carlito"/>
                <a:cs typeface="Carlito"/>
              </a:rPr>
              <a:t>bl</a:t>
            </a:r>
            <a:r>
              <a:rPr sz="2400" spc="-44" baseline="3472" dirty="0">
                <a:latin typeface="Carlito"/>
                <a:cs typeface="Carlito"/>
              </a:rPr>
              <a:t>ocks</a:t>
            </a:r>
            <a:endParaRPr sz="2400" baseline="3472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0709" y="3114954"/>
            <a:ext cx="10179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35600"/>
              </a:lnSpc>
              <a:spcBef>
                <a:spcPts val="100"/>
              </a:spcBef>
            </a:pP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sp</a:t>
            </a:r>
            <a:r>
              <a:rPr sz="1800" spc="-25" dirty="0">
                <a:solidFill>
                  <a:srgbClr val="1E487C"/>
                </a:solidFill>
                <a:latin typeface="Carlito"/>
                <a:cs typeface="Carlito"/>
              </a:rPr>
              <a:t>a</a:t>
            </a:r>
            <a:r>
              <a:rPr sz="1800" spc="-35" dirty="0">
                <a:solidFill>
                  <a:srgbClr val="1E487C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h</a:t>
            </a:r>
            <a:r>
              <a:rPr sz="1800" spc="10" dirty="0">
                <a:solidFill>
                  <a:srgbClr val="1E487C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r  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50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marL="4432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39"/>
    </mc:Choice>
    <mc:Fallback xmlns="">
      <p:transition spd="slow" advTm="5343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950" y="2751734"/>
            <a:ext cx="4604385" cy="1071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3400" dirty="0"/>
              <a:t>Example </a:t>
            </a:r>
            <a:r>
              <a:rPr sz="3400" spc="5" dirty="0"/>
              <a:t>1:</a:t>
            </a:r>
            <a:r>
              <a:rPr sz="3400" spc="-10" dirty="0"/>
              <a:t> </a:t>
            </a:r>
            <a:r>
              <a:rPr sz="3400" spc="5" dirty="0"/>
              <a:t>docount</a:t>
            </a:r>
            <a:endParaRPr sz="3400"/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400" spc="5" dirty="0"/>
              <a:t>- </a:t>
            </a:r>
            <a:r>
              <a:rPr sz="3400" dirty="0"/>
              <a:t>instruction </a:t>
            </a:r>
            <a:r>
              <a:rPr sz="3400" spc="-5" dirty="0"/>
              <a:t>counting </a:t>
            </a:r>
            <a:r>
              <a:rPr sz="3400" dirty="0"/>
              <a:t>tool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7"/>
    </mc:Choice>
    <mc:Fallback xmlns="">
      <p:transition spd="slow" advTm="1076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60" y="69494"/>
            <a:ext cx="5612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Instruction </a:t>
            </a:r>
            <a:r>
              <a:rPr spc="-20" dirty="0"/>
              <a:t>counting</a:t>
            </a:r>
            <a:r>
              <a:rPr spc="-45" dirty="0"/>
              <a:t> </a:t>
            </a:r>
            <a:r>
              <a:rPr spc="-15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917854"/>
            <a:ext cx="5507990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9905">
              <a:lnSpc>
                <a:spcPct val="1167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#include “pin.h”  uint64_t icount </a:t>
            </a:r>
            <a:r>
              <a:rPr sz="1600" dirty="0">
                <a:latin typeface="Liberation Mono"/>
                <a:cs typeface="Liberation Mono"/>
              </a:rPr>
              <a:t>=</a:t>
            </a:r>
            <a:r>
              <a:rPr sz="1600" spc="-7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() </a:t>
            </a: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icount++;</a:t>
            </a:r>
            <a:r>
              <a:rPr sz="1600" spc="-3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Liberation Mono"/>
              <a:cs typeface="Liberation Mono"/>
            </a:endParaRPr>
          </a:p>
          <a:p>
            <a:pPr marL="352425" marR="1002030" indent="-340360">
              <a:lnSpc>
                <a:spcPct val="116100"/>
              </a:lnSpc>
            </a:pPr>
            <a:r>
              <a:rPr sz="1600" spc="-5" dirty="0">
                <a:latin typeface="Liberation Mono"/>
                <a:cs typeface="Liberation Mono"/>
              </a:rPr>
              <a:t>void Instruction(INS ins, void *v)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INS_InsertCall(ins,</a:t>
            </a:r>
            <a:r>
              <a:rPr sz="1600" spc="-9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IPOINT_BEFORE,</a:t>
            </a:r>
            <a:endParaRPr sz="16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(AFUNPTR)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2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IARG_END);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(INT32 code, void *v)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std::cerr &lt;&lt; “Count: </a:t>
            </a:r>
            <a:r>
              <a:rPr sz="1600" dirty="0">
                <a:latin typeface="Liberation Mono"/>
                <a:cs typeface="Liberation Mono"/>
              </a:rPr>
              <a:t>” </a:t>
            </a:r>
            <a:r>
              <a:rPr sz="1600" spc="-5" dirty="0">
                <a:latin typeface="Liberation Mono"/>
                <a:cs typeface="Liberation Mono"/>
              </a:rPr>
              <a:t>&lt;&lt; icount </a:t>
            </a:r>
            <a:r>
              <a:rPr sz="1600" dirty="0">
                <a:latin typeface="Liberation Mono"/>
                <a:cs typeface="Liberation Mono"/>
              </a:rPr>
              <a:t>&lt;&lt; </a:t>
            </a:r>
            <a:r>
              <a:rPr sz="1600" spc="-5" dirty="0">
                <a:latin typeface="Liberation Mono"/>
                <a:cs typeface="Liberation Mono"/>
              </a:rPr>
              <a:t>endl;</a:t>
            </a:r>
            <a:r>
              <a:rPr sz="1600" spc="-6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381" y="68099"/>
            <a:ext cx="650087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209" y="4685686"/>
            <a:ext cx="548576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int main(int argc, char **argv) </a:t>
            </a:r>
            <a:r>
              <a:rPr sz="1600" dirty="0">
                <a:latin typeface="Liberation Mono"/>
                <a:cs typeface="Liberation Mono"/>
              </a:rPr>
              <a:t>{</a:t>
            </a:r>
            <a:endParaRPr sz="1600">
              <a:latin typeface="Liberation Mono"/>
              <a:cs typeface="Liberation Mono"/>
            </a:endParaRPr>
          </a:p>
          <a:p>
            <a:pPr marL="352425" marR="5080">
              <a:lnSpc>
                <a:spcPct val="116100"/>
              </a:lnSpc>
              <a:spcBef>
                <a:spcPts val="10"/>
              </a:spcBef>
            </a:pPr>
            <a:r>
              <a:rPr sz="1600" spc="-5" dirty="0">
                <a:latin typeface="Liberation Mono"/>
                <a:cs typeface="Liberation Mono"/>
              </a:rPr>
              <a:t>PIN_Init(argc, argv);  INS_AddInstrumentFunction(Instruction,</a:t>
            </a:r>
            <a:r>
              <a:rPr sz="1600" spc="-8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PIN_Add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Function(Fini,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5821066"/>
            <a:ext cx="23418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PIN_StartProgram();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return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7590" y="5821066"/>
            <a:ext cx="19761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i="1" spc="-5" dirty="0">
                <a:latin typeface="Liberation Mono"/>
                <a:cs typeface="Liberation Mono"/>
              </a:rPr>
              <a:t>// never</a:t>
            </a:r>
            <a:r>
              <a:rPr sz="1600" i="1" spc="-90" dirty="0">
                <a:latin typeface="Liberation Mono"/>
                <a:cs typeface="Liberation Mono"/>
              </a:rPr>
              <a:t> </a:t>
            </a:r>
            <a:r>
              <a:rPr sz="1600" i="1" spc="-5" dirty="0">
                <a:latin typeface="Liberation Mono"/>
                <a:cs typeface="Liberation Mono"/>
              </a:rPr>
              <a:t>returns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09" y="639002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6"/>
    </mc:Choice>
    <mc:Fallback xmlns="">
      <p:transition spd="slow" advTm="1563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09" y="917854"/>
            <a:ext cx="5507990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9905">
              <a:lnSpc>
                <a:spcPct val="1167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#include “pin.h”  uint64_t icount </a:t>
            </a:r>
            <a:r>
              <a:rPr sz="1600" dirty="0">
                <a:latin typeface="Liberation Mono"/>
                <a:cs typeface="Liberation Mono"/>
              </a:rPr>
              <a:t>=</a:t>
            </a:r>
            <a:r>
              <a:rPr sz="1600" spc="-7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() </a:t>
            </a: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icount++;</a:t>
            </a:r>
            <a:r>
              <a:rPr sz="1600" spc="-3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Liberation Mono"/>
              <a:cs typeface="Liberation Mono"/>
            </a:endParaRPr>
          </a:p>
          <a:p>
            <a:pPr marL="352425" marR="1002030" indent="-340360">
              <a:lnSpc>
                <a:spcPct val="116100"/>
              </a:lnSpc>
            </a:pPr>
            <a:r>
              <a:rPr sz="1600" spc="-5" dirty="0">
                <a:latin typeface="Liberation Mono"/>
                <a:cs typeface="Liberation Mono"/>
              </a:rPr>
              <a:t>void Instruction(INS ins, void *v)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INS_InsertCall(ins,</a:t>
            </a:r>
            <a:r>
              <a:rPr sz="1600" spc="-9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IPOINT_BEFORE,</a:t>
            </a:r>
            <a:endParaRPr sz="16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(AFUNPTR)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2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IARG_END);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(INT32 code, void *v)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std::cerr &lt;&lt; “Count: </a:t>
            </a:r>
            <a:r>
              <a:rPr sz="1600" dirty="0">
                <a:latin typeface="Liberation Mono"/>
                <a:cs typeface="Liberation Mono"/>
              </a:rPr>
              <a:t>” </a:t>
            </a:r>
            <a:r>
              <a:rPr sz="1600" spc="-5" dirty="0">
                <a:latin typeface="Liberation Mono"/>
                <a:cs typeface="Liberation Mono"/>
              </a:rPr>
              <a:t>&lt;&lt; icount </a:t>
            </a:r>
            <a:r>
              <a:rPr sz="1600" dirty="0">
                <a:latin typeface="Liberation Mono"/>
                <a:cs typeface="Liberation Mono"/>
              </a:rPr>
              <a:t>&lt;&lt; </a:t>
            </a:r>
            <a:r>
              <a:rPr sz="1600" spc="-5" dirty="0">
                <a:latin typeface="Liberation Mono"/>
                <a:cs typeface="Liberation Mono"/>
              </a:rPr>
              <a:t>endl;</a:t>
            </a:r>
            <a:r>
              <a:rPr sz="1600" spc="-6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550" y="4006435"/>
            <a:ext cx="8197215" cy="1283335"/>
            <a:chOff x="689550" y="4006435"/>
            <a:chExt cx="8197215" cy="1283335"/>
          </a:xfrm>
        </p:grpSpPr>
        <p:sp>
          <p:nvSpPr>
            <p:cNvPr id="4" name="object 4"/>
            <p:cNvSpPr/>
            <p:nvPr/>
          </p:nvSpPr>
          <p:spPr>
            <a:xfrm>
              <a:off x="702309" y="4978044"/>
              <a:ext cx="4121150" cy="297180"/>
            </a:xfrm>
            <a:custGeom>
              <a:avLst/>
              <a:gdLst/>
              <a:ahLst/>
              <a:cxnLst/>
              <a:rect l="l" t="t" r="r" b="b"/>
              <a:pathLst>
                <a:path w="4121150" h="297179">
                  <a:moveTo>
                    <a:pt x="412115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4121150" y="297180"/>
                  </a:lnTo>
                  <a:close/>
                </a:path>
              </a:pathLst>
            </a:custGeom>
            <a:solidFill>
              <a:srgbClr val="000000">
                <a:alpha val="9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309" y="4978044"/>
              <a:ext cx="4121150" cy="297180"/>
            </a:xfrm>
            <a:custGeom>
              <a:avLst/>
              <a:gdLst/>
              <a:ahLst/>
              <a:cxnLst/>
              <a:rect l="l" t="t" r="r" b="b"/>
              <a:pathLst>
                <a:path w="4121150" h="297179">
                  <a:moveTo>
                    <a:pt x="2061210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121150" y="0"/>
                  </a:lnTo>
                  <a:lnTo>
                    <a:pt x="4121150" y="297180"/>
                  </a:lnTo>
                  <a:lnTo>
                    <a:pt x="2061210" y="29718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2309" y="4955184"/>
              <a:ext cx="4121150" cy="297180"/>
            </a:xfrm>
            <a:custGeom>
              <a:avLst/>
              <a:gdLst/>
              <a:ahLst/>
              <a:cxnLst/>
              <a:rect l="l" t="t" r="r" b="b"/>
              <a:pathLst>
                <a:path w="4121150" h="297179">
                  <a:moveTo>
                    <a:pt x="412115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4121150" y="297180"/>
                  </a:lnTo>
                  <a:close/>
                </a:path>
              </a:pathLst>
            </a:custGeom>
            <a:solidFill>
              <a:srgbClr val="7FFF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309" y="4955184"/>
              <a:ext cx="4121150" cy="297180"/>
            </a:xfrm>
            <a:custGeom>
              <a:avLst/>
              <a:gdLst/>
              <a:ahLst/>
              <a:cxnLst/>
              <a:rect l="l" t="t" r="r" b="b"/>
              <a:pathLst>
                <a:path w="4121150" h="297179">
                  <a:moveTo>
                    <a:pt x="2061210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121150" y="0"/>
                  </a:lnTo>
                  <a:lnTo>
                    <a:pt x="4121150" y="297180"/>
                  </a:lnTo>
                  <a:lnTo>
                    <a:pt x="2061210" y="29718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0450" y="4042054"/>
              <a:ext cx="4003040" cy="1234440"/>
            </a:xfrm>
            <a:custGeom>
              <a:avLst/>
              <a:gdLst/>
              <a:ahLst/>
              <a:cxnLst/>
              <a:rect l="l" t="t" r="r" b="b"/>
              <a:pathLst>
                <a:path w="4003040" h="1234439">
                  <a:moveTo>
                    <a:pt x="1682750" y="0"/>
                  </a:moveTo>
                  <a:lnTo>
                    <a:pt x="2068829" y="0"/>
                  </a:lnTo>
                  <a:lnTo>
                    <a:pt x="2649220" y="0"/>
                  </a:lnTo>
                  <a:lnTo>
                    <a:pt x="4003040" y="0"/>
                  </a:lnTo>
                  <a:lnTo>
                    <a:pt x="4003040" y="609600"/>
                  </a:lnTo>
                  <a:lnTo>
                    <a:pt x="4003040" y="869950"/>
                  </a:lnTo>
                  <a:lnTo>
                    <a:pt x="4003040" y="1045209"/>
                  </a:lnTo>
                  <a:lnTo>
                    <a:pt x="2649220" y="1045209"/>
                  </a:lnTo>
                  <a:lnTo>
                    <a:pt x="2068829" y="1045209"/>
                  </a:lnTo>
                  <a:lnTo>
                    <a:pt x="1682750" y="1045209"/>
                  </a:lnTo>
                  <a:lnTo>
                    <a:pt x="1682750" y="869950"/>
                  </a:lnTo>
                  <a:lnTo>
                    <a:pt x="0" y="1234439"/>
                  </a:lnTo>
                  <a:lnTo>
                    <a:pt x="1682750" y="609600"/>
                  </a:lnTo>
                  <a:lnTo>
                    <a:pt x="1682750" y="0"/>
                  </a:lnTo>
                  <a:close/>
                </a:path>
                <a:path w="4003040" h="1234439">
                  <a:moveTo>
                    <a:pt x="1682750" y="0"/>
                  </a:moveTo>
                  <a:lnTo>
                    <a:pt x="1682750" y="0"/>
                  </a:lnTo>
                </a:path>
                <a:path w="4003040" h="1234439">
                  <a:moveTo>
                    <a:pt x="4003040" y="1045209"/>
                  </a:moveTo>
                  <a:lnTo>
                    <a:pt x="4003040" y="104520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0450" y="4019194"/>
              <a:ext cx="4003040" cy="1234440"/>
            </a:xfrm>
            <a:custGeom>
              <a:avLst/>
              <a:gdLst/>
              <a:ahLst/>
              <a:cxnLst/>
              <a:rect l="l" t="t" r="r" b="b"/>
              <a:pathLst>
                <a:path w="4003040" h="1234439">
                  <a:moveTo>
                    <a:pt x="1682750" y="0"/>
                  </a:moveTo>
                  <a:lnTo>
                    <a:pt x="2068829" y="0"/>
                  </a:lnTo>
                  <a:lnTo>
                    <a:pt x="2649220" y="0"/>
                  </a:lnTo>
                  <a:lnTo>
                    <a:pt x="4003040" y="0"/>
                  </a:lnTo>
                  <a:lnTo>
                    <a:pt x="4003040" y="609600"/>
                  </a:lnTo>
                  <a:lnTo>
                    <a:pt x="4003040" y="869950"/>
                  </a:lnTo>
                  <a:lnTo>
                    <a:pt x="4003040" y="1043939"/>
                  </a:lnTo>
                  <a:lnTo>
                    <a:pt x="2649220" y="1043939"/>
                  </a:lnTo>
                  <a:lnTo>
                    <a:pt x="2068829" y="1043939"/>
                  </a:lnTo>
                  <a:lnTo>
                    <a:pt x="1682750" y="1043939"/>
                  </a:lnTo>
                  <a:lnTo>
                    <a:pt x="1682750" y="869950"/>
                  </a:lnTo>
                  <a:lnTo>
                    <a:pt x="0" y="1234440"/>
                  </a:lnTo>
                  <a:lnTo>
                    <a:pt x="1682750" y="609600"/>
                  </a:lnTo>
                  <a:lnTo>
                    <a:pt x="1682750" y="0"/>
                  </a:lnTo>
                  <a:close/>
                </a:path>
                <a:path w="4003040" h="1234439">
                  <a:moveTo>
                    <a:pt x="1682750" y="0"/>
                  </a:moveTo>
                  <a:lnTo>
                    <a:pt x="1682750" y="0"/>
                  </a:lnTo>
                </a:path>
                <a:path w="4003040" h="1234439">
                  <a:moveTo>
                    <a:pt x="4003040" y="1043939"/>
                  </a:moveTo>
                  <a:lnTo>
                    <a:pt x="4003040" y="104393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62760" y="49174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Instruction </a:t>
            </a:r>
            <a:r>
              <a:rPr spc="-20" dirty="0"/>
              <a:t>counting</a:t>
            </a:r>
            <a:r>
              <a:rPr spc="10" dirty="0"/>
              <a:t> </a:t>
            </a:r>
            <a:r>
              <a:rPr spc="-15" dirty="0"/>
              <a:t>tool</a:t>
            </a:r>
          </a:p>
        </p:txBody>
      </p:sp>
      <p:sp>
        <p:nvSpPr>
          <p:cNvPr id="11" name="object 11"/>
          <p:cNvSpPr/>
          <p:nvPr/>
        </p:nvSpPr>
        <p:spPr>
          <a:xfrm>
            <a:off x="255370" y="68099"/>
            <a:ext cx="749896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6740" y="4345584"/>
            <a:ext cx="155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rlito"/>
                <a:cs typeface="Carlito"/>
              </a:rPr>
              <a:t>Initialize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spc="-40" dirty="0">
                <a:latin typeface="Carlito"/>
                <a:cs typeface="Carlito"/>
              </a:rPr>
              <a:t>PIN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209" y="4685686"/>
            <a:ext cx="548576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int main(int argc, char **argv) </a:t>
            </a:r>
            <a:r>
              <a:rPr sz="1600" dirty="0">
                <a:latin typeface="Liberation Mono"/>
                <a:cs typeface="Liberation Mono"/>
              </a:rPr>
              <a:t>{</a:t>
            </a:r>
            <a:endParaRPr sz="1600">
              <a:latin typeface="Liberation Mono"/>
              <a:cs typeface="Liberation Mono"/>
            </a:endParaRPr>
          </a:p>
          <a:p>
            <a:pPr marL="352425" marR="5080">
              <a:lnSpc>
                <a:spcPct val="116100"/>
              </a:lnSpc>
              <a:spcBef>
                <a:spcPts val="10"/>
              </a:spcBef>
            </a:pPr>
            <a:r>
              <a:rPr sz="1600" spc="-5" dirty="0">
                <a:latin typeface="Liberation Mono"/>
                <a:cs typeface="Liberation Mono"/>
              </a:rPr>
              <a:t>PIN_Init(argc, argv);  INS_AddInstrumentFunction(Instruction,</a:t>
            </a:r>
            <a:r>
              <a:rPr sz="1600" spc="-8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PIN_Add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Function(Fini,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569" y="5821066"/>
            <a:ext cx="23418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PIN_StartProgram();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return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7590" y="5821066"/>
            <a:ext cx="19761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i="1" spc="-5" dirty="0">
                <a:latin typeface="Liberation Mono"/>
                <a:cs typeface="Liberation Mono"/>
              </a:rPr>
              <a:t>// never</a:t>
            </a:r>
            <a:r>
              <a:rPr sz="1600" i="1" spc="-90" dirty="0">
                <a:latin typeface="Liberation Mono"/>
                <a:cs typeface="Liberation Mono"/>
              </a:rPr>
              <a:t> </a:t>
            </a:r>
            <a:r>
              <a:rPr sz="1600" i="1" spc="-5" dirty="0">
                <a:latin typeface="Liberation Mono"/>
                <a:cs typeface="Liberation Mono"/>
              </a:rPr>
              <a:t>returns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209" y="639002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29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19" y="497484"/>
            <a:ext cx="6324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 </a:t>
            </a:r>
            <a:r>
              <a:rPr dirty="0"/>
              <a:t>and </a:t>
            </a:r>
            <a:r>
              <a:rPr spc="-25" dirty="0"/>
              <a:t>control </a:t>
            </a:r>
            <a:r>
              <a:rPr spc="-15" dirty="0"/>
              <a:t>flow</a:t>
            </a:r>
            <a:r>
              <a:rPr spc="-40" dirty="0"/>
              <a:t> </a:t>
            </a:r>
            <a:r>
              <a:rPr spc="-2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270"/>
            <a:ext cx="7955280" cy="15506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First,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 disassemble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30" dirty="0">
                <a:solidFill>
                  <a:srgbClr val="A5A5A5"/>
                </a:solidFill>
                <a:latin typeface="Carlito"/>
                <a:cs typeface="Carlito"/>
              </a:rPr>
              <a:t>Valid </a:t>
            </a:r>
            <a:r>
              <a:rPr sz="2000" spc="10" dirty="0">
                <a:solidFill>
                  <a:srgbClr val="A5A5A5"/>
                </a:solidFill>
                <a:latin typeface="Liberation Mono"/>
                <a:cs typeface="Liberation Mono"/>
              </a:rPr>
              <a:t>call</a:t>
            </a:r>
            <a:r>
              <a:rPr sz="2000" spc="-695" dirty="0">
                <a:solidFill>
                  <a:srgbClr val="A5A5A5"/>
                </a:solidFill>
                <a:latin typeface="Liberation Mono"/>
                <a:cs typeface="Liberation Mono"/>
              </a:rPr>
              <a:t>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targets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become function entry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points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For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each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function,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perform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a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breadth-first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control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flow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graph</a:t>
            </a:r>
            <a:r>
              <a:rPr sz="2150" spc="40" dirty="0">
                <a:solidFill>
                  <a:srgbClr val="A5A5A5"/>
                </a:solidFill>
                <a:latin typeface="Carlito"/>
                <a:cs typeface="Carlito"/>
              </a:rPr>
              <a:t>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traversal</a:t>
            </a: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Liberation Sans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Once function ranges/basic blocks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are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identified, </a:t>
            </a:r>
            <a:r>
              <a:rPr sz="2150" spc="-20" dirty="0">
                <a:solidFill>
                  <a:srgbClr val="A5A5A5"/>
                </a:solidFill>
                <a:latin typeface="Carlito"/>
                <a:cs typeface="Carlito"/>
              </a:rPr>
              <a:t>we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get </a:t>
            </a:r>
            <a:r>
              <a:rPr sz="2150" spc="-5" dirty="0">
                <a:solidFill>
                  <a:srgbClr val="A5A5A5"/>
                </a:solidFill>
                <a:latin typeface="Carlito"/>
                <a:cs typeface="Carlito"/>
              </a:rPr>
              <a:t>a </a:t>
            </a:r>
            <a:r>
              <a:rPr sz="2150" spc="-10" dirty="0">
                <a:solidFill>
                  <a:srgbClr val="A5A5A5"/>
                </a:solidFill>
                <a:latin typeface="Carlito"/>
                <a:cs typeface="Carlito"/>
              </a:rPr>
              <a:t>call</a:t>
            </a:r>
            <a:r>
              <a:rPr sz="2150" spc="55" dirty="0">
                <a:solidFill>
                  <a:srgbClr val="A5A5A5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A5A5A5"/>
                </a:solidFill>
                <a:latin typeface="Carlito"/>
                <a:cs typeface="Carlito"/>
              </a:rPr>
              <a:t>graph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40404"/>
            <a:ext cx="1960880" cy="6781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ts val="2570"/>
              </a:lnSpc>
              <a:spcBef>
                <a:spcPts val="180"/>
              </a:spcBef>
              <a:buFont typeface="Liberation Sans"/>
              <a:buChar char="•"/>
              <a:tabLst>
                <a:tab pos="301625" algn="l"/>
                <a:tab pos="302260" algn="l"/>
              </a:tabLst>
            </a:pPr>
            <a:r>
              <a:rPr dirty="0"/>
              <a:t>	</a:t>
            </a:r>
            <a:r>
              <a:rPr sz="2150" spc="-10" dirty="0">
                <a:latin typeface="Carlito"/>
                <a:cs typeface="Carlito"/>
              </a:rPr>
              <a:t>This</a:t>
            </a:r>
            <a:r>
              <a:rPr sz="2150" spc="-75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procedure  </a:t>
            </a:r>
            <a:r>
              <a:rPr sz="2150" spc="-10" dirty="0">
                <a:latin typeface="Carlito"/>
                <a:cs typeface="Carlito"/>
              </a:rPr>
              <a:t>not</a:t>
            </a:r>
            <a:r>
              <a:rPr sz="2150" spc="-3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analyzed!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1755" y="3540404"/>
            <a:ext cx="85979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5" dirty="0">
                <a:latin typeface="Carlito"/>
                <a:cs typeface="Carlito"/>
              </a:rPr>
              <a:t>at</a:t>
            </a:r>
            <a:r>
              <a:rPr sz="2150" spc="-80" dirty="0">
                <a:latin typeface="Carlito"/>
                <a:cs typeface="Carlito"/>
              </a:rPr>
              <a:t> </a:t>
            </a:r>
            <a:r>
              <a:rPr sz="2150" spc="-20" dirty="0">
                <a:latin typeface="Carlito"/>
                <a:cs typeface="Carlito"/>
              </a:rPr>
              <a:t>were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010" y="4241444"/>
            <a:ext cx="176530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75" spc="15" baseline="3003" dirty="0">
                <a:latin typeface="Liberation Sans"/>
                <a:cs typeface="Liberation Sans"/>
              </a:rPr>
              <a:t>– </a:t>
            </a:r>
            <a:r>
              <a:rPr sz="1850" dirty="0">
                <a:latin typeface="Carlito"/>
                <a:cs typeface="Carlito"/>
              </a:rPr>
              <a:t>Functions that</a:t>
            </a:r>
            <a:r>
              <a:rPr sz="1850" spc="-114" dirty="0">
                <a:latin typeface="Carlito"/>
                <a:cs typeface="Carlito"/>
              </a:rPr>
              <a:t> </a:t>
            </a:r>
            <a:r>
              <a:rPr sz="1850" spc="5" dirty="0">
                <a:latin typeface="Carlito"/>
                <a:cs typeface="Carlito"/>
              </a:rPr>
              <a:t>a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010" y="4574183"/>
            <a:ext cx="173545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75" spc="15" baseline="3003" dirty="0">
                <a:latin typeface="Liberation Sans"/>
                <a:cs typeface="Liberation Sans"/>
              </a:rPr>
              <a:t>– </a:t>
            </a:r>
            <a:r>
              <a:rPr sz="1850" dirty="0">
                <a:latin typeface="Carlito"/>
                <a:cs typeface="Carlito"/>
              </a:rPr>
              <a:t>Fragments </a:t>
            </a:r>
            <a:r>
              <a:rPr sz="1850" spc="5" dirty="0">
                <a:latin typeface="Carlito"/>
                <a:cs typeface="Carlito"/>
              </a:rPr>
              <a:t>of</a:t>
            </a:r>
            <a:r>
              <a:rPr sz="1850" spc="-140" dirty="0">
                <a:latin typeface="Carlito"/>
                <a:cs typeface="Carlito"/>
              </a:rPr>
              <a:t> </a:t>
            </a:r>
            <a:r>
              <a:rPr sz="1850" spc="10" dirty="0">
                <a:latin typeface="Carlito"/>
                <a:cs typeface="Carlito"/>
              </a:rPr>
              <a:t>fu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0209" y="4574183"/>
            <a:ext cx="922019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rlito"/>
                <a:cs typeface="Carlito"/>
              </a:rPr>
              <a:t>ited</a:t>
            </a:r>
            <a:r>
              <a:rPr sz="1850" spc="-60" dirty="0">
                <a:latin typeface="Carlito"/>
                <a:cs typeface="Carlito"/>
              </a:rPr>
              <a:t> </a:t>
            </a:r>
            <a:r>
              <a:rPr sz="1850" dirty="0">
                <a:latin typeface="Carlito"/>
                <a:cs typeface="Carlito"/>
              </a:rPr>
              <a:t>code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010" y="5238394"/>
            <a:ext cx="1751964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75" spc="15" baseline="3003" dirty="0">
                <a:latin typeface="Liberation Sans"/>
                <a:cs typeface="Liberation Sans"/>
              </a:rPr>
              <a:t>– </a:t>
            </a:r>
            <a:r>
              <a:rPr sz="1850" spc="5" dirty="0">
                <a:latin typeface="Carlito"/>
                <a:cs typeface="Carlito"/>
              </a:rPr>
              <a:t>Alignment</a:t>
            </a:r>
            <a:r>
              <a:rPr sz="1850" spc="-140" dirty="0">
                <a:latin typeface="Carlito"/>
                <a:cs typeface="Carlito"/>
              </a:rPr>
              <a:t> </a:t>
            </a:r>
            <a:r>
              <a:rPr sz="1850" spc="5" dirty="0">
                <a:latin typeface="Carlito"/>
                <a:cs typeface="Carlito"/>
              </a:rPr>
              <a:t>padd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5013" y="3621049"/>
            <a:ext cx="489839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150" spc="-10" dirty="0">
                <a:latin typeface="Carlito"/>
                <a:cs typeface="Carlito"/>
              </a:rPr>
              <a:t>might </a:t>
            </a:r>
            <a:r>
              <a:rPr sz="2150" spc="-20" dirty="0">
                <a:latin typeface="Carlito"/>
                <a:cs typeface="Carlito"/>
              </a:rPr>
              <a:t>leave </a:t>
            </a:r>
            <a:r>
              <a:rPr sz="2150" spc="-5" dirty="0">
                <a:latin typeface="Carlito"/>
                <a:cs typeface="Carlito"/>
              </a:rPr>
              <a:t>us with </a:t>
            </a:r>
            <a:r>
              <a:rPr sz="2150" spc="-20" dirty="0">
                <a:latin typeface="Carlito"/>
                <a:cs typeface="Carlito"/>
              </a:rPr>
              <a:t>gaps </a:t>
            </a:r>
            <a:r>
              <a:rPr sz="2150" spc="-10" dirty="0">
                <a:latin typeface="Carlito"/>
                <a:cs typeface="Carlito"/>
              </a:rPr>
              <a:t>in the </a:t>
            </a:r>
            <a:r>
              <a:rPr sz="2150" spc="-20" dirty="0">
                <a:latin typeface="Carlito"/>
                <a:cs typeface="Carlito"/>
              </a:rPr>
              <a:t>text </a:t>
            </a:r>
            <a:r>
              <a:rPr sz="2150" spc="-5" dirty="0">
                <a:latin typeface="Carlito"/>
                <a:cs typeface="Carlito"/>
              </a:rPr>
              <a:t>space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th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rlito"/>
              <a:cs typeface="Carlito"/>
            </a:endParaRPr>
          </a:p>
          <a:p>
            <a:pPr marL="18415" indent="29845">
              <a:lnSpc>
                <a:spcPct val="117800"/>
              </a:lnSpc>
            </a:pPr>
            <a:r>
              <a:rPr sz="1850" spc="-5" dirty="0">
                <a:latin typeface="Carlito"/>
                <a:cs typeface="Carlito"/>
              </a:rPr>
              <a:t>re </a:t>
            </a:r>
            <a:r>
              <a:rPr sz="1850" dirty="0">
                <a:latin typeface="Carlito"/>
                <a:cs typeface="Carlito"/>
              </a:rPr>
              <a:t>never </a:t>
            </a:r>
            <a:r>
              <a:rPr sz="1850" spc="-5" dirty="0">
                <a:latin typeface="Carlito"/>
                <a:cs typeface="Carlito"/>
              </a:rPr>
              <a:t>statically referenced </a:t>
            </a:r>
            <a:r>
              <a:rPr sz="1850" spc="5" dirty="0">
                <a:latin typeface="Carlito"/>
                <a:cs typeface="Carlito"/>
              </a:rPr>
              <a:t>in </a:t>
            </a:r>
            <a:r>
              <a:rPr sz="1850" dirty="0">
                <a:latin typeface="Carlito"/>
                <a:cs typeface="Carlito"/>
              </a:rPr>
              <a:t>previously visited  nctions never </a:t>
            </a:r>
            <a:r>
              <a:rPr sz="1850" spc="-5" dirty="0">
                <a:latin typeface="Carlito"/>
                <a:cs typeface="Carlito"/>
              </a:rPr>
              <a:t>statically referenced </a:t>
            </a:r>
            <a:r>
              <a:rPr sz="1850" spc="10" dirty="0">
                <a:latin typeface="Carlito"/>
                <a:cs typeface="Carlito"/>
              </a:rPr>
              <a:t>in </a:t>
            </a:r>
            <a:r>
              <a:rPr sz="1850" dirty="0">
                <a:latin typeface="Carlito"/>
                <a:cs typeface="Carlito"/>
              </a:rPr>
              <a:t>previously vis  </a:t>
            </a:r>
            <a:r>
              <a:rPr sz="1850" spc="-10" dirty="0">
                <a:latin typeface="Carlito"/>
                <a:cs typeface="Carlito"/>
              </a:rPr>
              <a:t>data</a:t>
            </a:r>
            <a:endParaRPr sz="1850">
              <a:latin typeface="Carlito"/>
              <a:cs typeface="Carlito"/>
            </a:endParaRPr>
          </a:p>
          <a:p>
            <a:pPr marL="34925">
              <a:lnSpc>
                <a:spcPct val="100000"/>
              </a:lnSpc>
              <a:spcBef>
                <a:spcPts val="400"/>
              </a:spcBef>
            </a:pPr>
            <a:r>
              <a:rPr sz="1850" spc="5" dirty="0">
                <a:latin typeface="Carlito"/>
                <a:cs typeface="Carlito"/>
              </a:rPr>
              <a:t>ing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570" y="143154"/>
            <a:ext cx="45847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559171" y="3402096"/>
            <a:ext cx="4931410" cy="2987040"/>
            <a:chOff x="2559171" y="3402096"/>
            <a:chExt cx="4931410" cy="2987040"/>
          </a:xfrm>
        </p:grpSpPr>
        <p:sp>
          <p:nvSpPr>
            <p:cNvPr id="13" name="object 13"/>
            <p:cNvSpPr/>
            <p:nvPr/>
          </p:nvSpPr>
          <p:spPr>
            <a:xfrm>
              <a:off x="2590799" y="3433724"/>
              <a:ext cx="4867910" cy="2923540"/>
            </a:xfrm>
            <a:custGeom>
              <a:avLst/>
              <a:gdLst/>
              <a:ahLst/>
              <a:cxnLst/>
              <a:rect l="l" t="t" r="r" b="b"/>
              <a:pathLst>
                <a:path w="4867909" h="2923540">
                  <a:moveTo>
                    <a:pt x="4867909" y="0"/>
                  </a:moveTo>
                  <a:lnTo>
                    <a:pt x="0" y="0"/>
                  </a:lnTo>
                  <a:lnTo>
                    <a:pt x="0" y="2923540"/>
                  </a:lnTo>
                  <a:lnTo>
                    <a:pt x="4867909" y="2923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799" y="3433724"/>
              <a:ext cx="4867910" cy="2923540"/>
            </a:xfrm>
            <a:custGeom>
              <a:avLst/>
              <a:gdLst/>
              <a:ahLst/>
              <a:cxnLst/>
              <a:rect l="l" t="t" r="r" b="b"/>
              <a:pathLst>
                <a:path w="4867909" h="2923540">
                  <a:moveTo>
                    <a:pt x="2434590" y="2923540"/>
                  </a:moveTo>
                  <a:lnTo>
                    <a:pt x="0" y="2923540"/>
                  </a:lnTo>
                  <a:lnTo>
                    <a:pt x="0" y="0"/>
                  </a:lnTo>
                  <a:lnTo>
                    <a:pt x="4867909" y="0"/>
                  </a:lnTo>
                  <a:lnTo>
                    <a:pt x="4867909" y="2923540"/>
                  </a:lnTo>
                  <a:lnTo>
                    <a:pt x="2434590" y="2923540"/>
                  </a:lnTo>
                  <a:close/>
                </a:path>
              </a:pathLst>
            </a:custGeom>
            <a:ln w="63256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42870" y="3466744"/>
            <a:ext cx="4760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127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solution: </a:t>
            </a:r>
            <a:r>
              <a:rPr sz="2400" b="1" spc="-5" dirty="0">
                <a:solidFill>
                  <a:srgbClr val="4E6127"/>
                </a:solidFill>
                <a:latin typeface="Carlito"/>
                <a:cs typeface="Carlito"/>
              </a:rPr>
              <a:t>dynamic</a:t>
            </a:r>
            <a:r>
              <a:rPr sz="2400" b="1" dirty="0">
                <a:solidFill>
                  <a:srgbClr val="4E6127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4E6127"/>
                </a:solidFill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  <a:p>
            <a:pPr marL="38735">
              <a:lnSpc>
                <a:spcPct val="100000"/>
              </a:lnSpc>
              <a:tabLst>
                <a:tab pos="410845" algn="l"/>
                <a:tab pos="995680" algn="l"/>
                <a:tab pos="1567815" algn="l"/>
                <a:tab pos="2780030" algn="l"/>
                <a:tab pos="3962400" algn="l"/>
              </a:tabLst>
            </a:pPr>
            <a:r>
              <a:rPr sz="3600" baseline="9259" dirty="0">
                <a:solidFill>
                  <a:srgbClr val="4E6127"/>
                </a:solidFill>
                <a:latin typeface="OpenSymbol"/>
                <a:cs typeface="OpenSymbol"/>
              </a:rPr>
              <a:t>-	</a:t>
            </a:r>
            <a:r>
              <a:rPr sz="2400" dirty="0">
                <a:solidFill>
                  <a:srgbClr val="4E6127"/>
                </a:solidFill>
                <a:latin typeface="Carlito"/>
                <a:cs typeface="Carlito"/>
              </a:rPr>
              <a:t>run	</a:t>
            </a: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the	</a:t>
            </a:r>
            <a:r>
              <a:rPr sz="2400" spc="-20" dirty="0">
                <a:solidFill>
                  <a:srgbClr val="4E6127"/>
                </a:solidFill>
                <a:latin typeface="Carlito"/>
                <a:cs typeface="Carlito"/>
              </a:rPr>
              <a:t>program	</a:t>
            </a: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multiple	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times,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8755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8770" y="4198264"/>
            <a:ext cx="504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127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observe </a:t>
            </a: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4E6127"/>
                </a:solidFill>
                <a:latin typeface="Carlito"/>
                <a:cs typeface="Carlito"/>
              </a:rPr>
              <a:t>targets </a:t>
            </a: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of</a:t>
            </a:r>
            <a:r>
              <a:rPr sz="2400" spc="315" dirty="0">
                <a:solidFill>
                  <a:srgbClr val="4E6127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indirect </a:t>
            </a:r>
            <a:r>
              <a:rPr sz="2775" baseline="6006" dirty="0">
                <a:latin typeface="Carlito"/>
                <a:cs typeface="Carlito"/>
              </a:rPr>
              <a:t>code</a:t>
            </a:r>
            <a:endParaRPr sz="2775" baseline="6006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610" y="4838344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15" baseline="3003" dirty="0">
                <a:latin typeface="Liberation Sans"/>
                <a:cs typeface="Liberation Sans"/>
              </a:rPr>
              <a:t>– </a:t>
            </a:r>
            <a:r>
              <a:rPr sz="1850" spc="5" dirty="0">
                <a:latin typeface="Carlito"/>
                <a:cs typeface="Carlito"/>
              </a:rPr>
              <a:t>The </a:t>
            </a:r>
            <a:r>
              <a:rPr sz="1850" dirty="0">
                <a:latin typeface="Carlito"/>
                <a:cs typeface="Carlito"/>
              </a:rPr>
              <a:t>presence </a:t>
            </a:r>
            <a:r>
              <a:rPr sz="1850" spc="5" dirty="0">
                <a:latin typeface="Carlito"/>
                <a:cs typeface="Carlito"/>
              </a:rPr>
              <a:t>of</a:t>
            </a:r>
            <a:r>
              <a:rPr sz="1850" spc="225" dirty="0">
                <a:latin typeface="Carlito"/>
                <a:cs typeface="Carlito"/>
              </a:rPr>
              <a:t> </a:t>
            </a:r>
            <a:r>
              <a:rPr sz="3600" baseline="-8101" dirty="0">
                <a:solidFill>
                  <a:srgbClr val="4E6127"/>
                </a:solidFill>
                <a:latin typeface="OpenSymbol"/>
                <a:cs typeface="OpenSymbol"/>
              </a:rPr>
              <a:t>-</a:t>
            </a:r>
            <a:endParaRPr sz="3600" baseline="-8101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4170" y="4564024"/>
            <a:ext cx="4416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jumps </a:t>
            </a:r>
            <a:r>
              <a:rPr sz="2400" dirty="0">
                <a:solidFill>
                  <a:srgbClr val="4E6127"/>
                </a:solidFill>
                <a:latin typeface="Carlito"/>
                <a:cs typeface="Carlito"/>
              </a:rPr>
              <a:t>and</a:t>
            </a: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 calls</a:t>
            </a:r>
            <a:endParaRPr sz="24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</a:pPr>
            <a:r>
              <a:rPr sz="2400" spc="-5" dirty="0">
                <a:solidFill>
                  <a:srgbClr val="4E6127"/>
                </a:solidFill>
                <a:latin typeface="Carlito"/>
                <a:cs typeface="Carlito"/>
              </a:rPr>
              <a:t>use this </a:t>
            </a:r>
            <a:r>
              <a:rPr sz="2400" spc="-20" dirty="0">
                <a:solidFill>
                  <a:srgbClr val="4E6127"/>
                </a:solidFill>
                <a:latin typeface="Carlito"/>
                <a:cs typeface="Carlito"/>
              </a:rPr>
              <a:t>info 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to </a:t>
            </a:r>
            <a:r>
              <a:rPr sz="2400" spc="-15" dirty="0">
                <a:solidFill>
                  <a:srgbClr val="4E6127"/>
                </a:solidFill>
                <a:latin typeface="Carlito"/>
                <a:cs typeface="Carlito"/>
              </a:rPr>
              <a:t>expand your</a:t>
            </a:r>
            <a:r>
              <a:rPr sz="2400" spc="-20" dirty="0">
                <a:solidFill>
                  <a:srgbClr val="4E6127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E6127"/>
                </a:solidFill>
                <a:latin typeface="Carlito"/>
                <a:cs typeface="Carlito"/>
              </a:rPr>
              <a:t>graphs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40"/>
    </mc:Choice>
    <mc:Fallback xmlns="">
      <p:transition spd="slow" advTm="3614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09" y="958494"/>
            <a:ext cx="197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#include</a:t>
            </a:r>
            <a:r>
              <a:rPr sz="1600" spc="-7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“pin.h”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1242974"/>
            <a:ext cx="2463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uint64_t icount </a:t>
            </a:r>
            <a:r>
              <a:rPr sz="1600" dirty="0">
                <a:latin typeface="Liberation Mono"/>
                <a:cs typeface="Liberation Mono"/>
              </a:rPr>
              <a:t>=</a:t>
            </a:r>
            <a:r>
              <a:rPr sz="1600" spc="-7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209" y="1810664"/>
            <a:ext cx="3438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() </a:t>
            </a: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icount++;</a:t>
            </a:r>
            <a:r>
              <a:rPr sz="1600" spc="-60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2340253"/>
            <a:ext cx="480187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296545" indent="-340360">
              <a:lnSpc>
                <a:spcPct val="1161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4E6127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(</a:t>
            </a:r>
            <a:r>
              <a:rPr sz="1600" b="1" spc="-5" dirty="0">
                <a:solidFill>
                  <a:srgbClr val="4E6127"/>
                </a:solidFill>
                <a:latin typeface="Liberation Mono"/>
                <a:cs typeface="Liberation Mono"/>
              </a:rPr>
              <a:t>INS ins</a:t>
            </a:r>
            <a:r>
              <a:rPr sz="1600" spc="-5" dirty="0">
                <a:latin typeface="Liberation Mono"/>
                <a:cs typeface="Liberation Mono"/>
              </a:rPr>
              <a:t>, void *v)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INS_InsertCall(ins,</a:t>
            </a:r>
            <a:r>
              <a:rPr sz="1600" spc="-9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IPOINT_BEFORE,</a:t>
            </a:r>
            <a:endParaRPr sz="16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(AFUNPTR)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8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IARG_END);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09" y="3758844"/>
            <a:ext cx="5507990" cy="14465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(INT32 code, void *v)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std::cerr &lt;&lt; “Count: </a:t>
            </a:r>
            <a:r>
              <a:rPr sz="1600" dirty="0">
                <a:latin typeface="Liberation Mono"/>
                <a:cs typeface="Liberation Mono"/>
              </a:rPr>
              <a:t>” </a:t>
            </a:r>
            <a:r>
              <a:rPr sz="1600" spc="-5" dirty="0">
                <a:latin typeface="Liberation Mono"/>
                <a:cs typeface="Liberation Mono"/>
              </a:rPr>
              <a:t>&lt;&lt; icount </a:t>
            </a:r>
            <a:r>
              <a:rPr sz="1600" dirty="0">
                <a:latin typeface="Liberation Mono"/>
                <a:cs typeface="Liberation Mono"/>
              </a:rPr>
              <a:t>&lt;&lt; </a:t>
            </a:r>
            <a:r>
              <a:rPr sz="1600" spc="-5" dirty="0">
                <a:latin typeface="Liberation Mono"/>
                <a:cs typeface="Liberation Mono"/>
              </a:rPr>
              <a:t>endl;</a:t>
            </a:r>
            <a:r>
              <a:rPr sz="1600" spc="-6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Liberation Mono"/>
              <a:cs typeface="Liberation Mono"/>
            </a:endParaRPr>
          </a:p>
          <a:p>
            <a:pPr marL="352425" marR="1466850" indent="-340360">
              <a:lnSpc>
                <a:spcPct val="116700"/>
              </a:lnSpc>
            </a:pPr>
            <a:r>
              <a:rPr sz="1600" spc="-5" dirty="0">
                <a:latin typeface="Liberation Mono"/>
                <a:cs typeface="Liberation Mono"/>
              </a:rPr>
              <a:t>int main(int argc, char **argv)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PIN_Init(argc,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argv);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5219344"/>
            <a:ext cx="5146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4E6127"/>
                </a:solidFill>
                <a:latin typeface="Liberation Mono"/>
                <a:cs typeface="Liberation Mono"/>
              </a:rPr>
              <a:t>INS</a:t>
            </a:r>
            <a:r>
              <a:rPr sz="1600" spc="-5" dirty="0">
                <a:latin typeface="Liberation Mono"/>
                <a:cs typeface="Liberation Mono"/>
              </a:rPr>
              <a:t>_AddInstrumentFunction(</a:t>
            </a:r>
            <a:r>
              <a:rPr sz="1600" b="1" spc="-5" dirty="0">
                <a:solidFill>
                  <a:srgbClr val="4E6127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8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5503824"/>
            <a:ext cx="35610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PIN_Add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Function(Fini,</a:t>
            </a:r>
            <a:r>
              <a:rPr sz="1600" spc="-8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910" y="4999575"/>
            <a:ext cx="8618855" cy="1391285"/>
            <a:chOff x="267910" y="4999575"/>
            <a:chExt cx="8618855" cy="1391285"/>
          </a:xfrm>
        </p:grpSpPr>
        <p:sp>
          <p:nvSpPr>
            <p:cNvPr id="10" name="object 10"/>
            <p:cNvSpPr/>
            <p:nvPr/>
          </p:nvSpPr>
          <p:spPr>
            <a:xfrm>
              <a:off x="280670" y="5234584"/>
              <a:ext cx="5765800" cy="297180"/>
            </a:xfrm>
            <a:custGeom>
              <a:avLst/>
              <a:gdLst/>
              <a:ahLst/>
              <a:cxnLst/>
              <a:rect l="l" t="t" r="r" b="b"/>
              <a:pathLst>
                <a:path w="5765800" h="297179">
                  <a:moveTo>
                    <a:pt x="576580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5765800" y="29718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670" y="5234584"/>
              <a:ext cx="5765800" cy="297180"/>
            </a:xfrm>
            <a:custGeom>
              <a:avLst/>
              <a:gdLst/>
              <a:ahLst/>
              <a:cxnLst/>
              <a:rect l="l" t="t" r="r" b="b"/>
              <a:pathLst>
                <a:path w="5765800" h="297179">
                  <a:moveTo>
                    <a:pt x="2882900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5765800" y="0"/>
                  </a:lnTo>
                  <a:lnTo>
                    <a:pt x="5765800" y="297180"/>
                  </a:lnTo>
                  <a:lnTo>
                    <a:pt x="2882900" y="29718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670" y="5211724"/>
              <a:ext cx="5765800" cy="297180"/>
            </a:xfrm>
            <a:custGeom>
              <a:avLst/>
              <a:gdLst/>
              <a:ahLst/>
              <a:cxnLst/>
              <a:rect l="l" t="t" r="r" b="b"/>
              <a:pathLst>
                <a:path w="5765800" h="297179">
                  <a:moveTo>
                    <a:pt x="576580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5765800" y="297180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670" y="5211724"/>
              <a:ext cx="5765800" cy="297180"/>
            </a:xfrm>
            <a:custGeom>
              <a:avLst/>
              <a:gdLst/>
              <a:ahLst/>
              <a:cxnLst/>
              <a:rect l="l" t="t" r="r" b="b"/>
              <a:pathLst>
                <a:path w="5765800" h="297179">
                  <a:moveTo>
                    <a:pt x="2882900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5765800" y="0"/>
                  </a:lnTo>
                  <a:lnTo>
                    <a:pt x="5765800" y="297180"/>
                  </a:lnTo>
                  <a:lnTo>
                    <a:pt x="2882900" y="29718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3450" y="5035194"/>
              <a:ext cx="2860040" cy="1342390"/>
            </a:xfrm>
            <a:custGeom>
              <a:avLst/>
              <a:gdLst/>
              <a:ahLst/>
              <a:cxnLst/>
              <a:rect l="l" t="t" r="r" b="b"/>
              <a:pathLst>
                <a:path w="2860040" h="1342389">
                  <a:moveTo>
                    <a:pt x="171450" y="0"/>
                  </a:moveTo>
                  <a:lnTo>
                    <a:pt x="619759" y="0"/>
                  </a:lnTo>
                  <a:lnTo>
                    <a:pt x="1291590" y="0"/>
                  </a:lnTo>
                  <a:lnTo>
                    <a:pt x="2860040" y="0"/>
                  </a:lnTo>
                  <a:lnTo>
                    <a:pt x="2860040" y="223519"/>
                  </a:lnTo>
                  <a:lnTo>
                    <a:pt x="2860040" y="558800"/>
                  </a:lnTo>
                  <a:lnTo>
                    <a:pt x="2860040" y="1342390"/>
                  </a:lnTo>
                  <a:lnTo>
                    <a:pt x="1291590" y="1342390"/>
                  </a:lnTo>
                  <a:lnTo>
                    <a:pt x="619759" y="1342390"/>
                  </a:lnTo>
                  <a:lnTo>
                    <a:pt x="171450" y="1342390"/>
                  </a:lnTo>
                  <a:lnTo>
                    <a:pt x="171450" y="558800"/>
                  </a:lnTo>
                  <a:lnTo>
                    <a:pt x="0" y="453390"/>
                  </a:lnTo>
                  <a:lnTo>
                    <a:pt x="171450" y="223519"/>
                  </a:lnTo>
                  <a:lnTo>
                    <a:pt x="171450" y="0"/>
                  </a:lnTo>
                  <a:close/>
                </a:path>
                <a:path w="2860040" h="1342389">
                  <a:moveTo>
                    <a:pt x="171450" y="0"/>
                  </a:moveTo>
                  <a:lnTo>
                    <a:pt x="171450" y="0"/>
                  </a:lnTo>
                </a:path>
                <a:path w="2860040" h="1342389">
                  <a:moveTo>
                    <a:pt x="2860040" y="1342390"/>
                  </a:moveTo>
                  <a:lnTo>
                    <a:pt x="2860040" y="134239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3450" y="5012334"/>
              <a:ext cx="2860040" cy="1342390"/>
            </a:xfrm>
            <a:custGeom>
              <a:avLst/>
              <a:gdLst/>
              <a:ahLst/>
              <a:cxnLst/>
              <a:rect l="l" t="t" r="r" b="b"/>
              <a:pathLst>
                <a:path w="2860040" h="1342389">
                  <a:moveTo>
                    <a:pt x="171450" y="0"/>
                  </a:moveTo>
                  <a:lnTo>
                    <a:pt x="619759" y="0"/>
                  </a:lnTo>
                  <a:lnTo>
                    <a:pt x="1291590" y="0"/>
                  </a:lnTo>
                  <a:lnTo>
                    <a:pt x="2860040" y="0"/>
                  </a:lnTo>
                  <a:lnTo>
                    <a:pt x="2860040" y="223520"/>
                  </a:lnTo>
                  <a:lnTo>
                    <a:pt x="2860040" y="558800"/>
                  </a:lnTo>
                  <a:lnTo>
                    <a:pt x="2860040" y="1342390"/>
                  </a:lnTo>
                  <a:lnTo>
                    <a:pt x="1291590" y="1342390"/>
                  </a:lnTo>
                  <a:lnTo>
                    <a:pt x="619759" y="1342390"/>
                  </a:lnTo>
                  <a:lnTo>
                    <a:pt x="171450" y="1342390"/>
                  </a:lnTo>
                  <a:lnTo>
                    <a:pt x="171450" y="558800"/>
                  </a:lnTo>
                  <a:lnTo>
                    <a:pt x="0" y="453390"/>
                  </a:lnTo>
                  <a:lnTo>
                    <a:pt x="171450" y="223520"/>
                  </a:lnTo>
                  <a:lnTo>
                    <a:pt x="171450" y="0"/>
                  </a:lnTo>
                  <a:close/>
                </a:path>
                <a:path w="2860040" h="1342389">
                  <a:moveTo>
                    <a:pt x="171450" y="0"/>
                  </a:moveTo>
                  <a:lnTo>
                    <a:pt x="171450" y="0"/>
                  </a:lnTo>
                </a:path>
                <a:path w="2860040" h="1342389">
                  <a:moveTo>
                    <a:pt x="2860040" y="1342390"/>
                  </a:moveTo>
                  <a:lnTo>
                    <a:pt x="2860040" y="1342390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62760" y="49174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Instruction </a:t>
            </a:r>
            <a:r>
              <a:rPr spc="-20" dirty="0"/>
              <a:t>counting</a:t>
            </a:r>
            <a:r>
              <a:rPr spc="10" dirty="0"/>
              <a:t> </a:t>
            </a:r>
            <a:r>
              <a:rPr spc="-15" dirty="0"/>
              <a:t>tool</a:t>
            </a:r>
          </a:p>
        </p:txBody>
      </p:sp>
      <p:sp>
        <p:nvSpPr>
          <p:cNvPr id="17" name="object 17"/>
          <p:cNvSpPr/>
          <p:nvPr/>
        </p:nvSpPr>
        <p:spPr>
          <a:xfrm>
            <a:off x="255370" y="68099"/>
            <a:ext cx="749896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5709" y="5122824"/>
            <a:ext cx="2425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066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rlito"/>
                <a:cs typeface="Carlito"/>
              </a:rPr>
              <a:t>Register </a:t>
            </a:r>
            <a:r>
              <a:rPr sz="2400" b="1" spc="-35" dirty="0">
                <a:latin typeface="Carlito"/>
                <a:cs typeface="Carlito"/>
              </a:rPr>
              <a:t>instruction  </a:t>
            </a:r>
            <a:r>
              <a:rPr sz="2400" b="1" spc="-40" dirty="0">
                <a:latin typeface="Carlito"/>
                <a:cs typeface="Carlito"/>
              </a:rPr>
              <a:t>instrumentation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6532" y="2267546"/>
            <a:ext cx="8689975" cy="1472565"/>
            <a:chOff x="196532" y="2267546"/>
            <a:chExt cx="8689975" cy="1472565"/>
          </a:xfrm>
        </p:grpSpPr>
        <p:sp>
          <p:nvSpPr>
            <p:cNvPr id="20" name="object 20"/>
            <p:cNvSpPr/>
            <p:nvPr/>
          </p:nvSpPr>
          <p:spPr>
            <a:xfrm>
              <a:off x="209550" y="2303424"/>
              <a:ext cx="5764530" cy="1278890"/>
            </a:xfrm>
            <a:custGeom>
              <a:avLst/>
              <a:gdLst/>
              <a:ahLst/>
              <a:cxnLst/>
              <a:rect l="l" t="t" r="r" b="b"/>
              <a:pathLst>
                <a:path w="5764530" h="1278889">
                  <a:moveTo>
                    <a:pt x="5764530" y="0"/>
                  </a:moveTo>
                  <a:lnTo>
                    <a:pt x="0" y="0"/>
                  </a:lnTo>
                  <a:lnTo>
                    <a:pt x="0" y="1278890"/>
                  </a:lnTo>
                  <a:lnTo>
                    <a:pt x="5764530" y="127889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550" y="2303424"/>
              <a:ext cx="5764530" cy="1278890"/>
            </a:xfrm>
            <a:custGeom>
              <a:avLst/>
              <a:gdLst/>
              <a:ahLst/>
              <a:cxnLst/>
              <a:rect l="l" t="t" r="r" b="b"/>
              <a:pathLst>
                <a:path w="5764530" h="1278889">
                  <a:moveTo>
                    <a:pt x="2881630" y="1278890"/>
                  </a:moveTo>
                  <a:lnTo>
                    <a:pt x="0" y="1278890"/>
                  </a:lnTo>
                  <a:lnTo>
                    <a:pt x="0" y="0"/>
                  </a:lnTo>
                  <a:lnTo>
                    <a:pt x="5764530" y="0"/>
                  </a:lnTo>
                  <a:lnTo>
                    <a:pt x="5764530" y="1278890"/>
                  </a:lnTo>
                  <a:lnTo>
                    <a:pt x="2881630" y="127889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550" y="2280564"/>
              <a:ext cx="5764530" cy="1278890"/>
            </a:xfrm>
            <a:custGeom>
              <a:avLst/>
              <a:gdLst/>
              <a:ahLst/>
              <a:cxnLst/>
              <a:rect l="l" t="t" r="r" b="b"/>
              <a:pathLst>
                <a:path w="5764530" h="1278889">
                  <a:moveTo>
                    <a:pt x="5764530" y="0"/>
                  </a:moveTo>
                  <a:lnTo>
                    <a:pt x="0" y="0"/>
                  </a:lnTo>
                  <a:lnTo>
                    <a:pt x="0" y="1278889"/>
                  </a:lnTo>
                  <a:lnTo>
                    <a:pt x="5764530" y="1278889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550" y="2280564"/>
              <a:ext cx="5764530" cy="1278890"/>
            </a:xfrm>
            <a:custGeom>
              <a:avLst/>
              <a:gdLst/>
              <a:ahLst/>
              <a:cxnLst/>
              <a:rect l="l" t="t" r="r" b="b"/>
              <a:pathLst>
                <a:path w="5764530" h="1278889">
                  <a:moveTo>
                    <a:pt x="2881630" y="1278889"/>
                  </a:moveTo>
                  <a:lnTo>
                    <a:pt x="0" y="1278889"/>
                  </a:lnTo>
                  <a:lnTo>
                    <a:pt x="0" y="0"/>
                  </a:lnTo>
                  <a:lnTo>
                    <a:pt x="5764530" y="0"/>
                  </a:lnTo>
                  <a:lnTo>
                    <a:pt x="5764530" y="1278889"/>
                  </a:lnTo>
                  <a:lnTo>
                    <a:pt x="2881630" y="1278889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68999" y="2384704"/>
              <a:ext cx="2904490" cy="1342390"/>
            </a:xfrm>
            <a:custGeom>
              <a:avLst/>
              <a:gdLst/>
              <a:ahLst/>
              <a:cxnLst/>
              <a:rect l="l" t="t" r="r" b="b"/>
              <a:pathLst>
                <a:path w="2904490" h="1342389">
                  <a:moveTo>
                    <a:pt x="215900" y="0"/>
                  </a:moveTo>
                  <a:lnTo>
                    <a:pt x="664209" y="0"/>
                  </a:lnTo>
                  <a:lnTo>
                    <a:pt x="1336040" y="0"/>
                  </a:lnTo>
                  <a:lnTo>
                    <a:pt x="2904490" y="0"/>
                  </a:lnTo>
                  <a:lnTo>
                    <a:pt x="2904490" y="782319"/>
                  </a:lnTo>
                  <a:lnTo>
                    <a:pt x="2904490" y="1118869"/>
                  </a:lnTo>
                  <a:lnTo>
                    <a:pt x="2904490" y="1342389"/>
                  </a:lnTo>
                  <a:lnTo>
                    <a:pt x="1336040" y="1342389"/>
                  </a:lnTo>
                  <a:lnTo>
                    <a:pt x="664209" y="1342389"/>
                  </a:lnTo>
                  <a:lnTo>
                    <a:pt x="215900" y="1342389"/>
                  </a:lnTo>
                  <a:lnTo>
                    <a:pt x="215900" y="1118869"/>
                  </a:lnTo>
                  <a:lnTo>
                    <a:pt x="0" y="885189"/>
                  </a:lnTo>
                  <a:lnTo>
                    <a:pt x="215900" y="782319"/>
                  </a:lnTo>
                  <a:lnTo>
                    <a:pt x="215900" y="0"/>
                  </a:lnTo>
                  <a:close/>
                </a:path>
                <a:path w="2904490" h="1342389">
                  <a:moveTo>
                    <a:pt x="215900" y="0"/>
                  </a:moveTo>
                  <a:lnTo>
                    <a:pt x="215900" y="0"/>
                  </a:lnTo>
                </a:path>
                <a:path w="2904490" h="1342389">
                  <a:moveTo>
                    <a:pt x="2904490" y="1342389"/>
                  </a:moveTo>
                  <a:lnTo>
                    <a:pt x="2904490" y="134238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8999" y="2361844"/>
              <a:ext cx="2904490" cy="1342390"/>
            </a:xfrm>
            <a:custGeom>
              <a:avLst/>
              <a:gdLst/>
              <a:ahLst/>
              <a:cxnLst/>
              <a:rect l="l" t="t" r="r" b="b"/>
              <a:pathLst>
                <a:path w="2904490" h="1342389">
                  <a:moveTo>
                    <a:pt x="215900" y="0"/>
                  </a:moveTo>
                  <a:lnTo>
                    <a:pt x="664209" y="0"/>
                  </a:lnTo>
                  <a:lnTo>
                    <a:pt x="1336040" y="0"/>
                  </a:lnTo>
                  <a:lnTo>
                    <a:pt x="2904490" y="0"/>
                  </a:lnTo>
                  <a:lnTo>
                    <a:pt x="2904490" y="782320"/>
                  </a:lnTo>
                  <a:lnTo>
                    <a:pt x="2904490" y="1118870"/>
                  </a:lnTo>
                  <a:lnTo>
                    <a:pt x="2904490" y="1342389"/>
                  </a:lnTo>
                  <a:lnTo>
                    <a:pt x="1336040" y="1342389"/>
                  </a:lnTo>
                  <a:lnTo>
                    <a:pt x="664209" y="1342389"/>
                  </a:lnTo>
                  <a:lnTo>
                    <a:pt x="215900" y="1342389"/>
                  </a:lnTo>
                  <a:lnTo>
                    <a:pt x="215900" y="1118870"/>
                  </a:lnTo>
                  <a:lnTo>
                    <a:pt x="0" y="885189"/>
                  </a:lnTo>
                  <a:lnTo>
                    <a:pt x="215900" y="782320"/>
                  </a:lnTo>
                  <a:lnTo>
                    <a:pt x="215900" y="0"/>
                  </a:lnTo>
                  <a:close/>
                </a:path>
                <a:path w="2904490" h="1342389">
                  <a:moveTo>
                    <a:pt x="215900" y="0"/>
                  </a:moveTo>
                  <a:lnTo>
                    <a:pt x="215900" y="0"/>
                  </a:lnTo>
                </a:path>
                <a:path w="2904490" h="1342389">
                  <a:moveTo>
                    <a:pt x="2904490" y="1342389"/>
                  </a:moveTo>
                  <a:lnTo>
                    <a:pt x="2904490" y="134238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9040" y="2471064"/>
            <a:ext cx="2479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rlito"/>
                <a:cs typeface="Carlito"/>
              </a:rPr>
              <a:t>Instrumentation  routine; </a:t>
            </a:r>
            <a:r>
              <a:rPr sz="2400" b="1" spc="-30" dirty="0">
                <a:latin typeface="Carlito"/>
                <a:cs typeface="Carlito"/>
              </a:rPr>
              <a:t>called  during </a:t>
            </a:r>
            <a:r>
              <a:rPr sz="2400" b="1" spc="-50" dirty="0">
                <a:latin typeface="Carlito"/>
                <a:cs typeface="Carlito"/>
              </a:rPr>
              <a:t>jitting </a:t>
            </a:r>
            <a:r>
              <a:rPr sz="2400" b="1" spc="-40" dirty="0">
                <a:latin typeface="Carlito"/>
                <a:cs typeface="Carlito"/>
              </a:rPr>
              <a:t>of</a:t>
            </a:r>
            <a:r>
              <a:rPr sz="2400" b="1" spc="30" dirty="0">
                <a:latin typeface="Carlito"/>
                <a:cs typeface="Carlito"/>
              </a:rPr>
              <a:t> </a:t>
            </a:r>
            <a:r>
              <a:rPr sz="2400" b="1" spc="-40" dirty="0">
                <a:latin typeface="Carlito"/>
                <a:cs typeface="Carlito"/>
              </a:rPr>
              <a:t>INS.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39380" y="809845"/>
            <a:ext cx="5752465" cy="1710055"/>
            <a:chOff x="3139380" y="809845"/>
            <a:chExt cx="5752465" cy="1710055"/>
          </a:xfrm>
        </p:grpSpPr>
        <p:sp>
          <p:nvSpPr>
            <p:cNvPr id="28" name="object 28"/>
            <p:cNvSpPr/>
            <p:nvPr/>
          </p:nvSpPr>
          <p:spPr>
            <a:xfrm>
              <a:off x="3152139" y="845464"/>
              <a:ext cx="5726430" cy="1661160"/>
            </a:xfrm>
            <a:custGeom>
              <a:avLst/>
              <a:gdLst/>
              <a:ahLst/>
              <a:cxnLst/>
              <a:rect l="l" t="t" r="r" b="b"/>
              <a:pathLst>
                <a:path w="5726430" h="1661160">
                  <a:moveTo>
                    <a:pt x="3039110" y="0"/>
                  </a:moveTo>
                  <a:lnTo>
                    <a:pt x="3487419" y="0"/>
                  </a:lnTo>
                  <a:lnTo>
                    <a:pt x="4159250" y="0"/>
                  </a:lnTo>
                  <a:lnTo>
                    <a:pt x="5726430" y="0"/>
                  </a:lnTo>
                  <a:lnTo>
                    <a:pt x="5726430" y="783589"/>
                  </a:lnTo>
                  <a:lnTo>
                    <a:pt x="5726430" y="1118869"/>
                  </a:lnTo>
                  <a:lnTo>
                    <a:pt x="5726430" y="1342389"/>
                  </a:lnTo>
                  <a:lnTo>
                    <a:pt x="4159250" y="1342389"/>
                  </a:lnTo>
                  <a:lnTo>
                    <a:pt x="3487419" y="1342389"/>
                  </a:lnTo>
                  <a:lnTo>
                    <a:pt x="3039110" y="1342389"/>
                  </a:lnTo>
                  <a:lnTo>
                    <a:pt x="3039110" y="1118869"/>
                  </a:lnTo>
                  <a:lnTo>
                    <a:pt x="0" y="1661159"/>
                  </a:lnTo>
                  <a:lnTo>
                    <a:pt x="3039110" y="783589"/>
                  </a:lnTo>
                  <a:lnTo>
                    <a:pt x="3039110" y="0"/>
                  </a:lnTo>
                  <a:close/>
                </a:path>
                <a:path w="5726430" h="1661160">
                  <a:moveTo>
                    <a:pt x="3039110" y="0"/>
                  </a:moveTo>
                  <a:lnTo>
                    <a:pt x="3039110" y="0"/>
                  </a:lnTo>
                </a:path>
                <a:path w="5726430" h="1661160">
                  <a:moveTo>
                    <a:pt x="5726430" y="1342389"/>
                  </a:moveTo>
                  <a:lnTo>
                    <a:pt x="5726430" y="134238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52139" y="822604"/>
              <a:ext cx="5726430" cy="1661160"/>
            </a:xfrm>
            <a:custGeom>
              <a:avLst/>
              <a:gdLst/>
              <a:ahLst/>
              <a:cxnLst/>
              <a:rect l="l" t="t" r="r" b="b"/>
              <a:pathLst>
                <a:path w="5726430" h="1661160">
                  <a:moveTo>
                    <a:pt x="3039110" y="0"/>
                  </a:moveTo>
                  <a:lnTo>
                    <a:pt x="3487419" y="0"/>
                  </a:lnTo>
                  <a:lnTo>
                    <a:pt x="4159250" y="0"/>
                  </a:lnTo>
                  <a:lnTo>
                    <a:pt x="5726430" y="0"/>
                  </a:lnTo>
                  <a:lnTo>
                    <a:pt x="5726430" y="782319"/>
                  </a:lnTo>
                  <a:lnTo>
                    <a:pt x="5726430" y="1118869"/>
                  </a:lnTo>
                  <a:lnTo>
                    <a:pt x="5726430" y="1342389"/>
                  </a:lnTo>
                  <a:lnTo>
                    <a:pt x="4159250" y="1342389"/>
                  </a:lnTo>
                  <a:lnTo>
                    <a:pt x="3487419" y="1342389"/>
                  </a:lnTo>
                  <a:lnTo>
                    <a:pt x="3039110" y="1342389"/>
                  </a:lnTo>
                  <a:lnTo>
                    <a:pt x="3039110" y="1118869"/>
                  </a:lnTo>
                  <a:lnTo>
                    <a:pt x="0" y="1661160"/>
                  </a:lnTo>
                  <a:lnTo>
                    <a:pt x="3039110" y="782319"/>
                  </a:lnTo>
                  <a:lnTo>
                    <a:pt x="3039110" y="0"/>
                  </a:lnTo>
                  <a:close/>
                </a:path>
                <a:path w="5726430" h="1661160">
                  <a:moveTo>
                    <a:pt x="3039110" y="0"/>
                  </a:moveTo>
                  <a:lnTo>
                    <a:pt x="3039110" y="0"/>
                  </a:lnTo>
                </a:path>
                <a:path w="5726430" h="1661160">
                  <a:moveTo>
                    <a:pt x="5726430" y="1342389"/>
                  </a:moveTo>
                  <a:lnTo>
                    <a:pt x="5726430" y="134238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20180" y="1115974"/>
            <a:ext cx="202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Liberation Mono"/>
                <a:cs typeface="Liberation Mono"/>
              </a:rPr>
              <a:t>INS</a:t>
            </a:r>
            <a:r>
              <a:rPr sz="2200" b="1" spc="-765" dirty="0">
                <a:latin typeface="Liberation Mono"/>
                <a:cs typeface="Liberation Mono"/>
              </a:rPr>
              <a:t> </a:t>
            </a:r>
            <a:r>
              <a:rPr sz="2400" b="1" spc="-35" dirty="0">
                <a:latin typeface="Carlito"/>
                <a:cs typeface="Carlito"/>
              </a:rPr>
              <a:t>is </a:t>
            </a:r>
            <a:r>
              <a:rPr sz="2400" b="1" spc="-50" dirty="0">
                <a:latin typeface="Carlito"/>
                <a:cs typeface="Carlito"/>
              </a:rPr>
              <a:t>valid </a:t>
            </a:r>
            <a:r>
              <a:rPr sz="2400" b="1" spc="-45" dirty="0">
                <a:latin typeface="Carlito"/>
                <a:cs typeface="Carlito"/>
              </a:rPr>
              <a:t>only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7569" y="5821066"/>
            <a:ext cx="23418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PIN_StartProgram();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return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7590" y="5821066"/>
            <a:ext cx="19761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i="1" spc="-5" dirty="0">
                <a:latin typeface="Liberation Mono"/>
                <a:cs typeface="Liberation Mono"/>
              </a:rPr>
              <a:t>// never</a:t>
            </a:r>
            <a:r>
              <a:rPr sz="1600" i="1" spc="-90" dirty="0">
                <a:latin typeface="Liberation Mono"/>
                <a:cs typeface="Liberation Mono"/>
              </a:rPr>
              <a:t> </a:t>
            </a:r>
            <a:r>
              <a:rPr sz="1600" i="1" spc="-5" dirty="0">
                <a:latin typeface="Liberation Mono"/>
                <a:cs typeface="Liberation Mono"/>
              </a:rPr>
              <a:t>returns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65009" y="5930544"/>
            <a:ext cx="9277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60" dirty="0">
                <a:latin typeface="Carlito"/>
                <a:cs typeface="Carlito"/>
              </a:rPr>
              <a:t>r</a:t>
            </a:r>
            <a:r>
              <a:rPr sz="2400" b="1" spc="-35" dirty="0">
                <a:latin typeface="Carlito"/>
                <a:cs typeface="Carlito"/>
              </a:rPr>
              <a:t>o</a:t>
            </a:r>
            <a:r>
              <a:rPr sz="2400" b="1" spc="-50" dirty="0">
                <a:latin typeface="Carlito"/>
                <a:cs typeface="Carlito"/>
              </a:rPr>
              <a:t>ut</a:t>
            </a:r>
            <a:r>
              <a:rPr sz="2400" b="1" spc="-35" dirty="0">
                <a:latin typeface="Carlito"/>
                <a:cs typeface="Carlito"/>
              </a:rPr>
              <a:t>i</a:t>
            </a:r>
            <a:r>
              <a:rPr sz="2400" b="1" spc="-30" dirty="0">
                <a:latin typeface="Carlito"/>
                <a:cs typeface="Carlito"/>
              </a:rPr>
              <a:t>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209" y="639002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2859" y="1481734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rlito"/>
                <a:cs typeface="Carlito"/>
              </a:rPr>
              <a:t>inside this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40" dirty="0">
                <a:latin typeface="Carlito"/>
                <a:cs typeface="Carlito"/>
              </a:rPr>
              <a:t>routine.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49"/>
    </mc:Choice>
    <mc:Fallback xmlns="">
      <p:transition spd="slow" advTm="3764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60" y="49174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Instruction </a:t>
            </a:r>
            <a:r>
              <a:rPr spc="-20" dirty="0"/>
              <a:t>counting</a:t>
            </a:r>
            <a:r>
              <a:rPr spc="10" dirty="0"/>
              <a:t> </a:t>
            </a:r>
            <a:r>
              <a:rPr spc="-15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917854"/>
            <a:ext cx="2463165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#include “pin.h”  uint64_t icount </a:t>
            </a:r>
            <a:r>
              <a:rPr sz="1600" dirty="0">
                <a:latin typeface="Liberation Mono"/>
                <a:cs typeface="Liberation Mono"/>
              </a:rPr>
              <a:t>=</a:t>
            </a:r>
            <a:r>
              <a:rPr sz="1600" spc="-7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09" y="1810664"/>
            <a:ext cx="5739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() </a:t>
            </a: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icount++;</a:t>
            </a:r>
            <a:r>
              <a:rPr sz="1600" spc="-3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2340253"/>
            <a:ext cx="550799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002030" indent="-340360">
              <a:lnSpc>
                <a:spcPct val="1161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(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 ins</a:t>
            </a:r>
            <a:r>
              <a:rPr sz="1600" spc="-5" dirty="0">
                <a:latin typeface="Liberation Mono"/>
                <a:cs typeface="Liberation Mono"/>
              </a:rPr>
              <a:t>, void *v)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INS_InsertCall(ins,</a:t>
            </a:r>
            <a:r>
              <a:rPr sz="1600" spc="-9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IPOINT_BEFORE,</a:t>
            </a:r>
            <a:endParaRPr sz="16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(AFUNPTR)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2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IARG_END);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(INT32 code, void *v)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std::cerr &lt;&lt; “Count: </a:t>
            </a:r>
            <a:r>
              <a:rPr sz="1600" dirty="0">
                <a:latin typeface="Liberation Mono"/>
                <a:cs typeface="Liberation Mono"/>
              </a:rPr>
              <a:t>” </a:t>
            </a:r>
            <a:r>
              <a:rPr sz="1600" spc="-5" dirty="0">
                <a:latin typeface="Liberation Mono"/>
                <a:cs typeface="Liberation Mono"/>
              </a:rPr>
              <a:t>&lt;&lt; icount </a:t>
            </a:r>
            <a:r>
              <a:rPr sz="1600" dirty="0">
                <a:latin typeface="Liberation Mono"/>
                <a:cs typeface="Liberation Mono"/>
              </a:rPr>
              <a:t>&lt;&lt; </a:t>
            </a:r>
            <a:r>
              <a:rPr sz="1600" spc="-5" dirty="0">
                <a:latin typeface="Liberation Mono"/>
                <a:cs typeface="Liberation Mono"/>
              </a:rPr>
              <a:t>endl;</a:t>
            </a:r>
            <a:r>
              <a:rPr sz="1600" spc="-6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526" y="68099"/>
            <a:ext cx="700433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96790" y="1004155"/>
            <a:ext cx="8689975" cy="1391285"/>
            <a:chOff x="196790" y="1004155"/>
            <a:chExt cx="8689975" cy="1391285"/>
          </a:xfrm>
        </p:grpSpPr>
        <p:sp>
          <p:nvSpPr>
            <p:cNvPr id="8" name="object 8"/>
            <p:cNvSpPr/>
            <p:nvPr/>
          </p:nvSpPr>
          <p:spPr>
            <a:xfrm>
              <a:off x="209549" y="1711604"/>
              <a:ext cx="5764530" cy="581660"/>
            </a:xfrm>
            <a:custGeom>
              <a:avLst/>
              <a:gdLst/>
              <a:ahLst/>
              <a:cxnLst/>
              <a:rect l="l" t="t" r="r" b="b"/>
              <a:pathLst>
                <a:path w="5764530" h="581660">
                  <a:moveTo>
                    <a:pt x="5764530" y="0"/>
                  </a:moveTo>
                  <a:lnTo>
                    <a:pt x="0" y="0"/>
                  </a:lnTo>
                  <a:lnTo>
                    <a:pt x="0" y="581660"/>
                  </a:lnTo>
                  <a:lnTo>
                    <a:pt x="5764530" y="58166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549" y="1711604"/>
              <a:ext cx="5764530" cy="581660"/>
            </a:xfrm>
            <a:custGeom>
              <a:avLst/>
              <a:gdLst/>
              <a:ahLst/>
              <a:cxnLst/>
              <a:rect l="l" t="t" r="r" b="b"/>
              <a:pathLst>
                <a:path w="5764530" h="581660">
                  <a:moveTo>
                    <a:pt x="2881630" y="581660"/>
                  </a:moveTo>
                  <a:lnTo>
                    <a:pt x="0" y="581660"/>
                  </a:lnTo>
                  <a:lnTo>
                    <a:pt x="0" y="0"/>
                  </a:lnTo>
                  <a:lnTo>
                    <a:pt x="5764530" y="0"/>
                  </a:lnTo>
                  <a:lnTo>
                    <a:pt x="5764530" y="581660"/>
                  </a:lnTo>
                  <a:lnTo>
                    <a:pt x="2881630" y="58166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549" y="1688744"/>
              <a:ext cx="5764530" cy="580390"/>
            </a:xfrm>
            <a:custGeom>
              <a:avLst/>
              <a:gdLst/>
              <a:ahLst/>
              <a:cxnLst/>
              <a:rect l="l" t="t" r="r" b="b"/>
              <a:pathLst>
                <a:path w="5764530" h="580389">
                  <a:moveTo>
                    <a:pt x="5764530" y="0"/>
                  </a:moveTo>
                  <a:lnTo>
                    <a:pt x="0" y="0"/>
                  </a:lnTo>
                  <a:lnTo>
                    <a:pt x="0" y="580389"/>
                  </a:lnTo>
                  <a:lnTo>
                    <a:pt x="5764530" y="580389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549" y="1688744"/>
              <a:ext cx="5764530" cy="580390"/>
            </a:xfrm>
            <a:custGeom>
              <a:avLst/>
              <a:gdLst/>
              <a:ahLst/>
              <a:cxnLst/>
              <a:rect l="l" t="t" r="r" b="b"/>
              <a:pathLst>
                <a:path w="5764530" h="580389">
                  <a:moveTo>
                    <a:pt x="2881630" y="580389"/>
                  </a:moveTo>
                  <a:lnTo>
                    <a:pt x="0" y="580389"/>
                  </a:lnTo>
                  <a:lnTo>
                    <a:pt x="0" y="0"/>
                  </a:lnTo>
                  <a:lnTo>
                    <a:pt x="5764530" y="0"/>
                  </a:lnTo>
                  <a:lnTo>
                    <a:pt x="5764530" y="580389"/>
                  </a:lnTo>
                  <a:lnTo>
                    <a:pt x="2881630" y="580389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8999" y="1039774"/>
              <a:ext cx="2904490" cy="1342390"/>
            </a:xfrm>
            <a:custGeom>
              <a:avLst/>
              <a:gdLst/>
              <a:ahLst/>
              <a:cxnLst/>
              <a:rect l="l" t="t" r="r" b="b"/>
              <a:pathLst>
                <a:path w="2904490" h="1342389">
                  <a:moveTo>
                    <a:pt x="215900" y="0"/>
                  </a:moveTo>
                  <a:lnTo>
                    <a:pt x="664209" y="0"/>
                  </a:lnTo>
                  <a:lnTo>
                    <a:pt x="1336040" y="0"/>
                  </a:lnTo>
                  <a:lnTo>
                    <a:pt x="2904490" y="0"/>
                  </a:lnTo>
                  <a:lnTo>
                    <a:pt x="2904490" y="782320"/>
                  </a:lnTo>
                  <a:lnTo>
                    <a:pt x="2904490" y="1118870"/>
                  </a:lnTo>
                  <a:lnTo>
                    <a:pt x="2904490" y="1342390"/>
                  </a:lnTo>
                  <a:lnTo>
                    <a:pt x="1336040" y="1342390"/>
                  </a:lnTo>
                  <a:lnTo>
                    <a:pt x="664209" y="1342390"/>
                  </a:lnTo>
                  <a:lnTo>
                    <a:pt x="215900" y="1342390"/>
                  </a:lnTo>
                  <a:lnTo>
                    <a:pt x="215900" y="1118870"/>
                  </a:lnTo>
                  <a:lnTo>
                    <a:pt x="0" y="975360"/>
                  </a:lnTo>
                  <a:lnTo>
                    <a:pt x="215900" y="782320"/>
                  </a:lnTo>
                  <a:lnTo>
                    <a:pt x="215900" y="0"/>
                  </a:lnTo>
                  <a:close/>
                </a:path>
                <a:path w="2904490" h="1342389">
                  <a:moveTo>
                    <a:pt x="215900" y="0"/>
                  </a:moveTo>
                  <a:lnTo>
                    <a:pt x="215900" y="0"/>
                  </a:lnTo>
                </a:path>
                <a:path w="2904490" h="1342389">
                  <a:moveTo>
                    <a:pt x="2904490" y="1342390"/>
                  </a:moveTo>
                  <a:lnTo>
                    <a:pt x="2904490" y="134239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8999" y="1016914"/>
              <a:ext cx="2904490" cy="1342390"/>
            </a:xfrm>
            <a:custGeom>
              <a:avLst/>
              <a:gdLst/>
              <a:ahLst/>
              <a:cxnLst/>
              <a:rect l="l" t="t" r="r" b="b"/>
              <a:pathLst>
                <a:path w="2904490" h="1342389">
                  <a:moveTo>
                    <a:pt x="215900" y="0"/>
                  </a:moveTo>
                  <a:lnTo>
                    <a:pt x="664209" y="0"/>
                  </a:lnTo>
                  <a:lnTo>
                    <a:pt x="1336040" y="0"/>
                  </a:lnTo>
                  <a:lnTo>
                    <a:pt x="2904490" y="0"/>
                  </a:lnTo>
                  <a:lnTo>
                    <a:pt x="2904490" y="782319"/>
                  </a:lnTo>
                  <a:lnTo>
                    <a:pt x="2904490" y="1118869"/>
                  </a:lnTo>
                  <a:lnTo>
                    <a:pt x="2904490" y="1342389"/>
                  </a:lnTo>
                  <a:lnTo>
                    <a:pt x="1336040" y="1342389"/>
                  </a:lnTo>
                  <a:lnTo>
                    <a:pt x="664209" y="1342389"/>
                  </a:lnTo>
                  <a:lnTo>
                    <a:pt x="215900" y="1342389"/>
                  </a:lnTo>
                  <a:lnTo>
                    <a:pt x="215900" y="1118869"/>
                  </a:lnTo>
                  <a:lnTo>
                    <a:pt x="0" y="975359"/>
                  </a:lnTo>
                  <a:lnTo>
                    <a:pt x="215900" y="782319"/>
                  </a:lnTo>
                  <a:lnTo>
                    <a:pt x="215900" y="0"/>
                  </a:lnTo>
                  <a:close/>
                </a:path>
                <a:path w="2904490" h="1342389">
                  <a:moveTo>
                    <a:pt x="215900" y="0"/>
                  </a:moveTo>
                  <a:lnTo>
                    <a:pt x="215900" y="0"/>
                  </a:lnTo>
                </a:path>
                <a:path w="2904490" h="1342389">
                  <a:moveTo>
                    <a:pt x="2904490" y="1342389"/>
                  </a:moveTo>
                  <a:lnTo>
                    <a:pt x="2904490" y="134238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28409" y="943254"/>
            <a:ext cx="23990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Carlito"/>
                <a:cs typeface="Carlito"/>
              </a:rPr>
              <a:t>Analysis </a:t>
            </a:r>
            <a:r>
              <a:rPr sz="2400" b="1" spc="-40" dirty="0">
                <a:latin typeface="Carlito"/>
                <a:cs typeface="Carlito"/>
              </a:rPr>
              <a:t>routine;  </a:t>
            </a:r>
            <a:r>
              <a:rPr sz="2400" b="1" spc="-35" dirty="0">
                <a:latin typeface="Carlito"/>
                <a:cs typeface="Carlito"/>
              </a:rPr>
              <a:t>Executes </a:t>
            </a:r>
            <a:r>
              <a:rPr sz="2400" b="1" spc="-20" dirty="0">
                <a:latin typeface="Carlito"/>
                <a:cs typeface="Carlito"/>
              </a:rPr>
              <a:t>each </a:t>
            </a:r>
            <a:r>
              <a:rPr sz="2400" b="1" spc="-40" dirty="0">
                <a:latin typeface="Carlito"/>
                <a:cs typeface="Carlito"/>
              </a:rPr>
              <a:t>time  </a:t>
            </a:r>
            <a:r>
              <a:rPr sz="2400" b="1" spc="-50" dirty="0">
                <a:latin typeface="Carlito"/>
                <a:cs typeface="Carlito"/>
              </a:rPr>
              <a:t>jitted </a:t>
            </a:r>
            <a:r>
              <a:rPr sz="2400" b="1" spc="-30" dirty="0">
                <a:latin typeface="Carlito"/>
                <a:cs typeface="Carlito"/>
              </a:rPr>
              <a:t>INStruction  </a:t>
            </a:r>
            <a:r>
              <a:rPr sz="2400" b="1" spc="-40" dirty="0">
                <a:latin typeface="Carlito"/>
                <a:cs typeface="Carlito"/>
              </a:rPr>
              <a:t>executes.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9" y="4685686"/>
            <a:ext cx="548640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int main(int argc, char **argv) </a:t>
            </a:r>
            <a:r>
              <a:rPr sz="1600" dirty="0">
                <a:latin typeface="Liberation Mono"/>
                <a:cs typeface="Liberation Mono"/>
              </a:rPr>
              <a:t>{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PIN_Init(argc,</a:t>
            </a:r>
            <a:r>
              <a:rPr sz="1600" spc="-1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argv);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</a:t>
            </a:r>
            <a:r>
              <a:rPr sz="1600" spc="-5" dirty="0">
                <a:latin typeface="Liberation Mono"/>
                <a:cs typeface="Liberation Mono"/>
              </a:rPr>
              <a:t>_AddInstrumentFunction(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8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PIN_Add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Function(Fini,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569" y="5821066"/>
            <a:ext cx="23418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PIN_StartProgram();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return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7590" y="5821066"/>
            <a:ext cx="19761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i="1" spc="-5" dirty="0">
                <a:latin typeface="Liberation Mono"/>
                <a:cs typeface="Liberation Mono"/>
              </a:rPr>
              <a:t>// never</a:t>
            </a:r>
            <a:r>
              <a:rPr sz="1600" i="1" spc="-90" dirty="0">
                <a:latin typeface="Liberation Mono"/>
                <a:cs typeface="Liberation Mono"/>
              </a:rPr>
              <a:t> </a:t>
            </a:r>
            <a:r>
              <a:rPr sz="1600" i="1" spc="-5" dirty="0">
                <a:latin typeface="Liberation Mono"/>
                <a:cs typeface="Liberation Mono"/>
              </a:rPr>
              <a:t>returns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209" y="639002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60" y="49174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Instruction </a:t>
            </a:r>
            <a:r>
              <a:rPr spc="-20" dirty="0"/>
              <a:t>counting</a:t>
            </a:r>
            <a:r>
              <a:rPr spc="10" dirty="0"/>
              <a:t> </a:t>
            </a:r>
            <a:r>
              <a:rPr spc="-15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958494"/>
            <a:ext cx="197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#include</a:t>
            </a:r>
            <a:r>
              <a:rPr sz="1600" spc="-7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“pin.h”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209" y="1242974"/>
            <a:ext cx="2463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uint64_t icount </a:t>
            </a:r>
            <a:r>
              <a:rPr sz="1600" dirty="0">
                <a:latin typeface="Liberation Mono"/>
                <a:cs typeface="Liberation Mono"/>
              </a:rPr>
              <a:t>=</a:t>
            </a:r>
            <a:r>
              <a:rPr sz="1600" spc="-7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1810664"/>
            <a:ext cx="3438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() </a:t>
            </a: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icount++;</a:t>
            </a:r>
            <a:r>
              <a:rPr sz="1600" spc="-60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09" y="2340253"/>
            <a:ext cx="550799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002030" indent="-340360">
              <a:lnSpc>
                <a:spcPct val="1161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(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 ins</a:t>
            </a:r>
            <a:r>
              <a:rPr sz="1600" spc="-5" dirty="0">
                <a:latin typeface="Liberation Mono"/>
                <a:cs typeface="Liberation Mono"/>
              </a:rPr>
              <a:t>, void *v) </a:t>
            </a:r>
            <a:r>
              <a:rPr sz="1600" dirty="0">
                <a:latin typeface="Liberation Mono"/>
                <a:cs typeface="Liberation Mono"/>
              </a:rPr>
              <a:t>{  </a:t>
            </a:r>
            <a:r>
              <a:rPr sz="1600" spc="-5" dirty="0">
                <a:latin typeface="Liberation Mono"/>
                <a:cs typeface="Liberation Mono"/>
              </a:rPr>
              <a:t>INS_InsertCall(ins,</a:t>
            </a:r>
            <a:r>
              <a:rPr sz="1600" spc="-9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IPOINT_BEFORE,</a:t>
            </a:r>
            <a:endParaRPr sz="16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(AFUNPTR) </a:t>
            </a:r>
            <a:r>
              <a:rPr sz="1600" b="1" spc="-5" dirty="0">
                <a:solidFill>
                  <a:srgbClr val="FF0000"/>
                </a:solidFill>
                <a:latin typeface="Liberation Mono"/>
                <a:cs typeface="Liberation Mono"/>
              </a:rPr>
              <a:t>docount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2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IARG_END);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22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iberation Mono"/>
                <a:cs typeface="Liberation Mono"/>
              </a:rPr>
              <a:t>void 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(INT32 code, void *v)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Liberation Mono"/>
                <a:cs typeface="Liberation Mono"/>
              </a:rPr>
              <a:t>{ </a:t>
            </a:r>
            <a:r>
              <a:rPr sz="1600" spc="-5" dirty="0">
                <a:latin typeface="Liberation Mono"/>
                <a:cs typeface="Liberation Mono"/>
              </a:rPr>
              <a:t>std::cerr &lt;&lt; “Count: </a:t>
            </a:r>
            <a:r>
              <a:rPr sz="1600" dirty="0">
                <a:latin typeface="Liberation Mono"/>
                <a:cs typeface="Liberation Mono"/>
              </a:rPr>
              <a:t>” </a:t>
            </a:r>
            <a:r>
              <a:rPr sz="1600" spc="-5" dirty="0">
                <a:latin typeface="Liberation Mono"/>
                <a:cs typeface="Liberation Mono"/>
              </a:rPr>
              <a:t>&lt;&lt; icount </a:t>
            </a:r>
            <a:r>
              <a:rPr sz="1600" dirty="0">
                <a:latin typeface="Liberation Mono"/>
                <a:cs typeface="Liberation Mono"/>
              </a:rPr>
              <a:t>&lt;&lt; </a:t>
            </a:r>
            <a:r>
              <a:rPr sz="1600" spc="-5" dirty="0">
                <a:latin typeface="Liberation Mono"/>
                <a:cs typeface="Liberation Mono"/>
              </a:rPr>
              <a:t>endl;</a:t>
            </a:r>
            <a:r>
              <a:rPr sz="1600" spc="-65" dirty="0">
                <a:latin typeface="Liberation Mono"/>
                <a:cs typeface="Liberation Mono"/>
              </a:rPr>
              <a:t> </a:t>
            </a: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370" y="68099"/>
            <a:ext cx="749896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343341" y="1004155"/>
            <a:ext cx="4543425" cy="1391285"/>
            <a:chOff x="4343341" y="1004155"/>
            <a:chExt cx="4543425" cy="1391285"/>
          </a:xfrm>
        </p:grpSpPr>
        <p:sp>
          <p:nvSpPr>
            <p:cNvPr id="9" name="object 9"/>
            <p:cNvSpPr/>
            <p:nvPr/>
          </p:nvSpPr>
          <p:spPr>
            <a:xfrm>
              <a:off x="4356100" y="1039774"/>
              <a:ext cx="4517390" cy="1342390"/>
            </a:xfrm>
            <a:custGeom>
              <a:avLst/>
              <a:gdLst/>
              <a:ahLst/>
              <a:cxnLst/>
              <a:rect l="l" t="t" r="r" b="b"/>
              <a:pathLst>
                <a:path w="4517390" h="1342389">
                  <a:moveTo>
                    <a:pt x="1205229" y="0"/>
                  </a:moveTo>
                  <a:lnTo>
                    <a:pt x="1756410" y="0"/>
                  </a:lnTo>
                  <a:lnTo>
                    <a:pt x="2584450" y="0"/>
                  </a:lnTo>
                  <a:lnTo>
                    <a:pt x="4517390" y="0"/>
                  </a:lnTo>
                  <a:lnTo>
                    <a:pt x="4517390" y="782320"/>
                  </a:lnTo>
                  <a:lnTo>
                    <a:pt x="4517390" y="1118870"/>
                  </a:lnTo>
                  <a:lnTo>
                    <a:pt x="4517390" y="1342390"/>
                  </a:lnTo>
                  <a:lnTo>
                    <a:pt x="2584450" y="1342390"/>
                  </a:lnTo>
                  <a:lnTo>
                    <a:pt x="1756410" y="1342390"/>
                  </a:lnTo>
                  <a:lnTo>
                    <a:pt x="1205229" y="1342390"/>
                  </a:lnTo>
                  <a:lnTo>
                    <a:pt x="1205229" y="1118870"/>
                  </a:lnTo>
                  <a:lnTo>
                    <a:pt x="0" y="1188720"/>
                  </a:lnTo>
                  <a:lnTo>
                    <a:pt x="1205229" y="782320"/>
                  </a:lnTo>
                  <a:lnTo>
                    <a:pt x="1205229" y="0"/>
                  </a:lnTo>
                  <a:close/>
                </a:path>
                <a:path w="4517390" h="1342389">
                  <a:moveTo>
                    <a:pt x="1205229" y="0"/>
                  </a:moveTo>
                  <a:lnTo>
                    <a:pt x="1205229" y="0"/>
                  </a:lnTo>
                </a:path>
                <a:path w="4517390" h="1342389">
                  <a:moveTo>
                    <a:pt x="4517390" y="1342390"/>
                  </a:moveTo>
                  <a:lnTo>
                    <a:pt x="4517390" y="134239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6100" y="1016914"/>
              <a:ext cx="4517390" cy="1342390"/>
            </a:xfrm>
            <a:custGeom>
              <a:avLst/>
              <a:gdLst/>
              <a:ahLst/>
              <a:cxnLst/>
              <a:rect l="l" t="t" r="r" b="b"/>
              <a:pathLst>
                <a:path w="4517390" h="1342389">
                  <a:moveTo>
                    <a:pt x="1205229" y="0"/>
                  </a:moveTo>
                  <a:lnTo>
                    <a:pt x="1756410" y="0"/>
                  </a:lnTo>
                  <a:lnTo>
                    <a:pt x="2584450" y="0"/>
                  </a:lnTo>
                  <a:lnTo>
                    <a:pt x="4517390" y="0"/>
                  </a:lnTo>
                  <a:lnTo>
                    <a:pt x="4517390" y="782319"/>
                  </a:lnTo>
                  <a:lnTo>
                    <a:pt x="4517390" y="1118869"/>
                  </a:lnTo>
                  <a:lnTo>
                    <a:pt x="4517390" y="1342389"/>
                  </a:lnTo>
                  <a:lnTo>
                    <a:pt x="2584450" y="1342389"/>
                  </a:lnTo>
                  <a:lnTo>
                    <a:pt x="1756410" y="1342389"/>
                  </a:lnTo>
                  <a:lnTo>
                    <a:pt x="1205229" y="1342389"/>
                  </a:lnTo>
                  <a:lnTo>
                    <a:pt x="1205229" y="1118869"/>
                  </a:lnTo>
                  <a:lnTo>
                    <a:pt x="0" y="1188719"/>
                  </a:lnTo>
                  <a:lnTo>
                    <a:pt x="1205229" y="782319"/>
                  </a:lnTo>
                  <a:lnTo>
                    <a:pt x="1205229" y="0"/>
                  </a:lnTo>
                  <a:close/>
                </a:path>
                <a:path w="4517390" h="1342389">
                  <a:moveTo>
                    <a:pt x="1205229" y="0"/>
                  </a:moveTo>
                  <a:lnTo>
                    <a:pt x="1205229" y="0"/>
                  </a:lnTo>
                </a:path>
                <a:path w="4517390" h="1342389">
                  <a:moveTo>
                    <a:pt x="4517390" y="1342389"/>
                  </a:moveTo>
                  <a:lnTo>
                    <a:pt x="4517390" y="134238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47690" y="1126134"/>
            <a:ext cx="3136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rlito"/>
                <a:cs typeface="Carlito"/>
              </a:rPr>
              <a:t>Question: which function  </a:t>
            </a:r>
            <a:r>
              <a:rPr sz="2400" b="1" spc="-30" dirty="0">
                <a:latin typeface="Carlito"/>
                <a:cs typeface="Carlito"/>
              </a:rPr>
              <a:t>gets </a:t>
            </a:r>
            <a:r>
              <a:rPr sz="2400" b="1" spc="-40" dirty="0">
                <a:latin typeface="Carlito"/>
                <a:cs typeface="Carlito"/>
              </a:rPr>
              <a:t>executed more  </a:t>
            </a:r>
            <a:r>
              <a:rPr sz="2400" b="1" spc="-35" dirty="0">
                <a:latin typeface="Carlito"/>
                <a:cs typeface="Carlito"/>
              </a:rPr>
              <a:t>often?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09" y="4685686"/>
            <a:ext cx="548640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int main(int argc, char **argv) </a:t>
            </a:r>
            <a:r>
              <a:rPr sz="1600" dirty="0">
                <a:latin typeface="Liberation Mono"/>
                <a:cs typeface="Liberation Mono"/>
              </a:rPr>
              <a:t>{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PIN_Init(argc,</a:t>
            </a:r>
            <a:r>
              <a:rPr sz="1600" spc="-1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argv);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</a:t>
            </a:r>
            <a:r>
              <a:rPr sz="1600" spc="-5" dirty="0">
                <a:latin typeface="Liberation Mono"/>
                <a:cs typeface="Liberation Mono"/>
              </a:rPr>
              <a:t>_AddInstrumentFunction(</a:t>
            </a:r>
            <a:r>
              <a:rPr sz="16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Instruction</a:t>
            </a:r>
            <a:r>
              <a:rPr sz="1600" spc="-5" dirty="0">
                <a:latin typeface="Liberation Mono"/>
                <a:cs typeface="Liberation Mono"/>
              </a:rPr>
              <a:t>,</a:t>
            </a:r>
            <a:r>
              <a:rPr sz="1600" spc="-80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PIN_Add</a:t>
            </a:r>
            <a:r>
              <a:rPr sz="1600" b="1" spc="-5" dirty="0">
                <a:solidFill>
                  <a:srgbClr val="0000FF"/>
                </a:solidFill>
                <a:latin typeface="Liberation Mono"/>
                <a:cs typeface="Liberation Mono"/>
              </a:rPr>
              <a:t>Fini</a:t>
            </a:r>
            <a:r>
              <a:rPr sz="1600" spc="-5" dirty="0">
                <a:latin typeface="Liberation Mono"/>
                <a:cs typeface="Liberation Mono"/>
              </a:rPr>
              <a:t>Function(Fini,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0);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569" y="5821066"/>
            <a:ext cx="23418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Liberation Mono"/>
                <a:cs typeface="Liberation Mono"/>
              </a:rPr>
              <a:t>PIN_StartProgram();</a:t>
            </a:r>
            <a:endParaRPr sz="16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Liberation Mono"/>
                <a:cs typeface="Liberation Mono"/>
              </a:rPr>
              <a:t>return</a:t>
            </a:r>
            <a:r>
              <a:rPr sz="1600" spc="-15" dirty="0">
                <a:latin typeface="Liberation Mono"/>
                <a:cs typeface="Liberation Mono"/>
              </a:rPr>
              <a:t> </a:t>
            </a:r>
            <a:r>
              <a:rPr sz="1600" spc="-5" dirty="0">
                <a:latin typeface="Liberation Mono"/>
                <a:cs typeface="Liberation Mono"/>
              </a:rPr>
              <a:t>0;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7590" y="5821066"/>
            <a:ext cx="19761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i="1" spc="-5" dirty="0">
                <a:latin typeface="Liberation Mono"/>
                <a:cs typeface="Liberation Mono"/>
              </a:rPr>
              <a:t>// never</a:t>
            </a:r>
            <a:r>
              <a:rPr sz="1600" i="1" spc="-90" dirty="0">
                <a:latin typeface="Liberation Mono"/>
                <a:cs typeface="Liberation Mono"/>
              </a:rPr>
              <a:t> </a:t>
            </a:r>
            <a:r>
              <a:rPr sz="1600" i="1" spc="-5" dirty="0">
                <a:latin typeface="Liberation Mono"/>
                <a:cs typeface="Liberation Mono"/>
              </a:rPr>
              <a:t>returns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9" y="639002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latin typeface="Liberation Mono"/>
                <a:cs typeface="Liberation Mono"/>
              </a:rPr>
              <a:t>}</a:t>
            </a:r>
            <a:endParaRPr sz="1600">
              <a:latin typeface="Liberation Mono"/>
              <a:cs typeface="Liberation Mon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0"/>
    </mc:Choice>
    <mc:Fallback xmlns="">
      <p:transition spd="slow" advTm="2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60" y="49174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Instruction </a:t>
            </a:r>
            <a:r>
              <a:rPr spc="-20" dirty="0"/>
              <a:t>counting</a:t>
            </a:r>
            <a:r>
              <a:rPr spc="10" dirty="0"/>
              <a:t> </a:t>
            </a:r>
            <a:r>
              <a:rPr spc="-15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450" y="64347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59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370" y="68099"/>
            <a:ext cx="749896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1917344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2253894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2622194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2991764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8300" y="1777585"/>
          <a:ext cx="1325880" cy="1452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28575">
                      <a:solidFill>
                        <a:srgbClr val="1E487C"/>
                      </a:solidFill>
                      <a:prstDash val="solid"/>
                    </a:lnT>
                    <a:lnB w="28575">
                      <a:solidFill>
                        <a:srgbClr val="1E487C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28575">
                      <a:solidFill>
                        <a:srgbClr val="1E487C"/>
                      </a:solidFill>
                      <a:prstDash val="solid"/>
                    </a:lnT>
                    <a:lnB w="28575">
                      <a:solidFill>
                        <a:srgbClr val="1E487C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28575">
                      <a:solidFill>
                        <a:srgbClr val="1E487C"/>
                      </a:solidFill>
                      <a:prstDash val="solid"/>
                    </a:lnT>
                    <a:lnB w="28575">
                      <a:solidFill>
                        <a:srgbClr val="1E487C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28575">
                      <a:solidFill>
                        <a:srgbClr val="1E487C"/>
                      </a:solidFill>
                      <a:prstDash val="solid"/>
                    </a:lnT>
                    <a:lnB w="53975">
                      <a:solidFill>
                        <a:srgbClr val="1E487C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1860" y="1406804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Native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BB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8300" y="4280754"/>
            <a:ext cx="1351915" cy="1583055"/>
            <a:chOff x="848300" y="4280754"/>
            <a:chExt cx="1351915" cy="1583055"/>
          </a:xfrm>
        </p:grpSpPr>
        <p:sp>
          <p:nvSpPr>
            <p:cNvPr id="12" name="object 12"/>
            <p:cNvSpPr/>
            <p:nvPr/>
          </p:nvSpPr>
          <p:spPr>
            <a:xfrm>
              <a:off x="861059" y="5827674"/>
              <a:ext cx="1325880" cy="22860"/>
            </a:xfrm>
            <a:custGeom>
              <a:avLst/>
              <a:gdLst/>
              <a:ahLst/>
              <a:cxnLst/>
              <a:rect l="l" t="t" r="r" b="b"/>
              <a:pathLst>
                <a:path w="1325880" h="22860">
                  <a:moveTo>
                    <a:pt x="0" y="22860"/>
                  </a:moveTo>
                  <a:lnTo>
                    <a:pt x="1325880" y="22860"/>
                  </a:lnTo>
                  <a:lnTo>
                    <a:pt x="1325880" y="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059" y="4316374"/>
              <a:ext cx="1325880" cy="1534160"/>
            </a:xfrm>
            <a:custGeom>
              <a:avLst/>
              <a:gdLst/>
              <a:ahLst/>
              <a:cxnLst/>
              <a:rect l="l" t="t" r="r" b="b"/>
              <a:pathLst>
                <a:path w="1325880" h="1534160">
                  <a:moveTo>
                    <a:pt x="662940" y="1534160"/>
                  </a:moveTo>
                  <a:lnTo>
                    <a:pt x="0" y="1534160"/>
                  </a:lnTo>
                  <a:lnTo>
                    <a:pt x="0" y="0"/>
                  </a:lnTo>
                  <a:lnTo>
                    <a:pt x="1325880" y="0"/>
                  </a:lnTo>
                  <a:lnTo>
                    <a:pt x="1325880" y="1534160"/>
                  </a:lnTo>
                  <a:lnTo>
                    <a:pt x="662940" y="153416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059" y="4293514"/>
              <a:ext cx="1325880" cy="1534160"/>
            </a:xfrm>
            <a:custGeom>
              <a:avLst/>
              <a:gdLst/>
              <a:ahLst/>
              <a:cxnLst/>
              <a:rect l="l" t="t" r="r" b="b"/>
              <a:pathLst>
                <a:path w="1325880" h="1534160">
                  <a:moveTo>
                    <a:pt x="1325880" y="0"/>
                  </a:moveTo>
                  <a:lnTo>
                    <a:pt x="0" y="0"/>
                  </a:lnTo>
                  <a:lnTo>
                    <a:pt x="0" y="1534159"/>
                  </a:lnTo>
                  <a:lnTo>
                    <a:pt x="1325880" y="1534159"/>
                  </a:lnTo>
                  <a:close/>
                </a:path>
              </a:pathLst>
            </a:custGeom>
            <a:solidFill>
              <a:srgbClr val="EAF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1059" y="4293514"/>
              <a:ext cx="1325880" cy="1534160"/>
            </a:xfrm>
            <a:custGeom>
              <a:avLst/>
              <a:gdLst/>
              <a:ahLst/>
              <a:cxnLst/>
              <a:rect l="l" t="t" r="r" b="b"/>
              <a:pathLst>
                <a:path w="1325880" h="1534160">
                  <a:moveTo>
                    <a:pt x="662940" y="1534159"/>
                  </a:moveTo>
                  <a:lnTo>
                    <a:pt x="0" y="1534159"/>
                  </a:lnTo>
                  <a:lnTo>
                    <a:pt x="0" y="0"/>
                  </a:lnTo>
                  <a:lnTo>
                    <a:pt x="1325880" y="0"/>
                  </a:lnTo>
                  <a:lnTo>
                    <a:pt x="1325880" y="1534159"/>
                  </a:lnTo>
                  <a:lnTo>
                    <a:pt x="662940" y="1534159"/>
                  </a:lnTo>
                  <a:close/>
                </a:path>
              </a:pathLst>
            </a:custGeom>
            <a:ln w="25518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890" y="3681374"/>
            <a:ext cx="150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 indent="-1917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Analysis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routine 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Liberation Mono"/>
                <a:cs typeface="Liberation Mono"/>
              </a:rPr>
              <a:t>docount</a:t>
            </a:r>
            <a:r>
              <a:rPr sz="1800" spc="-5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80580" y="957165"/>
            <a:ext cx="48895" cy="5654675"/>
            <a:chOff x="2580580" y="957165"/>
            <a:chExt cx="48895" cy="5654675"/>
          </a:xfrm>
        </p:grpSpPr>
        <p:sp>
          <p:nvSpPr>
            <p:cNvPr id="18" name="object 18"/>
            <p:cNvSpPr/>
            <p:nvPr/>
          </p:nvSpPr>
          <p:spPr>
            <a:xfrm>
              <a:off x="2593339" y="990244"/>
              <a:ext cx="22860" cy="5608320"/>
            </a:xfrm>
            <a:custGeom>
              <a:avLst/>
              <a:gdLst/>
              <a:ahLst/>
              <a:cxnLst/>
              <a:rect l="l" t="t" r="r" b="b"/>
              <a:pathLst>
                <a:path w="22860" h="5608320">
                  <a:moveTo>
                    <a:pt x="22860" y="0"/>
                  </a:moveTo>
                  <a:lnTo>
                    <a:pt x="0" y="56083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3339" y="969924"/>
              <a:ext cx="22860" cy="5608320"/>
            </a:xfrm>
            <a:custGeom>
              <a:avLst/>
              <a:gdLst/>
              <a:ahLst/>
              <a:cxnLst/>
              <a:rect l="l" t="t" r="r" b="b"/>
              <a:pathLst>
                <a:path w="22860" h="5608320">
                  <a:moveTo>
                    <a:pt x="22860" y="0"/>
                  </a:moveTo>
                  <a:lnTo>
                    <a:pt x="0" y="56083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84779" y="867054"/>
            <a:ext cx="31870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Translation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dirty="0">
                <a:latin typeface="Carlito"/>
                <a:cs typeface="Carlito"/>
              </a:rPr>
              <a:t>(JIT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compilation)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Rewriting </a:t>
            </a:r>
            <a:r>
              <a:rPr sz="1400" spc="-5" dirty="0">
                <a:latin typeface="Carlito"/>
                <a:cs typeface="Carlito"/>
              </a:rPr>
              <a:t>only! </a:t>
            </a:r>
            <a:r>
              <a:rPr sz="1400" spc="-25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don’t </a:t>
            </a:r>
            <a:r>
              <a:rPr sz="1400" spc="-15" dirty="0">
                <a:latin typeface="Carlito"/>
                <a:cs typeface="Carlito"/>
              </a:rPr>
              <a:t>execute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native  </a:t>
            </a:r>
            <a:r>
              <a:rPr sz="1400" dirty="0">
                <a:latin typeface="Carlito"/>
                <a:cs typeface="Carlito"/>
              </a:rPr>
              <a:t>BB</a:t>
            </a:r>
            <a:r>
              <a:rPr sz="1400" spc="-5" dirty="0">
                <a:latin typeface="Carlito"/>
                <a:cs typeface="Carlito"/>
              </a:rPr>
              <a:t> now!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01960" y="913985"/>
            <a:ext cx="48895" cy="5654675"/>
            <a:chOff x="6001960" y="913985"/>
            <a:chExt cx="48895" cy="5654675"/>
          </a:xfrm>
        </p:grpSpPr>
        <p:sp>
          <p:nvSpPr>
            <p:cNvPr id="22" name="object 22"/>
            <p:cNvSpPr/>
            <p:nvPr/>
          </p:nvSpPr>
          <p:spPr>
            <a:xfrm>
              <a:off x="6014719" y="947064"/>
              <a:ext cx="22860" cy="5608320"/>
            </a:xfrm>
            <a:custGeom>
              <a:avLst/>
              <a:gdLst/>
              <a:ahLst/>
              <a:cxnLst/>
              <a:rect l="l" t="t" r="r" b="b"/>
              <a:pathLst>
                <a:path w="22860" h="5608320">
                  <a:moveTo>
                    <a:pt x="22859" y="0"/>
                  </a:moveTo>
                  <a:lnTo>
                    <a:pt x="0" y="56083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4719" y="926744"/>
              <a:ext cx="22860" cy="5608320"/>
            </a:xfrm>
            <a:custGeom>
              <a:avLst/>
              <a:gdLst/>
              <a:ahLst/>
              <a:cxnLst/>
              <a:rect l="l" t="t" r="r" b="b"/>
              <a:pathLst>
                <a:path w="22860" h="5608320">
                  <a:moveTo>
                    <a:pt x="22859" y="0"/>
                  </a:moveTo>
                  <a:lnTo>
                    <a:pt x="0" y="56083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27519" y="821334"/>
            <a:ext cx="140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Execution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  </a:t>
            </a:r>
            <a:r>
              <a:rPr sz="1800" spc="-10" dirty="0">
                <a:latin typeface="Carlito"/>
                <a:cs typeface="Carlito"/>
              </a:rPr>
              <a:t>(Dispatcher)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1129" y="5075834"/>
            <a:ext cx="3128645" cy="172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0">
              <a:lnSpc>
                <a:spcPct val="997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Call the </a:t>
            </a:r>
            <a:r>
              <a:rPr sz="1600" spc="-5" dirty="0">
                <a:latin typeface="Liberation Mono"/>
                <a:cs typeface="Liberation Mono"/>
              </a:rPr>
              <a:t>Instruction  </a:t>
            </a:r>
            <a:r>
              <a:rPr sz="1600" b="1" spc="-10" dirty="0">
                <a:latin typeface="Carlito"/>
                <a:cs typeface="Carlito"/>
              </a:rPr>
              <a:t>instrumentation routine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see </a:t>
            </a:r>
            <a:r>
              <a:rPr sz="1600" spc="-10" dirty="0">
                <a:latin typeface="Carlito"/>
                <a:cs typeface="Carlito"/>
              </a:rPr>
              <a:t>that  </a:t>
            </a:r>
            <a:r>
              <a:rPr sz="1600" spc="-15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need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insert </a:t>
            </a:r>
            <a:r>
              <a:rPr sz="1600" b="1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call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Liberation Mono"/>
                <a:cs typeface="Liberation Mono"/>
              </a:rPr>
              <a:t>docount  </a:t>
            </a:r>
            <a:r>
              <a:rPr sz="1600" spc="-15" dirty="0">
                <a:latin typeface="Carlito"/>
                <a:cs typeface="Carlito"/>
              </a:rPr>
              <a:t>before </a:t>
            </a:r>
            <a:r>
              <a:rPr sz="1600" spc="-5" dirty="0">
                <a:latin typeface="Carlito"/>
                <a:cs typeface="Carlito"/>
              </a:rPr>
              <a:t>every</a:t>
            </a:r>
            <a:r>
              <a:rPr sz="1600" spc="-10" dirty="0">
                <a:latin typeface="Carlito"/>
                <a:cs typeface="Carlito"/>
              </a:rPr>
              <a:t> instruction.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600" spc="-7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precise, </a:t>
            </a:r>
            <a:r>
              <a:rPr sz="1600" spc="-5" dirty="0">
                <a:latin typeface="Liberation Mono"/>
                <a:cs typeface="Liberation Mono"/>
              </a:rPr>
              <a:t>INSTR </a:t>
            </a:r>
            <a:r>
              <a:rPr sz="1600" dirty="0">
                <a:latin typeface="Liberation Mono"/>
                <a:cs typeface="Liberation Mono"/>
              </a:rPr>
              <a:t>X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not  necessarily </a:t>
            </a:r>
            <a:r>
              <a:rPr sz="1600" spc="-15" dirty="0">
                <a:latin typeface="Carlito"/>
                <a:cs typeface="Carlito"/>
              </a:rPr>
              <a:t>exactly </a:t>
            </a:r>
            <a:r>
              <a:rPr sz="1600" spc="-5" dirty="0">
                <a:latin typeface="Carlito"/>
                <a:cs typeface="Carlito"/>
              </a:rPr>
              <a:t>the same, but </a:t>
            </a:r>
            <a:r>
              <a:rPr sz="1600" spc="-10" dirty="0">
                <a:latin typeface="Carlito"/>
                <a:cs typeface="Carlito"/>
              </a:rPr>
              <a:t>very  </a:t>
            </a:r>
            <a:r>
              <a:rPr sz="1600" spc="-15" dirty="0">
                <a:latin typeface="Carlito"/>
                <a:cs typeface="Carlito"/>
              </a:rPr>
              <a:t>little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changed.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8709" y="5431434"/>
            <a:ext cx="239966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Execute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translated </a:t>
            </a:r>
            <a:r>
              <a:rPr sz="1600" spc="-5" dirty="0">
                <a:latin typeface="Carlito"/>
                <a:cs typeface="Carlito"/>
              </a:rPr>
              <a:t>block.  During the </a:t>
            </a:r>
            <a:r>
              <a:rPr sz="1600" spc="-15" dirty="0">
                <a:latin typeface="Carlito"/>
                <a:cs typeface="Carlito"/>
              </a:rPr>
              <a:t>execution,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b="1" spc="-5" dirty="0">
                <a:latin typeface="Carlito"/>
                <a:cs typeface="Carlito"/>
              </a:rPr>
              <a:t>analysis </a:t>
            </a:r>
            <a:r>
              <a:rPr sz="1600" b="1" spc="-10" dirty="0">
                <a:latin typeface="Carlito"/>
                <a:cs typeface="Carlito"/>
              </a:rPr>
              <a:t>routines </a:t>
            </a:r>
            <a:r>
              <a:rPr sz="1600" b="1" spc="-5" dirty="0">
                <a:latin typeface="Carlito"/>
                <a:cs typeface="Carlito"/>
              </a:rPr>
              <a:t>are  </a:t>
            </a:r>
            <a:r>
              <a:rPr sz="1600" b="1" spc="-15" dirty="0">
                <a:latin typeface="Carlito"/>
                <a:cs typeface="Carlito"/>
              </a:rPr>
              <a:t>executed</a:t>
            </a:r>
            <a:r>
              <a:rPr sz="1600" spc="-15" dirty="0">
                <a:latin typeface="Carlito"/>
                <a:cs typeface="Carlito"/>
              </a:rPr>
              <a:t>.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our </a:t>
            </a:r>
            <a:r>
              <a:rPr sz="1600" spc="-10" dirty="0">
                <a:latin typeface="Carlito"/>
                <a:cs typeface="Carlito"/>
              </a:rPr>
              <a:t>case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8709" y="6404254"/>
            <a:ext cx="930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Mono"/>
                <a:cs typeface="Liberation Mono"/>
              </a:rPr>
              <a:t>docount</a:t>
            </a:r>
            <a:r>
              <a:rPr sz="160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0650" y="219420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0650" y="293588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0650" y="368391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0650" y="437606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22370" y="405348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2370" y="182463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22370" y="330545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2370" y="256377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3020" y="4636414"/>
            <a:ext cx="88836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15" dirty="0">
                <a:latin typeface="Carlito"/>
                <a:cs typeface="Carlito"/>
              </a:rPr>
              <a:t>ret to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VM</a:t>
            </a:r>
            <a:endParaRPr sz="18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(Pin)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611821" y="1684875"/>
          <a:ext cx="1324610" cy="3358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docount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539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docount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539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docount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539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docount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1E487C"/>
                      </a:solidFill>
                      <a:prstDash val="solid"/>
                    </a:lnL>
                    <a:lnR w="28575">
                      <a:solidFill>
                        <a:srgbClr val="1E487C"/>
                      </a:solidFill>
                      <a:prstDash val="solid"/>
                    </a:lnR>
                    <a:lnT w="539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C5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ret to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VM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270" algn="ctr">
                        <a:lnSpc>
                          <a:spcPts val="165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(Pin)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5397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6102032" y="1834476"/>
            <a:ext cx="1350645" cy="394335"/>
            <a:chOff x="6102032" y="1834476"/>
            <a:chExt cx="1350645" cy="394335"/>
          </a:xfrm>
        </p:grpSpPr>
        <p:sp>
          <p:nvSpPr>
            <p:cNvPr id="39" name="object 39"/>
            <p:cNvSpPr/>
            <p:nvPr/>
          </p:nvSpPr>
          <p:spPr>
            <a:xfrm>
              <a:off x="6115050" y="2191664"/>
              <a:ext cx="1324610" cy="2540"/>
            </a:xfrm>
            <a:custGeom>
              <a:avLst/>
              <a:gdLst/>
              <a:ahLst/>
              <a:cxnLst/>
              <a:rect l="l" t="t" r="r" b="b"/>
              <a:pathLst>
                <a:path w="1324609" h="2539">
                  <a:moveTo>
                    <a:pt x="0" y="2539"/>
                  </a:moveTo>
                  <a:lnTo>
                    <a:pt x="1324609" y="253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15050" y="1847494"/>
              <a:ext cx="1324610" cy="368300"/>
            </a:xfrm>
            <a:custGeom>
              <a:avLst/>
              <a:gdLst/>
              <a:ahLst/>
              <a:cxnLst/>
              <a:rect l="l" t="t" r="r" b="b"/>
              <a:pathLst>
                <a:path w="1324609" h="368300">
                  <a:moveTo>
                    <a:pt x="66294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8300"/>
                  </a:lnTo>
                  <a:lnTo>
                    <a:pt x="662940" y="36830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21120" y="195163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15050" y="1824634"/>
            <a:ext cx="1324610" cy="367030"/>
          </a:xfrm>
          <a:custGeom>
            <a:avLst/>
            <a:gdLst/>
            <a:ahLst/>
            <a:cxnLst/>
            <a:rect l="l" t="t" r="r" b="b"/>
            <a:pathLst>
              <a:path w="1324609" h="367030">
                <a:moveTo>
                  <a:pt x="662940" y="367030"/>
                </a:moveTo>
                <a:lnTo>
                  <a:pt x="0" y="367030"/>
                </a:lnTo>
                <a:lnTo>
                  <a:pt x="0" y="0"/>
                </a:lnTo>
                <a:lnTo>
                  <a:pt x="1324609" y="0"/>
                </a:lnTo>
                <a:lnTo>
                  <a:pt x="1324609" y="367030"/>
                </a:lnTo>
                <a:lnTo>
                  <a:pt x="662940" y="367030"/>
                </a:lnTo>
                <a:close/>
              </a:path>
            </a:pathLst>
          </a:custGeom>
          <a:ln w="25518">
            <a:solidFill>
              <a:srgbClr val="1E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27808" y="1858983"/>
            <a:ext cx="1299210" cy="320040"/>
          </a:xfrm>
          <a:prstGeom prst="rect">
            <a:avLst/>
          </a:prstGeom>
          <a:solidFill>
            <a:srgbClr val="C5D8F0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02032" y="2576156"/>
            <a:ext cx="1350645" cy="393065"/>
            <a:chOff x="6102032" y="2576156"/>
            <a:chExt cx="1350645" cy="393065"/>
          </a:xfrm>
        </p:grpSpPr>
        <p:sp>
          <p:nvSpPr>
            <p:cNvPr id="45" name="object 45"/>
            <p:cNvSpPr/>
            <p:nvPr/>
          </p:nvSpPr>
          <p:spPr>
            <a:xfrm>
              <a:off x="6115050" y="2933344"/>
              <a:ext cx="1324610" cy="2540"/>
            </a:xfrm>
            <a:custGeom>
              <a:avLst/>
              <a:gdLst/>
              <a:ahLst/>
              <a:cxnLst/>
              <a:rect l="l" t="t" r="r" b="b"/>
              <a:pathLst>
                <a:path w="1324609" h="2539">
                  <a:moveTo>
                    <a:pt x="0" y="2539"/>
                  </a:moveTo>
                  <a:lnTo>
                    <a:pt x="1324609" y="253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15050" y="258917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30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421120" y="269331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15050" y="2566314"/>
            <a:ext cx="1324610" cy="367030"/>
          </a:xfrm>
          <a:custGeom>
            <a:avLst/>
            <a:gdLst/>
            <a:ahLst/>
            <a:cxnLst/>
            <a:rect l="l" t="t" r="r" b="b"/>
            <a:pathLst>
              <a:path w="1324609" h="367030">
                <a:moveTo>
                  <a:pt x="662940" y="367029"/>
                </a:moveTo>
                <a:lnTo>
                  <a:pt x="0" y="367029"/>
                </a:lnTo>
                <a:lnTo>
                  <a:pt x="0" y="0"/>
                </a:lnTo>
                <a:lnTo>
                  <a:pt x="1324609" y="0"/>
                </a:lnTo>
                <a:lnTo>
                  <a:pt x="1324609" y="367029"/>
                </a:lnTo>
                <a:lnTo>
                  <a:pt x="662940" y="367029"/>
                </a:lnTo>
                <a:close/>
              </a:path>
            </a:pathLst>
          </a:custGeom>
          <a:ln w="25518">
            <a:solidFill>
              <a:srgbClr val="1E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27808" y="2596853"/>
            <a:ext cx="1299210" cy="323850"/>
          </a:xfrm>
          <a:prstGeom prst="rect">
            <a:avLst/>
          </a:prstGeom>
          <a:solidFill>
            <a:srgbClr val="C5D8F0"/>
          </a:solidFill>
        </p:spPr>
        <p:txBody>
          <a:bodyPr vert="horz" wrap="square" lIns="0" tIns="1651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102032" y="3324186"/>
            <a:ext cx="1350645" cy="394335"/>
            <a:chOff x="6102032" y="3324186"/>
            <a:chExt cx="1350645" cy="394335"/>
          </a:xfrm>
        </p:grpSpPr>
        <p:sp>
          <p:nvSpPr>
            <p:cNvPr id="51" name="object 51"/>
            <p:cNvSpPr/>
            <p:nvPr/>
          </p:nvSpPr>
          <p:spPr>
            <a:xfrm>
              <a:off x="6115050" y="3681374"/>
              <a:ext cx="1324610" cy="2540"/>
            </a:xfrm>
            <a:custGeom>
              <a:avLst/>
              <a:gdLst/>
              <a:ahLst/>
              <a:cxnLst/>
              <a:rect l="l" t="t" r="r" b="b"/>
              <a:pathLst>
                <a:path w="1324609" h="2539">
                  <a:moveTo>
                    <a:pt x="0" y="2540"/>
                  </a:moveTo>
                  <a:lnTo>
                    <a:pt x="1324609" y="2540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15050" y="3337204"/>
              <a:ext cx="1324610" cy="368300"/>
            </a:xfrm>
            <a:custGeom>
              <a:avLst/>
              <a:gdLst/>
              <a:ahLst/>
              <a:cxnLst/>
              <a:rect l="l" t="t" r="r" b="b"/>
              <a:pathLst>
                <a:path w="1324609" h="368300">
                  <a:moveTo>
                    <a:pt x="66294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8300"/>
                  </a:lnTo>
                  <a:lnTo>
                    <a:pt x="662940" y="36830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421120" y="344134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15050" y="3314344"/>
            <a:ext cx="1324610" cy="367030"/>
          </a:xfrm>
          <a:custGeom>
            <a:avLst/>
            <a:gdLst/>
            <a:ahLst/>
            <a:cxnLst/>
            <a:rect l="l" t="t" r="r" b="b"/>
            <a:pathLst>
              <a:path w="1324609" h="367029">
                <a:moveTo>
                  <a:pt x="662940" y="367030"/>
                </a:moveTo>
                <a:lnTo>
                  <a:pt x="0" y="367030"/>
                </a:lnTo>
                <a:lnTo>
                  <a:pt x="0" y="0"/>
                </a:lnTo>
                <a:lnTo>
                  <a:pt x="1324609" y="0"/>
                </a:lnTo>
                <a:lnTo>
                  <a:pt x="1324609" y="367030"/>
                </a:lnTo>
                <a:lnTo>
                  <a:pt x="662940" y="367030"/>
                </a:lnTo>
                <a:close/>
              </a:path>
            </a:pathLst>
          </a:custGeom>
          <a:ln w="25518">
            <a:solidFill>
              <a:srgbClr val="1E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27808" y="3338533"/>
            <a:ext cx="1299210" cy="330200"/>
          </a:xfrm>
          <a:prstGeom prst="rect">
            <a:avLst/>
          </a:prstGeom>
          <a:solidFill>
            <a:srgbClr val="C5D8F0"/>
          </a:solidFill>
        </p:spPr>
        <p:txBody>
          <a:bodyPr vert="horz" wrap="square" lIns="0" tIns="2286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102032" y="4017606"/>
            <a:ext cx="1350645" cy="393065"/>
            <a:chOff x="6102032" y="4017606"/>
            <a:chExt cx="1350645" cy="393065"/>
          </a:xfrm>
        </p:grpSpPr>
        <p:sp>
          <p:nvSpPr>
            <p:cNvPr id="57" name="object 57"/>
            <p:cNvSpPr/>
            <p:nvPr/>
          </p:nvSpPr>
          <p:spPr>
            <a:xfrm>
              <a:off x="6115050" y="4374794"/>
              <a:ext cx="1324610" cy="2540"/>
            </a:xfrm>
            <a:custGeom>
              <a:avLst/>
              <a:gdLst/>
              <a:ahLst/>
              <a:cxnLst/>
              <a:rect l="l" t="t" r="r" b="b"/>
              <a:pathLst>
                <a:path w="1324609" h="2539">
                  <a:moveTo>
                    <a:pt x="0" y="2539"/>
                  </a:moveTo>
                  <a:lnTo>
                    <a:pt x="1324609" y="253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15050" y="403062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21120" y="4133494"/>
            <a:ext cx="712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15050" y="4006494"/>
            <a:ext cx="1324610" cy="368300"/>
          </a:xfrm>
          <a:custGeom>
            <a:avLst/>
            <a:gdLst/>
            <a:ahLst/>
            <a:cxnLst/>
            <a:rect l="l" t="t" r="r" b="b"/>
            <a:pathLst>
              <a:path w="1324609" h="368300">
                <a:moveTo>
                  <a:pt x="662940" y="368300"/>
                </a:moveTo>
                <a:lnTo>
                  <a:pt x="0" y="368300"/>
                </a:lnTo>
                <a:lnTo>
                  <a:pt x="0" y="0"/>
                </a:lnTo>
                <a:lnTo>
                  <a:pt x="1324609" y="0"/>
                </a:lnTo>
                <a:lnTo>
                  <a:pt x="1324609" y="368300"/>
                </a:lnTo>
                <a:lnTo>
                  <a:pt x="662940" y="368300"/>
                </a:lnTo>
                <a:close/>
              </a:path>
            </a:pathLst>
          </a:custGeom>
          <a:ln w="25518">
            <a:solidFill>
              <a:srgbClr val="1E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127808" y="4086563"/>
            <a:ext cx="1299210" cy="275590"/>
          </a:xfrm>
          <a:prstGeom prst="rect">
            <a:avLst/>
          </a:prstGeom>
          <a:solidFill>
            <a:srgbClr val="C5D8F0"/>
          </a:solidFill>
        </p:spPr>
        <p:txBody>
          <a:bodyPr vert="horz" wrap="square" lIns="0" tIns="0" rIns="0" bIns="0" rtlCol="0">
            <a:spAutoFit/>
          </a:bodyPr>
          <a:lstStyle/>
          <a:p>
            <a:pPr marL="292735">
              <a:lnSpc>
                <a:spcPts val="1900"/>
              </a:lnSpc>
            </a:pPr>
            <a:r>
              <a:rPr sz="1800" spc="-5" dirty="0">
                <a:latin typeface="Carlito"/>
                <a:cs typeface="Carlito"/>
              </a:rPr>
              <a:t>INSTR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02032" y="3693756"/>
            <a:ext cx="1350645" cy="393065"/>
            <a:chOff x="6102032" y="3693756"/>
            <a:chExt cx="1350645" cy="393065"/>
          </a:xfrm>
        </p:grpSpPr>
        <p:sp>
          <p:nvSpPr>
            <p:cNvPr id="63" name="object 63"/>
            <p:cNvSpPr/>
            <p:nvPr/>
          </p:nvSpPr>
          <p:spPr>
            <a:xfrm>
              <a:off x="6115050" y="4050944"/>
              <a:ext cx="1324610" cy="22860"/>
            </a:xfrm>
            <a:custGeom>
              <a:avLst/>
              <a:gdLst/>
              <a:ahLst/>
              <a:cxnLst/>
              <a:rect l="l" t="t" r="r" b="b"/>
              <a:pathLst>
                <a:path w="1324609" h="22860">
                  <a:moveTo>
                    <a:pt x="0" y="22860"/>
                  </a:moveTo>
                  <a:lnTo>
                    <a:pt x="1324609" y="22860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15050" y="370677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212840" y="381091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02032" y="3670896"/>
            <a:ext cx="1350645" cy="393065"/>
            <a:chOff x="6102032" y="3670896"/>
            <a:chExt cx="1350645" cy="393065"/>
          </a:xfrm>
        </p:grpSpPr>
        <p:sp>
          <p:nvSpPr>
            <p:cNvPr id="67" name="object 67"/>
            <p:cNvSpPr/>
            <p:nvPr/>
          </p:nvSpPr>
          <p:spPr>
            <a:xfrm>
              <a:off x="6115050" y="368391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1324609" y="0"/>
                  </a:moveTo>
                  <a:lnTo>
                    <a:pt x="0" y="0"/>
                  </a:lnTo>
                  <a:lnTo>
                    <a:pt x="0" y="367029"/>
                  </a:lnTo>
                  <a:lnTo>
                    <a:pt x="1324609" y="36702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15050" y="368391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29"/>
                  </a:moveTo>
                  <a:lnTo>
                    <a:pt x="0" y="36702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29"/>
                  </a:lnTo>
                  <a:lnTo>
                    <a:pt x="662940" y="367029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27808" y="3718204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102032" y="1466176"/>
            <a:ext cx="1350645" cy="393065"/>
            <a:chOff x="6102032" y="1466176"/>
            <a:chExt cx="1350645" cy="393065"/>
          </a:xfrm>
        </p:grpSpPr>
        <p:sp>
          <p:nvSpPr>
            <p:cNvPr id="71" name="object 71"/>
            <p:cNvSpPr/>
            <p:nvPr/>
          </p:nvSpPr>
          <p:spPr>
            <a:xfrm>
              <a:off x="6115050" y="1823364"/>
              <a:ext cx="1324610" cy="22860"/>
            </a:xfrm>
            <a:custGeom>
              <a:avLst/>
              <a:gdLst/>
              <a:ahLst/>
              <a:cxnLst/>
              <a:rect l="l" t="t" r="r" b="b"/>
              <a:pathLst>
                <a:path w="1324609" h="22860">
                  <a:moveTo>
                    <a:pt x="0" y="22859"/>
                  </a:moveTo>
                  <a:lnTo>
                    <a:pt x="1324609" y="2285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15050" y="147919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30">
                  <a:moveTo>
                    <a:pt x="662940" y="367029"/>
                  </a:moveTo>
                  <a:lnTo>
                    <a:pt x="0" y="36702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29"/>
                  </a:lnTo>
                  <a:lnTo>
                    <a:pt x="662940" y="367029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212840" y="158206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115050" y="1455064"/>
            <a:ext cx="1324610" cy="368300"/>
          </a:xfrm>
          <a:custGeom>
            <a:avLst/>
            <a:gdLst/>
            <a:ahLst/>
            <a:cxnLst/>
            <a:rect l="l" t="t" r="r" b="b"/>
            <a:pathLst>
              <a:path w="1324609" h="368300">
                <a:moveTo>
                  <a:pt x="662940" y="368300"/>
                </a:moveTo>
                <a:lnTo>
                  <a:pt x="0" y="368300"/>
                </a:lnTo>
                <a:lnTo>
                  <a:pt x="0" y="0"/>
                </a:lnTo>
                <a:lnTo>
                  <a:pt x="1324609" y="0"/>
                </a:lnTo>
                <a:lnTo>
                  <a:pt x="1324609" y="368300"/>
                </a:lnTo>
                <a:lnTo>
                  <a:pt x="662940" y="368300"/>
                </a:lnTo>
                <a:close/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127808" y="1467823"/>
            <a:ext cx="1299210" cy="3429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42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02032" y="2945726"/>
            <a:ext cx="1350645" cy="393065"/>
            <a:chOff x="6102032" y="2945726"/>
            <a:chExt cx="1350645" cy="393065"/>
          </a:xfrm>
        </p:grpSpPr>
        <p:sp>
          <p:nvSpPr>
            <p:cNvPr id="77" name="object 77"/>
            <p:cNvSpPr/>
            <p:nvPr/>
          </p:nvSpPr>
          <p:spPr>
            <a:xfrm>
              <a:off x="6115050" y="3302914"/>
              <a:ext cx="1324610" cy="22860"/>
            </a:xfrm>
            <a:custGeom>
              <a:avLst/>
              <a:gdLst/>
              <a:ahLst/>
              <a:cxnLst/>
              <a:rect l="l" t="t" r="r" b="b"/>
              <a:pathLst>
                <a:path w="1324609" h="22860">
                  <a:moveTo>
                    <a:pt x="0" y="22859"/>
                  </a:moveTo>
                  <a:lnTo>
                    <a:pt x="1324609" y="2285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15050" y="295874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29"/>
                  </a:moveTo>
                  <a:lnTo>
                    <a:pt x="0" y="36702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29"/>
                  </a:lnTo>
                  <a:lnTo>
                    <a:pt x="662940" y="367029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12840" y="306288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102032" y="2922866"/>
            <a:ext cx="1350645" cy="393065"/>
            <a:chOff x="6102032" y="2922866"/>
            <a:chExt cx="1350645" cy="393065"/>
          </a:xfrm>
        </p:grpSpPr>
        <p:sp>
          <p:nvSpPr>
            <p:cNvPr id="81" name="object 81"/>
            <p:cNvSpPr/>
            <p:nvPr/>
          </p:nvSpPr>
          <p:spPr>
            <a:xfrm>
              <a:off x="6115050" y="293588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1324609" y="0"/>
                  </a:moveTo>
                  <a:lnTo>
                    <a:pt x="0" y="0"/>
                  </a:lnTo>
                  <a:lnTo>
                    <a:pt x="0" y="367030"/>
                  </a:lnTo>
                  <a:lnTo>
                    <a:pt x="1324609" y="36703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15050" y="293588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127808" y="2970174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102032" y="2204046"/>
            <a:ext cx="1350645" cy="393065"/>
            <a:chOff x="6102032" y="2204046"/>
            <a:chExt cx="1350645" cy="393065"/>
          </a:xfrm>
        </p:grpSpPr>
        <p:sp>
          <p:nvSpPr>
            <p:cNvPr id="85" name="object 85"/>
            <p:cNvSpPr/>
            <p:nvPr/>
          </p:nvSpPr>
          <p:spPr>
            <a:xfrm>
              <a:off x="6115050" y="2561234"/>
              <a:ext cx="1324610" cy="22860"/>
            </a:xfrm>
            <a:custGeom>
              <a:avLst/>
              <a:gdLst/>
              <a:ahLst/>
              <a:cxnLst/>
              <a:rect l="l" t="t" r="r" b="b"/>
              <a:pathLst>
                <a:path w="1324609" h="22860">
                  <a:moveTo>
                    <a:pt x="0" y="22860"/>
                  </a:moveTo>
                  <a:lnTo>
                    <a:pt x="1324609" y="22860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15050" y="221706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30">
                  <a:moveTo>
                    <a:pt x="662940" y="367029"/>
                  </a:moveTo>
                  <a:lnTo>
                    <a:pt x="0" y="36702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29"/>
                  </a:lnTo>
                  <a:lnTo>
                    <a:pt x="662940" y="367029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212840" y="2321204"/>
            <a:ext cx="1128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102032" y="2181186"/>
            <a:ext cx="1350645" cy="393065"/>
            <a:chOff x="6102032" y="2181186"/>
            <a:chExt cx="1350645" cy="393065"/>
          </a:xfrm>
        </p:grpSpPr>
        <p:sp>
          <p:nvSpPr>
            <p:cNvPr id="89" name="object 89"/>
            <p:cNvSpPr/>
            <p:nvPr/>
          </p:nvSpPr>
          <p:spPr>
            <a:xfrm>
              <a:off x="6115050" y="219420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30">
                  <a:moveTo>
                    <a:pt x="1324609" y="0"/>
                  </a:moveTo>
                  <a:lnTo>
                    <a:pt x="0" y="0"/>
                  </a:lnTo>
                  <a:lnTo>
                    <a:pt x="0" y="367029"/>
                  </a:lnTo>
                  <a:lnTo>
                    <a:pt x="1324609" y="36702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15050" y="219420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30">
                  <a:moveTo>
                    <a:pt x="662940" y="367029"/>
                  </a:moveTo>
                  <a:lnTo>
                    <a:pt x="0" y="36702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29"/>
                  </a:lnTo>
                  <a:lnTo>
                    <a:pt x="662940" y="367029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127808" y="2228494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docount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102032" y="4387176"/>
            <a:ext cx="1350645" cy="393065"/>
            <a:chOff x="6102032" y="4387176"/>
            <a:chExt cx="1350645" cy="393065"/>
          </a:xfrm>
        </p:grpSpPr>
        <p:sp>
          <p:nvSpPr>
            <p:cNvPr id="93" name="object 93"/>
            <p:cNvSpPr/>
            <p:nvPr/>
          </p:nvSpPr>
          <p:spPr>
            <a:xfrm>
              <a:off x="6115050" y="4744364"/>
              <a:ext cx="1324610" cy="1270"/>
            </a:xfrm>
            <a:custGeom>
              <a:avLst/>
              <a:gdLst/>
              <a:ahLst/>
              <a:cxnLst/>
              <a:rect l="l" t="t" r="r" b="b"/>
              <a:pathLst>
                <a:path w="1324609" h="1270">
                  <a:moveTo>
                    <a:pt x="0" y="1269"/>
                  </a:moveTo>
                  <a:lnTo>
                    <a:pt x="1324609" y="126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15050" y="440019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6333490" y="4504334"/>
            <a:ext cx="888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5" dirty="0">
                <a:latin typeface="Carlito"/>
                <a:cs typeface="Carlito"/>
              </a:rPr>
              <a:t>ret to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102032" y="4364316"/>
            <a:ext cx="1350645" cy="393065"/>
            <a:chOff x="6102032" y="4364316"/>
            <a:chExt cx="1350645" cy="393065"/>
          </a:xfrm>
        </p:grpSpPr>
        <p:sp>
          <p:nvSpPr>
            <p:cNvPr id="97" name="object 97"/>
            <p:cNvSpPr/>
            <p:nvPr/>
          </p:nvSpPr>
          <p:spPr>
            <a:xfrm>
              <a:off x="6115050" y="437733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1324609" y="0"/>
                  </a:moveTo>
                  <a:lnTo>
                    <a:pt x="0" y="0"/>
                  </a:lnTo>
                  <a:lnTo>
                    <a:pt x="0" y="367030"/>
                  </a:lnTo>
                  <a:lnTo>
                    <a:pt x="1324609" y="36703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15050" y="4377334"/>
              <a:ext cx="1324610" cy="367030"/>
            </a:xfrm>
            <a:custGeom>
              <a:avLst/>
              <a:gdLst/>
              <a:ahLst/>
              <a:cxnLst/>
              <a:rect l="l" t="t" r="r" b="b"/>
              <a:pathLst>
                <a:path w="1324609" h="367029">
                  <a:moveTo>
                    <a:pt x="662940" y="367030"/>
                  </a:moveTo>
                  <a:lnTo>
                    <a:pt x="0" y="367030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367030"/>
                  </a:lnTo>
                  <a:lnTo>
                    <a:pt x="662940" y="367030"/>
                  </a:lnTo>
                  <a:close/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27808" y="4410354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ret to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109017" y="1627466"/>
            <a:ext cx="3045460" cy="3797300"/>
            <a:chOff x="6109017" y="1627466"/>
            <a:chExt cx="3045460" cy="3797300"/>
          </a:xfrm>
        </p:grpSpPr>
        <p:sp>
          <p:nvSpPr>
            <p:cNvPr id="101" name="object 101"/>
            <p:cNvSpPr/>
            <p:nvPr/>
          </p:nvSpPr>
          <p:spPr>
            <a:xfrm>
              <a:off x="7816850" y="4743094"/>
              <a:ext cx="1324610" cy="2540"/>
            </a:xfrm>
            <a:custGeom>
              <a:avLst/>
              <a:gdLst/>
              <a:ahLst/>
              <a:cxnLst/>
              <a:rect l="l" t="t" r="r" b="b"/>
              <a:pathLst>
                <a:path w="1324609" h="2539">
                  <a:moveTo>
                    <a:pt x="0" y="2539"/>
                  </a:moveTo>
                  <a:lnTo>
                    <a:pt x="1324609" y="2539"/>
                  </a:lnTo>
                  <a:lnTo>
                    <a:pt x="1324609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16850" y="3233064"/>
              <a:ext cx="1324610" cy="1534160"/>
            </a:xfrm>
            <a:custGeom>
              <a:avLst/>
              <a:gdLst/>
              <a:ahLst/>
              <a:cxnLst/>
              <a:rect l="l" t="t" r="r" b="b"/>
              <a:pathLst>
                <a:path w="1324609" h="1534160">
                  <a:moveTo>
                    <a:pt x="661670" y="1534159"/>
                  </a:moveTo>
                  <a:lnTo>
                    <a:pt x="0" y="153415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1534159"/>
                  </a:lnTo>
                  <a:lnTo>
                    <a:pt x="661670" y="1534159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16850" y="3210204"/>
              <a:ext cx="1324610" cy="1532890"/>
            </a:xfrm>
            <a:custGeom>
              <a:avLst/>
              <a:gdLst/>
              <a:ahLst/>
              <a:cxnLst/>
              <a:rect l="l" t="t" r="r" b="b"/>
              <a:pathLst>
                <a:path w="1324609" h="1532889">
                  <a:moveTo>
                    <a:pt x="1324609" y="0"/>
                  </a:moveTo>
                  <a:lnTo>
                    <a:pt x="0" y="0"/>
                  </a:lnTo>
                  <a:lnTo>
                    <a:pt x="0" y="1532889"/>
                  </a:lnTo>
                  <a:lnTo>
                    <a:pt x="1324609" y="1532889"/>
                  </a:lnTo>
                  <a:close/>
                </a:path>
              </a:pathLst>
            </a:custGeom>
            <a:solidFill>
              <a:srgbClr val="EAF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16850" y="3210204"/>
              <a:ext cx="1324610" cy="1532890"/>
            </a:xfrm>
            <a:custGeom>
              <a:avLst/>
              <a:gdLst/>
              <a:ahLst/>
              <a:cxnLst/>
              <a:rect l="l" t="t" r="r" b="b"/>
              <a:pathLst>
                <a:path w="1324609" h="1532889">
                  <a:moveTo>
                    <a:pt x="661670" y="1532889"/>
                  </a:moveTo>
                  <a:lnTo>
                    <a:pt x="0" y="1532889"/>
                  </a:lnTo>
                  <a:lnTo>
                    <a:pt x="0" y="0"/>
                  </a:lnTo>
                  <a:lnTo>
                    <a:pt x="1324609" y="0"/>
                  </a:lnTo>
                  <a:lnTo>
                    <a:pt x="1324609" y="1532889"/>
                  </a:lnTo>
                  <a:lnTo>
                    <a:pt x="661670" y="1532889"/>
                  </a:lnTo>
                  <a:close/>
                </a:path>
              </a:pathLst>
            </a:custGeom>
            <a:ln w="25518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42199" y="1660804"/>
              <a:ext cx="995680" cy="1508760"/>
            </a:xfrm>
            <a:custGeom>
              <a:avLst/>
              <a:gdLst/>
              <a:ahLst/>
              <a:cxnLst/>
              <a:rect l="l" t="t" r="r" b="b"/>
              <a:pathLst>
                <a:path w="995679" h="1508760">
                  <a:moveTo>
                    <a:pt x="0" y="0"/>
                  </a:moveTo>
                  <a:lnTo>
                    <a:pt x="995679" y="15087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03589" y="3144164"/>
              <a:ext cx="74930" cy="85090"/>
            </a:xfrm>
            <a:custGeom>
              <a:avLst/>
              <a:gdLst/>
              <a:ahLst/>
              <a:cxnLst/>
              <a:rect l="l" t="t" r="r" b="b"/>
              <a:pathLst>
                <a:path w="74929" h="85089">
                  <a:moveTo>
                    <a:pt x="63500" y="0"/>
                  </a:moveTo>
                  <a:lnTo>
                    <a:pt x="0" y="41909"/>
                  </a:lnTo>
                  <a:lnTo>
                    <a:pt x="74929" y="85089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42199" y="1640484"/>
              <a:ext cx="995680" cy="1508760"/>
            </a:xfrm>
            <a:custGeom>
              <a:avLst/>
              <a:gdLst/>
              <a:ahLst/>
              <a:cxnLst/>
              <a:rect l="l" t="t" r="r" b="b"/>
              <a:pathLst>
                <a:path w="995679" h="1508760">
                  <a:moveTo>
                    <a:pt x="0" y="0"/>
                  </a:moveTo>
                  <a:lnTo>
                    <a:pt x="995679" y="1508760"/>
                  </a:lnTo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03589" y="3123844"/>
              <a:ext cx="74930" cy="85090"/>
            </a:xfrm>
            <a:custGeom>
              <a:avLst/>
              <a:gdLst/>
              <a:ahLst/>
              <a:cxnLst/>
              <a:rect l="l" t="t" r="r" b="b"/>
              <a:pathLst>
                <a:path w="74929" h="85089">
                  <a:moveTo>
                    <a:pt x="63500" y="0"/>
                  </a:moveTo>
                  <a:lnTo>
                    <a:pt x="0" y="41910"/>
                  </a:lnTo>
                  <a:lnTo>
                    <a:pt x="74929" y="85089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42199" y="2398674"/>
              <a:ext cx="980440" cy="784860"/>
            </a:xfrm>
            <a:custGeom>
              <a:avLst/>
              <a:gdLst/>
              <a:ahLst/>
              <a:cxnLst/>
              <a:rect l="l" t="t" r="r" b="b"/>
              <a:pathLst>
                <a:path w="980440" h="784860">
                  <a:moveTo>
                    <a:pt x="0" y="0"/>
                  </a:moveTo>
                  <a:lnTo>
                    <a:pt x="980440" y="7848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94700" y="3150514"/>
              <a:ext cx="83820" cy="78740"/>
            </a:xfrm>
            <a:custGeom>
              <a:avLst/>
              <a:gdLst/>
              <a:ahLst/>
              <a:cxnLst/>
              <a:rect l="l" t="t" r="r" b="b"/>
              <a:pathLst>
                <a:path w="83820" h="78739">
                  <a:moveTo>
                    <a:pt x="46990" y="0"/>
                  </a:moveTo>
                  <a:lnTo>
                    <a:pt x="0" y="59689"/>
                  </a:lnTo>
                  <a:lnTo>
                    <a:pt x="83820" y="7873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42199" y="2379624"/>
              <a:ext cx="980440" cy="784860"/>
            </a:xfrm>
            <a:custGeom>
              <a:avLst/>
              <a:gdLst/>
              <a:ahLst/>
              <a:cxnLst/>
              <a:rect l="l" t="t" r="r" b="b"/>
              <a:pathLst>
                <a:path w="980440" h="784860">
                  <a:moveTo>
                    <a:pt x="0" y="0"/>
                  </a:moveTo>
                  <a:lnTo>
                    <a:pt x="980440" y="784860"/>
                  </a:lnTo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394700" y="3130194"/>
              <a:ext cx="83820" cy="78740"/>
            </a:xfrm>
            <a:custGeom>
              <a:avLst/>
              <a:gdLst/>
              <a:ahLst/>
              <a:cxnLst/>
              <a:rect l="l" t="t" r="r" b="b"/>
              <a:pathLst>
                <a:path w="83820" h="78739">
                  <a:moveTo>
                    <a:pt x="46990" y="0"/>
                  </a:moveTo>
                  <a:lnTo>
                    <a:pt x="0" y="59689"/>
                  </a:lnTo>
                  <a:lnTo>
                    <a:pt x="83820" y="7873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42199" y="3140354"/>
              <a:ext cx="963930" cy="82550"/>
            </a:xfrm>
            <a:custGeom>
              <a:avLst/>
              <a:gdLst/>
              <a:ahLst/>
              <a:cxnLst/>
              <a:rect l="l" t="t" r="r" b="b"/>
              <a:pathLst>
                <a:path w="963929" h="82550">
                  <a:moveTo>
                    <a:pt x="0" y="0"/>
                  </a:moveTo>
                  <a:lnTo>
                    <a:pt x="963929" y="825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98509" y="3183534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6350" y="0"/>
                  </a:moveTo>
                  <a:lnTo>
                    <a:pt x="0" y="76200"/>
                  </a:lnTo>
                  <a:lnTo>
                    <a:pt x="80010" y="4572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42199" y="3120034"/>
              <a:ext cx="963930" cy="82550"/>
            </a:xfrm>
            <a:custGeom>
              <a:avLst/>
              <a:gdLst/>
              <a:ahLst/>
              <a:cxnLst/>
              <a:rect l="l" t="t" r="r" b="b"/>
              <a:pathLst>
                <a:path w="963929" h="82550">
                  <a:moveTo>
                    <a:pt x="0" y="0"/>
                  </a:moveTo>
                  <a:lnTo>
                    <a:pt x="963929" y="82550"/>
                  </a:lnTo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98509" y="3164484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6350" y="0"/>
                  </a:moveTo>
                  <a:lnTo>
                    <a:pt x="0" y="76200"/>
                  </a:lnTo>
                  <a:lnTo>
                    <a:pt x="80010" y="444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442199" y="3266084"/>
              <a:ext cx="975360" cy="618490"/>
            </a:xfrm>
            <a:custGeom>
              <a:avLst/>
              <a:gdLst/>
              <a:ahLst/>
              <a:cxnLst/>
              <a:rect l="l" t="t" r="r" b="b"/>
              <a:pathLst>
                <a:path w="975359" h="618489">
                  <a:moveTo>
                    <a:pt x="0" y="618490"/>
                  </a:moveTo>
                  <a:lnTo>
                    <a:pt x="975359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92159" y="3227984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59" h="73660">
                  <a:moveTo>
                    <a:pt x="86360" y="0"/>
                  </a:moveTo>
                  <a:lnTo>
                    <a:pt x="0" y="8889"/>
                  </a:lnTo>
                  <a:lnTo>
                    <a:pt x="41910" y="7366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42199" y="3245764"/>
              <a:ext cx="975360" cy="618490"/>
            </a:xfrm>
            <a:custGeom>
              <a:avLst/>
              <a:gdLst/>
              <a:ahLst/>
              <a:cxnLst/>
              <a:rect l="l" t="t" r="r" b="b"/>
              <a:pathLst>
                <a:path w="975359" h="618489">
                  <a:moveTo>
                    <a:pt x="0" y="618489"/>
                  </a:moveTo>
                  <a:lnTo>
                    <a:pt x="975359" y="0"/>
                  </a:lnTo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92159" y="3207664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59" h="73660">
                  <a:moveTo>
                    <a:pt x="86360" y="0"/>
                  </a:moveTo>
                  <a:lnTo>
                    <a:pt x="0" y="8889"/>
                  </a:lnTo>
                  <a:lnTo>
                    <a:pt x="41910" y="7365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13779" y="5397144"/>
              <a:ext cx="3027680" cy="22860"/>
            </a:xfrm>
            <a:custGeom>
              <a:avLst/>
              <a:gdLst/>
              <a:ahLst/>
              <a:cxnLst/>
              <a:rect l="l" t="t" r="r" b="b"/>
              <a:pathLst>
                <a:path w="3027679" h="22860">
                  <a:moveTo>
                    <a:pt x="0" y="22859"/>
                  </a:moveTo>
                  <a:lnTo>
                    <a:pt x="3027679" y="22859"/>
                  </a:lnTo>
                  <a:lnTo>
                    <a:pt x="3027679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13779" y="4768494"/>
              <a:ext cx="3027680" cy="651510"/>
            </a:xfrm>
            <a:custGeom>
              <a:avLst/>
              <a:gdLst/>
              <a:ahLst/>
              <a:cxnLst/>
              <a:rect l="l" t="t" r="r" b="b"/>
              <a:pathLst>
                <a:path w="3027679" h="651510">
                  <a:moveTo>
                    <a:pt x="1513840" y="651510"/>
                  </a:moveTo>
                  <a:lnTo>
                    <a:pt x="0" y="651510"/>
                  </a:lnTo>
                  <a:lnTo>
                    <a:pt x="0" y="0"/>
                  </a:lnTo>
                  <a:lnTo>
                    <a:pt x="3027679" y="0"/>
                  </a:lnTo>
                  <a:lnTo>
                    <a:pt x="3027679" y="651510"/>
                  </a:lnTo>
                  <a:lnTo>
                    <a:pt x="1513840" y="65151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435850" y="5014874"/>
            <a:ext cx="385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109107" y="4740961"/>
            <a:ext cx="3037205" cy="661035"/>
            <a:chOff x="6109107" y="4740961"/>
            <a:chExt cx="3037205" cy="661035"/>
          </a:xfrm>
        </p:grpSpPr>
        <p:sp>
          <p:nvSpPr>
            <p:cNvPr id="125" name="object 125"/>
            <p:cNvSpPr/>
            <p:nvPr/>
          </p:nvSpPr>
          <p:spPr>
            <a:xfrm>
              <a:off x="6113780" y="4745634"/>
              <a:ext cx="3027680" cy="651510"/>
            </a:xfrm>
            <a:custGeom>
              <a:avLst/>
              <a:gdLst/>
              <a:ahLst/>
              <a:cxnLst/>
              <a:rect l="l" t="t" r="r" b="b"/>
              <a:pathLst>
                <a:path w="3027679" h="651510">
                  <a:moveTo>
                    <a:pt x="3027679" y="0"/>
                  </a:moveTo>
                  <a:lnTo>
                    <a:pt x="0" y="0"/>
                  </a:lnTo>
                  <a:lnTo>
                    <a:pt x="0" y="651510"/>
                  </a:lnTo>
                  <a:lnTo>
                    <a:pt x="3027679" y="651510"/>
                  </a:lnTo>
                  <a:close/>
                </a:path>
              </a:pathLst>
            </a:custGeom>
            <a:solidFill>
              <a:srgbClr val="C3BC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13780" y="4745634"/>
              <a:ext cx="3027680" cy="651510"/>
            </a:xfrm>
            <a:custGeom>
              <a:avLst/>
              <a:gdLst/>
              <a:ahLst/>
              <a:cxnLst/>
              <a:rect l="l" t="t" r="r" b="b"/>
              <a:pathLst>
                <a:path w="3027679" h="651510">
                  <a:moveTo>
                    <a:pt x="1513840" y="651510"/>
                  </a:moveTo>
                  <a:lnTo>
                    <a:pt x="0" y="651510"/>
                  </a:lnTo>
                  <a:lnTo>
                    <a:pt x="0" y="0"/>
                  </a:lnTo>
                  <a:lnTo>
                    <a:pt x="3027679" y="0"/>
                  </a:lnTo>
                  <a:lnTo>
                    <a:pt x="3027679" y="651510"/>
                  </a:lnTo>
                  <a:lnTo>
                    <a:pt x="1513840" y="651510"/>
                  </a:lnTo>
                  <a:close/>
                </a:path>
              </a:pathLst>
            </a:custGeom>
            <a:ln w="9344">
              <a:solidFill>
                <a:srgbClr val="494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7435850" y="4922164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57"/>
    </mc:Choice>
    <mc:Fallback xmlns="">
      <p:transition spd="slow" advTm="4015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989" y="497484"/>
            <a:ext cx="6247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 </a:t>
            </a:r>
            <a:r>
              <a:rPr spc="-10" dirty="0"/>
              <a:t>vs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1551584"/>
            <a:ext cx="7454265" cy="40081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740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b="1" spc="-15" dirty="0">
                <a:solidFill>
                  <a:srgbClr val="0000FF"/>
                </a:solidFill>
                <a:latin typeface="Carlito"/>
                <a:cs typeface="Carlito"/>
              </a:rPr>
              <a:t>Instrumentation</a:t>
            </a: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rlito"/>
                <a:cs typeface="Carlito"/>
              </a:rPr>
              <a:t>routines</a:t>
            </a:r>
            <a:endParaRPr sz="3200">
              <a:latin typeface="Carlito"/>
              <a:cs typeface="Carlito"/>
            </a:endParaRPr>
          </a:p>
          <a:p>
            <a:pPr marL="753110" marR="508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15" dirty="0">
                <a:latin typeface="Carlito"/>
                <a:cs typeface="Carlito"/>
              </a:rPr>
              <a:t>Define where </a:t>
            </a:r>
            <a:r>
              <a:rPr sz="2800" spc="-20" dirty="0">
                <a:latin typeface="Carlito"/>
                <a:cs typeface="Carlito"/>
              </a:rPr>
              <a:t>instrumentation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inserted, </a:t>
            </a:r>
            <a:r>
              <a:rPr sz="2800" dirty="0">
                <a:latin typeface="Carlito"/>
                <a:cs typeface="Carlito"/>
              </a:rPr>
              <a:t>e.g.,  </a:t>
            </a:r>
            <a:r>
              <a:rPr sz="2800" spc="-30" dirty="0">
                <a:latin typeface="Carlito"/>
                <a:cs typeface="Carlito"/>
              </a:rPr>
              <a:t>before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instruction</a:t>
            </a:r>
            <a:endParaRPr sz="28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30" dirty="0">
                <a:latin typeface="Carlito"/>
                <a:cs typeface="Carlito"/>
              </a:rPr>
              <a:t>Invoked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b="1" spc="-5" dirty="0">
                <a:latin typeface="Carlito"/>
                <a:cs typeface="Carlito"/>
              </a:rPr>
              <a:t>an </a:t>
            </a:r>
            <a:r>
              <a:rPr sz="2800" b="1" spc="-10" dirty="0">
                <a:latin typeface="Carlito"/>
                <a:cs typeface="Carlito"/>
              </a:rPr>
              <a:t>instruction </a:t>
            </a:r>
            <a:r>
              <a:rPr sz="2800" b="1" spc="-5" dirty="0">
                <a:latin typeface="Carlito"/>
                <a:cs typeface="Carlito"/>
              </a:rPr>
              <a:t>is being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30" dirty="0">
                <a:latin typeface="Carlito"/>
                <a:cs typeface="Carlito"/>
              </a:rPr>
              <a:t>jitted</a:t>
            </a:r>
            <a:endParaRPr sz="2800">
              <a:latin typeface="Carlito"/>
              <a:cs typeface="Carlito"/>
            </a:endParaRPr>
          </a:p>
          <a:p>
            <a:pPr marL="353060" indent="-340360">
              <a:lnSpc>
                <a:spcPct val="100000"/>
              </a:lnSpc>
              <a:spcBef>
                <a:spcPts val="640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Analysis</a:t>
            </a:r>
            <a:r>
              <a:rPr sz="3200" b="1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rlito"/>
                <a:cs typeface="Carlito"/>
              </a:rPr>
              <a:t>routines</a:t>
            </a:r>
            <a:endParaRPr sz="3200">
              <a:latin typeface="Carlito"/>
              <a:cs typeface="Carlito"/>
            </a:endParaRPr>
          </a:p>
          <a:p>
            <a:pPr marL="753110" marR="51943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15" dirty="0">
                <a:latin typeface="Carlito"/>
                <a:cs typeface="Carlito"/>
              </a:rPr>
              <a:t>Define what to </a:t>
            </a:r>
            <a:r>
              <a:rPr sz="2800" spc="-5" dirty="0">
                <a:latin typeface="Carlito"/>
                <a:cs typeface="Carlito"/>
              </a:rPr>
              <a:t>do when </a:t>
            </a:r>
            <a:r>
              <a:rPr sz="2800" spc="-20" dirty="0">
                <a:latin typeface="Carlito"/>
                <a:cs typeface="Carlito"/>
              </a:rPr>
              <a:t>instrumentation </a:t>
            </a:r>
            <a:r>
              <a:rPr sz="2800" spc="-10" dirty="0">
                <a:latin typeface="Carlito"/>
                <a:cs typeface="Carlito"/>
              </a:rPr>
              <a:t>is  </a:t>
            </a:r>
            <a:r>
              <a:rPr sz="2800" spc="-15" dirty="0">
                <a:latin typeface="Carlito"/>
                <a:cs typeface="Carlito"/>
              </a:rPr>
              <a:t>activated, </a:t>
            </a:r>
            <a:r>
              <a:rPr sz="2800" dirty="0">
                <a:latin typeface="Carlito"/>
                <a:cs typeface="Carlito"/>
              </a:rPr>
              <a:t>e.g., </a:t>
            </a:r>
            <a:r>
              <a:rPr sz="2800" spc="-15" dirty="0">
                <a:latin typeface="Carlito"/>
                <a:cs typeface="Carlito"/>
              </a:rPr>
              <a:t>increment counter</a:t>
            </a:r>
            <a:endParaRPr sz="28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30" dirty="0">
                <a:latin typeface="Carlito"/>
                <a:cs typeface="Carlito"/>
              </a:rPr>
              <a:t>Invoked </a:t>
            </a:r>
            <a:r>
              <a:rPr sz="2800" spc="-10" dirty="0">
                <a:latin typeface="Carlito"/>
                <a:cs typeface="Carlito"/>
              </a:rPr>
              <a:t>every time </a:t>
            </a:r>
            <a:r>
              <a:rPr sz="2800" b="1" spc="-5" dirty="0">
                <a:latin typeface="Carlito"/>
                <a:cs typeface="Carlito"/>
              </a:rPr>
              <a:t>an </a:t>
            </a:r>
            <a:r>
              <a:rPr sz="2800" b="1" spc="-10" dirty="0">
                <a:latin typeface="Carlito"/>
                <a:cs typeface="Carlito"/>
              </a:rPr>
              <a:t>instruction </a:t>
            </a:r>
            <a:r>
              <a:rPr sz="2800" b="1" spc="-5" dirty="0">
                <a:latin typeface="Carlito"/>
                <a:cs typeface="Carlito"/>
              </a:rPr>
              <a:t>is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executed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450" y="64347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60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774"/>
            <a:ext cx="718820" cy="63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79"/>
    </mc:Choice>
    <mc:Fallback xmlns="">
      <p:transition spd="slow" advTm="6757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9891" y="82316"/>
            <a:ext cx="3066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rlito"/>
                <a:cs typeface="Carlito"/>
              </a:rPr>
              <a:t>Pin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execution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1024534"/>
            <a:ext cx="6346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2600" spc="-5" dirty="0">
                <a:latin typeface="Carlito"/>
                <a:cs typeface="Carlito"/>
              </a:rPr>
              <a:t>1.	Download </a:t>
            </a:r>
            <a:r>
              <a:rPr sz="2600" dirty="0">
                <a:latin typeface="Carlito"/>
                <a:cs typeface="Carlito"/>
              </a:rPr>
              <a:t>Pin </a:t>
            </a:r>
            <a:r>
              <a:rPr sz="2600" spc="-15" dirty="0">
                <a:latin typeface="Carlito"/>
                <a:cs typeface="Carlito"/>
              </a:rPr>
              <a:t>from</a:t>
            </a:r>
            <a:r>
              <a:rPr sz="26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http://www.pintool.org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209" y="1648461"/>
            <a:ext cx="7891780" cy="1170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35</a:t>
            </a:fld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90984BC-B2A5-4ED5-B75C-10624B002CF9}"/>
              </a:ext>
            </a:extLst>
          </p:cNvPr>
          <p:cNvSpPr txBox="1"/>
          <p:nvPr/>
        </p:nvSpPr>
        <p:spPr>
          <a:xfrm>
            <a:off x="558325" y="3194964"/>
            <a:ext cx="35483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2. </a:t>
            </a:r>
            <a:r>
              <a:rPr sz="2600" spc="-20" dirty="0">
                <a:latin typeface="Carlito"/>
                <a:cs typeface="Carlito"/>
              </a:rPr>
              <a:t>Write </a:t>
            </a:r>
            <a:r>
              <a:rPr sz="2600" spc="-10" dirty="0">
                <a:latin typeface="Carlito"/>
                <a:cs typeface="Carlito"/>
              </a:rPr>
              <a:t>your </a:t>
            </a:r>
            <a:r>
              <a:rPr sz="2600" spc="-5" dirty="0">
                <a:latin typeface="Carlito"/>
                <a:cs typeface="Carlito"/>
              </a:rPr>
              <a:t>own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pintool.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DF24ED0-84C1-4FEE-8DDF-CBA26BEE8003}"/>
              </a:ext>
            </a:extLst>
          </p:cNvPr>
          <p:cNvSpPr txBox="1"/>
          <p:nvPr/>
        </p:nvSpPr>
        <p:spPr>
          <a:xfrm>
            <a:off x="1470184" y="3645814"/>
            <a:ext cx="333041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2200" spc="-10" dirty="0">
                <a:latin typeface="Carlito"/>
                <a:cs typeface="Carlito"/>
              </a:rPr>
              <a:t>Numerous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examples: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097588E-26D6-43D5-B541-EAA527F3AC84}"/>
              </a:ext>
            </a:extLst>
          </p:cNvPr>
          <p:cNvSpPr txBox="1"/>
          <p:nvPr/>
        </p:nvSpPr>
        <p:spPr>
          <a:xfrm>
            <a:off x="1206556" y="5061201"/>
            <a:ext cx="6079965" cy="14388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2200" spc="-10" dirty="0">
                <a:latin typeface="Carlito"/>
              </a:rPr>
              <a:t>Our instruction counting tool</a:t>
            </a:r>
            <a:endParaRPr lang="en-GB" sz="2200" spc="-10" dirty="0">
              <a:latin typeface="Carlito"/>
            </a:endParaRPr>
          </a:p>
          <a:p>
            <a:pPr marL="355600" indent="-342900"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GB" sz="2200" spc="-10" dirty="0">
              <a:latin typeface="Carlito"/>
            </a:endParaRPr>
          </a:p>
          <a:p>
            <a:pPr marL="12700">
              <a:spcBef>
                <a:spcPts val="100"/>
              </a:spcBef>
            </a:pPr>
            <a:r>
              <a:rPr lang="en-GB" dirty="0">
                <a:latin typeface="FreeMono"/>
              </a:rPr>
              <a:t>make obj-intel64/inscount0.so TARGET=intel64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endParaRPr sz="2200" dirty="0">
              <a:latin typeface="FreeMono"/>
              <a:cs typeface="FreeMono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352E773-3AF5-40DD-BD60-A9F00564C022}"/>
              </a:ext>
            </a:extLst>
          </p:cNvPr>
          <p:cNvSpPr txBox="1"/>
          <p:nvPr/>
        </p:nvSpPr>
        <p:spPr>
          <a:xfrm>
            <a:off x="1358899" y="4267200"/>
            <a:ext cx="688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5745" algn="l"/>
              </a:tabLst>
            </a:pPr>
            <a:r>
              <a:rPr sz="1800" dirty="0">
                <a:latin typeface="FreeMono"/>
                <a:cs typeface="FreeMono"/>
                <a:hlinkClick r:id="rId5"/>
              </a:rPr>
              <a:t>sanjay@sanjay-lap:~/tools/pin-3.7/source/tools$</a:t>
            </a:r>
            <a:r>
              <a:rPr lang="en-GB" sz="1800" dirty="0">
                <a:latin typeface="FreeMono"/>
                <a:cs typeface="FreeMono"/>
              </a:rPr>
              <a:t>   </a:t>
            </a:r>
            <a:r>
              <a:rPr sz="1800" dirty="0">
                <a:latin typeface="FreeMono"/>
                <a:cs typeface="FreeMono"/>
              </a:rPr>
              <a:t>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9"/>
    </mc:Choice>
    <mc:Fallback xmlns="">
      <p:transition spd="slow" advTm="4233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570" y="498754"/>
            <a:ext cx="3066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Pin</a:t>
            </a:r>
            <a:r>
              <a:rPr spc="-55" dirty="0"/>
              <a:t> </a:t>
            </a:r>
            <a:r>
              <a:rPr spc="-3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8" y="1634134"/>
            <a:ext cx="8987792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1809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2600" spc="-5" dirty="0">
                <a:latin typeface="Carlito"/>
                <a:cs typeface="Carlito"/>
              </a:rPr>
              <a:t>3.	Set the </a:t>
            </a:r>
            <a:r>
              <a:rPr sz="2600" spc="-10" dirty="0">
                <a:latin typeface="Liberation Mono"/>
                <a:cs typeface="Liberation Mono"/>
              </a:rPr>
              <a:t>PIN_HOME</a:t>
            </a:r>
            <a:r>
              <a:rPr sz="2600" spc="-869" dirty="0">
                <a:latin typeface="Liberation Mono"/>
                <a:cs typeface="Liberation Mono"/>
              </a:rPr>
              <a:t> </a:t>
            </a:r>
            <a:r>
              <a:rPr sz="2600" spc="-15" dirty="0">
                <a:latin typeface="Carlito"/>
                <a:cs typeface="Carlito"/>
              </a:rPr>
              <a:t>environment </a:t>
            </a:r>
            <a:r>
              <a:rPr sz="2600" spc="-10" dirty="0">
                <a:latin typeface="Carlito"/>
                <a:cs typeface="Carlito"/>
              </a:rPr>
              <a:t>variable </a:t>
            </a:r>
            <a:r>
              <a:rPr sz="2600" spc="-15" dirty="0">
                <a:latin typeface="Carlito"/>
                <a:cs typeface="Carlito"/>
              </a:rPr>
              <a:t>to your </a:t>
            </a:r>
            <a:r>
              <a:rPr sz="2600" dirty="0">
                <a:latin typeface="Carlito"/>
                <a:cs typeface="Carlito"/>
              </a:rPr>
              <a:t>Pin  </a:t>
            </a:r>
            <a:r>
              <a:rPr sz="2600" spc="-25" dirty="0">
                <a:latin typeface="Carlito"/>
                <a:cs typeface="Carlito"/>
              </a:rPr>
              <a:t>directory, </a:t>
            </a:r>
            <a:r>
              <a:rPr sz="2600" spc="-5" dirty="0">
                <a:latin typeface="Carlito"/>
                <a:cs typeface="Carlito"/>
              </a:rPr>
              <a:t>and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5" dirty="0">
                <a:latin typeface="Liberation Mono"/>
                <a:cs typeface="Liberation Mono"/>
              </a:rPr>
              <a:t>make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dirty="0">
              <a:latin typeface="Carlito"/>
              <a:cs typeface="Carlito"/>
            </a:endParaRPr>
          </a:p>
          <a:p>
            <a:pPr marL="273050" marR="1717675">
              <a:lnSpc>
                <a:spcPct val="100000"/>
              </a:lnSpc>
              <a:tabLst>
                <a:tab pos="5073015" algn="l"/>
              </a:tabLst>
            </a:pPr>
            <a:r>
              <a:rPr sz="1800" dirty="0">
                <a:latin typeface="FreeMono"/>
                <a:cs typeface="FreeMono"/>
                <a:hlinkClick r:id="rId2"/>
              </a:rPr>
              <a:t>sanjay@sanjay-lap:~/tools/pin-3.7$</a:t>
            </a:r>
            <a:r>
              <a:rPr lang="en-GB" sz="1800" dirty="0">
                <a:latin typeface="FreeMono"/>
                <a:cs typeface="FreeMono"/>
              </a:rPr>
              <a:t>   </a:t>
            </a:r>
            <a:r>
              <a:rPr sz="1800" dirty="0">
                <a:latin typeface="FreeMono"/>
                <a:cs typeface="FreeMono"/>
              </a:rPr>
              <a:t>export</a:t>
            </a:r>
            <a:r>
              <a:rPr lang="en-GB" sz="1800" dirty="0">
                <a:latin typeface="FreeMono"/>
                <a:cs typeface="FreeMono"/>
              </a:rPr>
              <a:t> </a:t>
            </a:r>
            <a:r>
              <a:rPr sz="1800" dirty="0">
                <a:latin typeface="FreeMono"/>
                <a:cs typeface="FreeMono"/>
              </a:rPr>
              <a:t>PIN_HOME=~/tools/pin-3.7/</a:t>
            </a:r>
          </a:p>
        </p:txBody>
      </p:sp>
      <p:sp>
        <p:nvSpPr>
          <p:cNvPr id="4" name="object 4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377A8B6-85B6-449A-9AD1-4F0898C69401}"/>
              </a:ext>
            </a:extLst>
          </p:cNvPr>
          <p:cNvSpPr txBox="1"/>
          <p:nvPr/>
        </p:nvSpPr>
        <p:spPr>
          <a:xfrm>
            <a:off x="608609" y="4052737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4. Run</a:t>
            </a:r>
            <a:r>
              <a:rPr sz="2600" spc="-95" dirty="0">
                <a:latin typeface="Carlito"/>
                <a:cs typeface="Carlito"/>
              </a:rPr>
              <a:t> </a:t>
            </a:r>
            <a:endParaRPr sz="2600" dirty="0">
              <a:latin typeface="FontAwesome"/>
              <a:cs typeface="FontAwesome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1B86E84-7134-43DC-86DC-DA66C4BFDDF4}"/>
              </a:ext>
            </a:extLst>
          </p:cNvPr>
          <p:cNvSpPr/>
          <p:nvPr/>
        </p:nvSpPr>
        <p:spPr>
          <a:xfrm>
            <a:off x="539962" y="4987041"/>
            <a:ext cx="8333740" cy="385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1"/>
    </mc:Choice>
    <mc:Fallback xmlns="">
      <p:transition spd="slow" advTm="1336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497484"/>
            <a:ext cx="342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JIT</a:t>
            </a:r>
            <a:r>
              <a:rPr spc="-75" dirty="0"/>
              <a:t> </a:t>
            </a:r>
            <a:r>
              <a:rPr spc="-15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25110" y="2941371"/>
            <a:ext cx="7691238" cy="1986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989" y="3605174"/>
            <a:ext cx="112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nm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15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fi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0" y="3584854"/>
            <a:ext cx="98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rlito"/>
                <a:cs typeface="Carlito"/>
              </a:rPr>
              <a:t>T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ns</a:t>
            </a:r>
            <a:r>
              <a:rPr sz="1800" spc="-15" dirty="0">
                <a:latin typeface="Carlito"/>
                <a:cs typeface="Carlito"/>
              </a:rPr>
              <a:t>la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020" y="2632354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JIT</a:t>
            </a:r>
            <a:r>
              <a:rPr sz="1800" spc="-9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compiler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 rot="1440000">
            <a:off x="4324524" y="1722731"/>
            <a:ext cx="2439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Liberation Sans"/>
                <a:cs typeface="Liberation Sans"/>
              </a:rPr>
              <a:t>•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 rot="1440000">
            <a:off x="4224857" y="1967593"/>
            <a:ext cx="216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 rot="1440000">
            <a:off x="4121988" y="2188573"/>
            <a:ext cx="216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 rot="1440000">
            <a:off x="4539211" y="2258989"/>
            <a:ext cx="186277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2400" spc="-44" baseline="3472" dirty="0">
                <a:latin typeface="Carlito"/>
                <a:cs typeface="Carlito"/>
              </a:rPr>
              <a:t>inse</a:t>
            </a:r>
            <a:r>
              <a:rPr sz="2400" spc="-44" baseline="1736" dirty="0">
                <a:latin typeface="Carlito"/>
                <a:cs typeface="Carlito"/>
              </a:rPr>
              <a:t>rt</a:t>
            </a:r>
            <a:r>
              <a:rPr sz="2400" spc="-89" baseline="1736" dirty="0">
                <a:latin typeface="Carlito"/>
                <a:cs typeface="Carlito"/>
              </a:rPr>
              <a:t> </a:t>
            </a:r>
            <a:r>
              <a:rPr sz="2400" spc="-52" baseline="1736" dirty="0">
                <a:latin typeface="Carlito"/>
                <a:cs typeface="Carlito"/>
              </a:rPr>
              <a:t>ins</a:t>
            </a:r>
            <a:r>
              <a:rPr sz="1600" spc="-35" dirty="0">
                <a:latin typeface="Carlito"/>
                <a:cs typeface="Carlito"/>
              </a:rPr>
              <a:t>trum</a:t>
            </a:r>
            <a:r>
              <a:rPr sz="2400" spc="-52" baseline="-1736" dirty="0">
                <a:latin typeface="Carlito"/>
                <a:cs typeface="Carlito"/>
              </a:rPr>
              <a:t>ent</a:t>
            </a:r>
            <a:r>
              <a:rPr sz="2400" spc="-52" baseline="-3472" dirty="0">
                <a:latin typeface="Carlito"/>
                <a:cs typeface="Carlito"/>
              </a:rPr>
              <a:t>ation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 rot="1440000">
            <a:off x="4438540" y="2433563"/>
            <a:ext cx="16395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spc="-52" baseline="6944" dirty="0">
                <a:latin typeface="Carlito"/>
                <a:cs typeface="Carlito"/>
              </a:rPr>
              <a:t>pat</a:t>
            </a:r>
            <a:r>
              <a:rPr sz="2400" spc="-52" baseline="5208" dirty="0">
                <a:latin typeface="Carlito"/>
                <a:cs typeface="Carlito"/>
              </a:rPr>
              <a:t>ch </a:t>
            </a:r>
            <a:r>
              <a:rPr sz="2400" spc="-44" baseline="5208" dirty="0">
                <a:latin typeface="Carlito"/>
                <a:cs typeface="Carlito"/>
              </a:rPr>
              <a:t>ju</a:t>
            </a:r>
            <a:r>
              <a:rPr sz="2400" spc="-44" baseline="3472" dirty="0">
                <a:latin typeface="Carlito"/>
                <a:cs typeface="Carlito"/>
              </a:rPr>
              <a:t>mps</a:t>
            </a:r>
            <a:r>
              <a:rPr sz="2400" spc="-135" baseline="3472" dirty="0">
                <a:latin typeface="Carlito"/>
                <a:cs typeface="Carlito"/>
              </a:rPr>
              <a:t> </a:t>
            </a:r>
            <a:r>
              <a:rPr sz="2400" spc="-52" baseline="1736" dirty="0">
                <a:latin typeface="Carlito"/>
                <a:cs typeface="Carlito"/>
              </a:rPr>
              <a:t>targ</a:t>
            </a:r>
            <a:r>
              <a:rPr sz="1600" spc="-35" dirty="0">
                <a:latin typeface="Carlito"/>
                <a:cs typeface="Carlito"/>
              </a:rPr>
              <a:t>ets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 rot="1440000">
            <a:off x="4311100" y="2772699"/>
            <a:ext cx="2195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2400" spc="-60" baseline="6944" dirty="0">
                <a:latin typeface="Carlito"/>
                <a:cs typeface="Carlito"/>
              </a:rPr>
              <a:t>m</a:t>
            </a:r>
            <a:r>
              <a:rPr sz="2400" spc="-60" baseline="5208" dirty="0">
                <a:latin typeface="Carlito"/>
                <a:cs typeface="Carlito"/>
              </a:rPr>
              <a:t>ake </a:t>
            </a:r>
            <a:r>
              <a:rPr sz="2400" spc="-44" baseline="3472" dirty="0">
                <a:latin typeface="Carlito"/>
                <a:cs typeface="Carlito"/>
              </a:rPr>
              <a:t>sure </a:t>
            </a:r>
            <a:r>
              <a:rPr sz="2400" spc="-44" baseline="1736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the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2400" spc="-52" baseline="-1736" dirty="0">
                <a:latin typeface="Carlito"/>
                <a:cs typeface="Carlito"/>
              </a:rPr>
              <a:t>con</a:t>
            </a:r>
            <a:r>
              <a:rPr sz="2400" spc="-52" baseline="-3472" dirty="0">
                <a:latin typeface="Carlito"/>
                <a:cs typeface="Carlito"/>
              </a:rPr>
              <a:t>trol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 rot="1440000">
            <a:off x="4168046" y="2970854"/>
            <a:ext cx="2181817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2400" spc="-52" baseline="6944" dirty="0">
                <a:latin typeface="Carlito"/>
                <a:cs typeface="Carlito"/>
              </a:rPr>
              <a:t>r</a:t>
            </a:r>
            <a:r>
              <a:rPr sz="2400" spc="-52" baseline="5208" dirty="0">
                <a:latin typeface="Carlito"/>
                <a:cs typeface="Carlito"/>
              </a:rPr>
              <a:t>etur</a:t>
            </a:r>
            <a:r>
              <a:rPr sz="2400" spc="-52" baseline="3472" dirty="0">
                <a:latin typeface="Carlito"/>
                <a:cs typeface="Carlito"/>
              </a:rPr>
              <a:t>ns </a:t>
            </a:r>
            <a:r>
              <a:rPr sz="2400" spc="-37" baseline="3472" dirty="0">
                <a:latin typeface="Carlito"/>
                <a:cs typeface="Carlito"/>
              </a:rPr>
              <a:t>to </a:t>
            </a:r>
            <a:r>
              <a:rPr sz="2400" spc="-30" baseline="1736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JIT</a:t>
            </a:r>
            <a:r>
              <a:rPr sz="1600" spc="-114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2400" spc="-44" baseline="-1736" dirty="0">
                <a:latin typeface="Carlito"/>
                <a:cs typeface="Carlito"/>
              </a:rPr>
              <a:t>omp</a:t>
            </a:r>
            <a:r>
              <a:rPr sz="2400" spc="-44" baseline="-3472" dirty="0">
                <a:latin typeface="Carlito"/>
                <a:cs typeface="Carlito"/>
              </a:rPr>
              <a:t>iler</a:t>
            </a:r>
            <a:endParaRPr sz="2400" baseline="-3472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2879" y="4397654"/>
            <a:ext cx="425132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971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Cache  </a:t>
            </a:r>
            <a:r>
              <a:rPr sz="1800" spc="-15" dirty="0">
                <a:latin typeface="Carlito"/>
                <a:cs typeface="Carlito"/>
              </a:rPr>
              <a:t>translated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R="2671445" algn="ctr">
              <a:lnSpc>
                <a:spcPts val="1540"/>
              </a:lnSpc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instruction</a:t>
            </a:r>
            <a:r>
              <a:rPr sz="1800" spc="-4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  <a:p>
            <a:pPr marR="2671445" algn="ctr">
              <a:lnSpc>
                <a:spcPct val="100000"/>
              </a:lnSpc>
            </a:pP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yet</a:t>
            </a:r>
            <a:r>
              <a:rPr sz="1800" spc="-4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translated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 rot="20160000">
            <a:off x="839970" y="2871279"/>
            <a:ext cx="2439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Liberation Sans"/>
                <a:cs typeface="Liberation Sans"/>
              </a:rPr>
              <a:t>•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 rot="20160000">
            <a:off x="1080742" y="2370852"/>
            <a:ext cx="19612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spc="-40" dirty="0">
                <a:solidFill>
                  <a:srgbClr val="BF4F4C"/>
                </a:solidFill>
                <a:latin typeface="Carlito"/>
                <a:cs typeface="Carlito"/>
              </a:rPr>
              <a:t>sh</a:t>
            </a:r>
            <a:r>
              <a:rPr sz="3600" b="1" spc="-60" baseline="1157" dirty="0">
                <a:solidFill>
                  <a:srgbClr val="BF4F4C"/>
                </a:solidFill>
                <a:latin typeface="Carlito"/>
                <a:cs typeface="Carlito"/>
              </a:rPr>
              <a:t>or</a:t>
            </a:r>
            <a:r>
              <a:rPr sz="3600" b="1" spc="-60" baseline="2314" dirty="0">
                <a:solidFill>
                  <a:srgbClr val="BF4F4C"/>
                </a:solidFill>
                <a:latin typeface="Carlito"/>
                <a:cs typeface="Carlito"/>
              </a:rPr>
              <a:t>t</a:t>
            </a:r>
            <a:r>
              <a:rPr sz="3600" b="1" spc="-112" baseline="2314" dirty="0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sz="3600" b="1" spc="-60" baseline="2314" dirty="0">
                <a:solidFill>
                  <a:srgbClr val="BF4F4C"/>
                </a:solidFill>
                <a:latin typeface="Carlito"/>
                <a:cs typeface="Carlito"/>
              </a:rPr>
              <a:t>se</a:t>
            </a:r>
            <a:r>
              <a:rPr sz="3600" b="1" spc="-60" baseline="3472" dirty="0">
                <a:solidFill>
                  <a:srgbClr val="BF4F4C"/>
                </a:solidFill>
                <a:latin typeface="Carlito"/>
                <a:cs typeface="Carlito"/>
              </a:rPr>
              <a:t>qu</a:t>
            </a:r>
            <a:r>
              <a:rPr sz="3600" b="1" spc="-60" baseline="4629" dirty="0">
                <a:solidFill>
                  <a:srgbClr val="BF4F4C"/>
                </a:solidFill>
                <a:latin typeface="Carlito"/>
                <a:cs typeface="Carlito"/>
              </a:rPr>
              <a:t>enc</a:t>
            </a:r>
            <a:r>
              <a:rPr sz="3600" b="1" spc="-60" baseline="5787" dirty="0">
                <a:solidFill>
                  <a:srgbClr val="BF4F4C"/>
                </a:solidFill>
                <a:latin typeface="Carlito"/>
                <a:cs typeface="Carlito"/>
              </a:rPr>
              <a:t>e</a:t>
            </a:r>
            <a:endParaRPr sz="3600" baseline="5787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 rot="20160000">
            <a:off x="1192980" y="2745882"/>
            <a:ext cx="186028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3600" b="1" spc="-44" baseline="-2314" dirty="0">
                <a:solidFill>
                  <a:srgbClr val="BF4F4C"/>
                </a:solidFill>
                <a:latin typeface="Carlito"/>
                <a:cs typeface="Carlito"/>
              </a:rPr>
              <a:t>of </a:t>
            </a:r>
            <a:r>
              <a:rPr sz="3600" b="1" spc="-52" baseline="-1157" dirty="0">
                <a:solidFill>
                  <a:srgbClr val="BF4F4C"/>
                </a:solidFill>
                <a:latin typeface="Carlito"/>
                <a:cs typeface="Carlito"/>
              </a:rPr>
              <a:t>ba</a:t>
            </a:r>
            <a:r>
              <a:rPr sz="2400" b="1" spc="-35" dirty="0">
                <a:solidFill>
                  <a:srgbClr val="BF4F4C"/>
                </a:solidFill>
                <a:latin typeface="Carlito"/>
                <a:cs typeface="Carlito"/>
              </a:rPr>
              <a:t>sic</a:t>
            </a:r>
            <a:r>
              <a:rPr sz="2400" b="1" spc="-120" dirty="0">
                <a:solidFill>
                  <a:srgbClr val="BF4F4C"/>
                </a:solidFill>
                <a:latin typeface="Carlito"/>
                <a:cs typeface="Carlito"/>
              </a:rPr>
              <a:t> </a:t>
            </a:r>
            <a:r>
              <a:rPr sz="3600" b="1" spc="-67" baseline="1157" dirty="0">
                <a:solidFill>
                  <a:srgbClr val="BF4F4C"/>
                </a:solidFill>
                <a:latin typeface="Carlito"/>
                <a:cs typeface="Carlito"/>
              </a:rPr>
              <a:t>blo</a:t>
            </a:r>
            <a:r>
              <a:rPr sz="3600" b="1" spc="-67" baseline="2314" dirty="0">
                <a:solidFill>
                  <a:srgbClr val="BF4F4C"/>
                </a:solidFill>
                <a:latin typeface="Carlito"/>
                <a:cs typeface="Carlito"/>
              </a:rPr>
              <a:t>ck</a:t>
            </a:r>
            <a:r>
              <a:rPr sz="3600" b="1" spc="-67" baseline="3472" dirty="0">
                <a:solidFill>
                  <a:srgbClr val="BF4F4C"/>
                </a:solidFill>
                <a:latin typeface="Carlito"/>
                <a:cs typeface="Carlito"/>
              </a:rPr>
              <a:t>s</a:t>
            </a:r>
            <a:endParaRPr sz="3600" baseline="3472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0709" y="3114954"/>
            <a:ext cx="10179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35600"/>
              </a:lnSpc>
              <a:spcBef>
                <a:spcPts val="100"/>
              </a:spcBef>
            </a:pP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sp</a:t>
            </a:r>
            <a:r>
              <a:rPr sz="1800" spc="-25" dirty="0">
                <a:solidFill>
                  <a:srgbClr val="1E487C"/>
                </a:solidFill>
                <a:latin typeface="Carlito"/>
                <a:cs typeface="Carlito"/>
              </a:rPr>
              <a:t>a</a:t>
            </a:r>
            <a:r>
              <a:rPr sz="1800" spc="-35" dirty="0">
                <a:solidFill>
                  <a:srgbClr val="1E487C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c</a:t>
            </a:r>
            <a:r>
              <a:rPr sz="1800" spc="-10" dirty="0">
                <a:solidFill>
                  <a:srgbClr val="1E487C"/>
                </a:solidFill>
                <a:latin typeface="Carlito"/>
                <a:cs typeface="Carlito"/>
              </a:rPr>
              <a:t>h</a:t>
            </a:r>
            <a:r>
              <a:rPr sz="1800" spc="10" dirty="0">
                <a:solidFill>
                  <a:srgbClr val="1E487C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r  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50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marL="4432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7"/>
    </mc:Choice>
    <mc:Fallback xmlns="">
      <p:transition spd="slow" advTm="15757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050" y="498754"/>
            <a:ext cx="122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spc="-100" dirty="0"/>
              <a:t>r</a:t>
            </a:r>
            <a:r>
              <a:rPr dirty="0"/>
              <a:t>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1554305"/>
            <a:ext cx="8068945" cy="378967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725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application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compiled </a:t>
            </a: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b="1" spc="-15" dirty="0">
                <a:latin typeface="Carlito"/>
                <a:cs typeface="Carlito"/>
              </a:rPr>
              <a:t>trace </a:t>
            </a:r>
            <a:r>
              <a:rPr sz="3200" spc="-20" dirty="0">
                <a:latin typeface="Carlito"/>
                <a:cs typeface="Carlito"/>
              </a:rPr>
              <a:t>at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basic </a:t>
            </a:r>
            <a:r>
              <a:rPr sz="2800" spc="-10" dirty="0">
                <a:latin typeface="Carlito"/>
                <a:cs typeface="Carlito"/>
              </a:rPr>
              <a:t>blocks </a:t>
            </a:r>
            <a:r>
              <a:rPr sz="2800" spc="-5" dirty="0">
                <a:latin typeface="Carlito"/>
                <a:cs typeface="Carlito"/>
              </a:rPr>
              <a:t>with one </a:t>
            </a:r>
            <a:r>
              <a:rPr sz="2800" spc="-10" dirty="0">
                <a:latin typeface="Carlito"/>
                <a:cs typeface="Carlito"/>
              </a:rPr>
              <a:t>entry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point</a:t>
            </a:r>
            <a:endParaRPr sz="28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terminates </a:t>
            </a:r>
            <a:r>
              <a:rPr sz="2800" spc="-2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one of the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conditions:</a:t>
            </a:r>
            <a:endParaRPr sz="2800">
              <a:latin typeface="Carlito"/>
              <a:cs typeface="Carlito"/>
            </a:endParaRPr>
          </a:p>
          <a:p>
            <a:pPr marL="1153160" lvl="2" indent="-226060">
              <a:lnSpc>
                <a:spcPct val="100000"/>
              </a:lnSpc>
              <a:spcBef>
                <a:spcPts val="480"/>
              </a:spcBef>
              <a:buFont typeface="Liberation Sans"/>
              <a:buChar char="•"/>
              <a:tabLst>
                <a:tab pos="115316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unconditional </a:t>
            </a:r>
            <a:r>
              <a:rPr sz="2400" spc="-20" dirty="0">
                <a:latin typeface="Carlito"/>
                <a:cs typeface="Carlito"/>
              </a:rPr>
              <a:t>control </a:t>
            </a:r>
            <a:r>
              <a:rPr sz="2400" spc="-40" dirty="0">
                <a:latin typeface="Carlito"/>
                <a:cs typeface="Carlito"/>
              </a:rPr>
              <a:t>transfer, </a:t>
            </a:r>
            <a:r>
              <a:rPr sz="2400" spc="-5" dirty="0">
                <a:latin typeface="Carlito"/>
                <a:cs typeface="Carlito"/>
              </a:rPr>
              <a:t>i.e.,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jmp/call/ret</a:t>
            </a:r>
            <a:endParaRPr sz="2400">
              <a:latin typeface="Carlito"/>
              <a:cs typeface="Carlito"/>
            </a:endParaRPr>
          </a:p>
          <a:p>
            <a:pPr marL="1153160" lvl="2" indent="-226060">
              <a:lnSpc>
                <a:spcPct val="100000"/>
              </a:lnSpc>
              <a:spcBef>
                <a:spcPts val="480"/>
              </a:spcBef>
              <a:buFont typeface="Liberation Sans"/>
              <a:buChar char="•"/>
              <a:tabLst>
                <a:tab pos="115316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pre-defined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of conditional </a:t>
            </a:r>
            <a:r>
              <a:rPr sz="2400" spc="-20" dirty="0">
                <a:latin typeface="Carlito"/>
                <a:cs typeface="Carlito"/>
              </a:rPr>
              <a:t>control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transfers</a:t>
            </a:r>
            <a:endParaRPr sz="2400">
              <a:latin typeface="Carlito"/>
              <a:cs typeface="Carlito"/>
            </a:endParaRPr>
          </a:p>
          <a:p>
            <a:pPr marL="1153160" lvl="2" indent="-226060">
              <a:lnSpc>
                <a:spcPct val="100000"/>
              </a:lnSpc>
              <a:spcBef>
                <a:spcPts val="480"/>
              </a:spcBef>
              <a:buFont typeface="Liberation Sans"/>
              <a:buChar char="•"/>
              <a:tabLst>
                <a:tab pos="115316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pre-defined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of instructions</a:t>
            </a:r>
            <a:endParaRPr sz="2400">
              <a:latin typeface="Carlito"/>
              <a:cs typeface="Carlito"/>
            </a:endParaRPr>
          </a:p>
          <a:p>
            <a:pPr marL="753110" marR="397510" lvl="1" indent="-283210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832485" algn="l"/>
                <a:tab pos="833119" algn="l"/>
              </a:tabLst>
            </a:pPr>
            <a:r>
              <a:rPr dirty="0"/>
              <a:t>	</a:t>
            </a:r>
            <a:r>
              <a:rPr sz="2800" spc="-25" dirty="0">
                <a:latin typeface="Carlito"/>
                <a:cs typeface="Carlito"/>
              </a:rPr>
              <a:t>Always </a:t>
            </a:r>
            <a:r>
              <a:rPr sz="2800" spc="-10" dirty="0">
                <a:latin typeface="Carlito"/>
                <a:cs typeface="Carlito"/>
              </a:rPr>
              <a:t>ends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stub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redirects </a:t>
            </a:r>
            <a:r>
              <a:rPr sz="2800" spc="-20" dirty="0">
                <a:latin typeface="Carlito"/>
                <a:cs typeface="Carlito"/>
              </a:rPr>
              <a:t>control  </a:t>
            </a:r>
            <a:r>
              <a:rPr sz="2800" spc="-5" dirty="0">
                <a:latin typeface="Carlito"/>
                <a:cs typeface="Carlito"/>
              </a:rPr>
              <a:t>back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VM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4"/>
    </mc:Choice>
    <mc:Fallback xmlns="">
      <p:transition spd="slow" advTm="2780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050" y="243484"/>
            <a:ext cx="122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spc="-100" dirty="0"/>
              <a:t>r</a:t>
            </a:r>
            <a:r>
              <a:rPr dirty="0"/>
              <a:t>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497" y="795071"/>
            <a:ext cx="2959735" cy="5641340"/>
            <a:chOff x="1609497" y="795071"/>
            <a:chExt cx="2959735" cy="5641340"/>
          </a:xfrm>
        </p:grpSpPr>
        <p:sp>
          <p:nvSpPr>
            <p:cNvPr id="5" name="object 5"/>
            <p:cNvSpPr/>
            <p:nvPr/>
          </p:nvSpPr>
          <p:spPr>
            <a:xfrm>
              <a:off x="1609497" y="795071"/>
              <a:ext cx="2959554" cy="5208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80" y="2650134"/>
              <a:ext cx="452120" cy="2660650"/>
            </a:xfrm>
            <a:custGeom>
              <a:avLst/>
              <a:gdLst/>
              <a:ahLst/>
              <a:cxnLst/>
              <a:rect l="l" t="t" r="r" b="b"/>
              <a:pathLst>
                <a:path w="452119" h="2660650">
                  <a:moveTo>
                    <a:pt x="0" y="0"/>
                  </a:moveTo>
                  <a:lnTo>
                    <a:pt x="452119" y="26606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6330" y="5299354"/>
              <a:ext cx="76200" cy="82550"/>
            </a:xfrm>
            <a:custGeom>
              <a:avLst/>
              <a:gdLst/>
              <a:ahLst/>
              <a:cxnLst/>
              <a:rect l="l" t="t" r="r" b="b"/>
              <a:pathLst>
                <a:path w="76200" h="82550">
                  <a:moveTo>
                    <a:pt x="76200" y="0"/>
                  </a:moveTo>
                  <a:lnTo>
                    <a:pt x="0" y="13969"/>
                  </a:lnTo>
                  <a:lnTo>
                    <a:pt x="50800" y="8254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3580" y="2629814"/>
              <a:ext cx="452120" cy="2661920"/>
            </a:xfrm>
            <a:custGeom>
              <a:avLst/>
              <a:gdLst/>
              <a:ahLst/>
              <a:cxnLst/>
              <a:rect l="l" t="t" r="r" b="b"/>
              <a:pathLst>
                <a:path w="452119" h="2661920">
                  <a:moveTo>
                    <a:pt x="0" y="0"/>
                  </a:moveTo>
                  <a:lnTo>
                    <a:pt x="452119" y="2661919"/>
                  </a:lnTo>
                </a:path>
              </a:pathLst>
            </a:custGeom>
            <a:ln w="2551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6330" y="5279034"/>
              <a:ext cx="76200" cy="82550"/>
            </a:xfrm>
            <a:custGeom>
              <a:avLst/>
              <a:gdLst/>
              <a:ahLst/>
              <a:cxnLst/>
              <a:rect l="l" t="t" r="r" b="b"/>
              <a:pathLst>
                <a:path w="76200" h="82550">
                  <a:moveTo>
                    <a:pt x="76200" y="0"/>
                  </a:moveTo>
                  <a:lnTo>
                    <a:pt x="0" y="13970"/>
                  </a:lnTo>
                  <a:lnTo>
                    <a:pt x="50800" y="82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4940" y="5999124"/>
              <a:ext cx="1270" cy="365760"/>
            </a:xfrm>
            <a:custGeom>
              <a:avLst/>
              <a:gdLst/>
              <a:ahLst/>
              <a:cxnLst/>
              <a:rect l="l" t="t" r="r" b="b"/>
              <a:pathLst>
                <a:path w="1269" h="365760">
                  <a:moveTo>
                    <a:pt x="1270" y="0"/>
                  </a:moveTo>
                  <a:lnTo>
                    <a:pt x="0" y="3657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6840" y="63598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4940" y="5978804"/>
              <a:ext cx="1270" cy="365760"/>
            </a:xfrm>
            <a:custGeom>
              <a:avLst/>
              <a:gdLst/>
              <a:ahLst/>
              <a:cxnLst/>
              <a:rect l="l" t="t" r="r" b="b"/>
              <a:pathLst>
                <a:path w="1269" h="365760">
                  <a:moveTo>
                    <a:pt x="1270" y="0"/>
                  </a:moveTo>
                  <a:lnTo>
                    <a:pt x="0" y="365759"/>
                  </a:lnTo>
                </a:path>
              </a:pathLst>
            </a:custGeom>
            <a:ln w="2551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6840" y="6339484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200" y="0"/>
                  </a:moveTo>
                  <a:lnTo>
                    <a:pt x="0" y="0"/>
                  </a:lnTo>
                  <a:lnTo>
                    <a:pt x="38100" y="7747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98700" y="92420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39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2260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2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000" y="316829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0320" y="314543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5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0" y="4270654"/>
            <a:ext cx="139128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6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7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3079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3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979" y="1001674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5080" indent="-2184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iginal 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8"/>
    </mc:Choice>
    <mc:Fallback xmlns="">
      <p:transition spd="slow" advTm="105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29234"/>
            <a:ext cx="4001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Liberation Sans"/>
                <a:cs typeface="Liberation Sans"/>
              </a:rPr>
              <a:t>Dynamic</a:t>
            </a:r>
            <a:r>
              <a:rPr sz="4000" spc="-30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Analysis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421027"/>
            <a:ext cx="8119744" cy="416588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Arial" panose="020B0604020202020204" pitchFamily="34" charset="0"/>
              <a:buChar char="•"/>
            </a:pPr>
            <a:r>
              <a:rPr sz="2650" spc="-5" dirty="0">
                <a:latin typeface="Liberation Sans"/>
                <a:cs typeface="Liberation Sans"/>
              </a:rPr>
              <a:t>Program analysis technique performed </a:t>
            </a:r>
            <a:r>
              <a:rPr sz="2650" dirty="0">
                <a:latin typeface="Liberation Sans"/>
                <a:cs typeface="Liberation Sans"/>
              </a:rPr>
              <a:t>at </a:t>
            </a:r>
            <a:r>
              <a:rPr sz="2650" spc="-5" dirty="0">
                <a:latin typeface="Liberation Sans"/>
                <a:cs typeface="Liberation Sans"/>
              </a:rPr>
              <a:t>runtime</a:t>
            </a:r>
            <a:endParaRPr sz="2650" dirty="0">
              <a:latin typeface="Liberation Sans"/>
              <a:cs typeface="Liberation Sans"/>
            </a:endParaRPr>
          </a:p>
          <a:p>
            <a:pPr marL="469900" marR="1077595" indent="-457200">
              <a:lnSpc>
                <a:spcPct val="10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2650" spc="-20" dirty="0">
                <a:latin typeface="Liberation Sans"/>
                <a:cs typeface="Liberation Sans"/>
              </a:rPr>
              <a:t>Historically, </a:t>
            </a:r>
            <a:r>
              <a:rPr sz="2650" dirty="0">
                <a:latin typeface="Liberation Sans"/>
                <a:cs typeface="Liberation Sans"/>
              </a:rPr>
              <a:t>has been used </a:t>
            </a:r>
            <a:r>
              <a:rPr sz="2650" spc="-5" dirty="0">
                <a:latin typeface="Liberation Sans"/>
                <a:cs typeface="Liberation Sans"/>
              </a:rPr>
              <a:t>for performance  monitoring </a:t>
            </a:r>
            <a:r>
              <a:rPr sz="2650" dirty="0">
                <a:latin typeface="Liberation Sans"/>
                <a:cs typeface="Liberation Sans"/>
              </a:rPr>
              <a:t>and </a:t>
            </a:r>
            <a:r>
              <a:rPr sz="2650" spc="-5" dirty="0">
                <a:latin typeface="Liberation Sans"/>
                <a:cs typeface="Liberation Sans"/>
              </a:rPr>
              <a:t>software</a:t>
            </a:r>
            <a:r>
              <a:rPr sz="2650" spc="-30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testing.</a:t>
            </a:r>
            <a:endParaRPr sz="2650" dirty="0">
              <a:latin typeface="Liberation Sans"/>
              <a:cs typeface="Liberation Sans"/>
            </a:endParaRPr>
          </a:p>
          <a:p>
            <a:pPr marL="469900" marR="5080" indent="-457200">
              <a:lnSpc>
                <a:spcPct val="100000"/>
              </a:lnSpc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sz="2650" spc="-5" dirty="0">
                <a:latin typeface="Liberation Sans"/>
                <a:cs typeface="Liberation Sans"/>
              </a:rPr>
              <a:t>Security related behavioral analysis </a:t>
            </a:r>
            <a:r>
              <a:rPr sz="2650" dirty="0">
                <a:latin typeface="Liberation Sans"/>
                <a:cs typeface="Liberation Sans"/>
              </a:rPr>
              <a:t>is all based on  </a:t>
            </a:r>
            <a:r>
              <a:rPr sz="2650" spc="-5" dirty="0">
                <a:latin typeface="Liberation Sans"/>
                <a:cs typeface="Liberation Sans"/>
              </a:rPr>
              <a:t>dynamic analysis. e.g. </a:t>
            </a:r>
            <a:r>
              <a:rPr sz="2650" dirty="0">
                <a:latin typeface="Liberation Sans"/>
                <a:cs typeface="Liberation Sans"/>
              </a:rPr>
              <a:t>malware</a:t>
            </a:r>
            <a:r>
              <a:rPr sz="2650" spc="-3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analysis</a:t>
            </a:r>
            <a:endParaRPr sz="2650" dirty="0">
              <a:latin typeface="Liberation Sans"/>
              <a:cs typeface="Liberation Sans"/>
            </a:endParaRPr>
          </a:p>
          <a:p>
            <a:pPr marL="561975" indent="-457200">
              <a:lnSpc>
                <a:spcPct val="10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2650" spc="-5" dirty="0">
                <a:latin typeface="Liberation Sans"/>
                <a:cs typeface="Liberation Sans"/>
              </a:rPr>
              <a:t>Security testing </a:t>
            </a:r>
            <a:r>
              <a:rPr sz="2650" spc="5" dirty="0">
                <a:latin typeface="Liberation Sans"/>
                <a:cs typeface="Liberation Sans"/>
              </a:rPr>
              <a:t>–</a:t>
            </a:r>
            <a:r>
              <a:rPr sz="2650" spc="-2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fuzzing.</a:t>
            </a:r>
            <a:endParaRPr sz="2650" dirty="0">
              <a:latin typeface="Liberation Sans"/>
              <a:cs typeface="Liberation Sans"/>
            </a:endParaRPr>
          </a:p>
          <a:p>
            <a:pPr marL="469900" marR="901065" indent="-457200">
              <a:lnSpc>
                <a:spcPct val="10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2650" dirty="0">
                <a:latin typeface="Liberation Sans"/>
                <a:cs typeface="Liberation Sans"/>
              </a:rPr>
              <a:t>Can </a:t>
            </a:r>
            <a:r>
              <a:rPr sz="2650" spc="-5" dirty="0">
                <a:latin typeface="Liberation Sans"/>
                <a:cs typeface="Liberation Sans"/>
              </a:rPr>
              <a:t>complement static </a:t>
            </a:r>
            <a:r>
              <a:rPr sz="2650" dirty="0">
                <a:latin typeface="Liberation Sans"/>
                <a:cs typeface="Liberation Sans"/>
              </a:rPr>
              <a:t>analysis by </a:t>
            </a:r>
            <a:r>
              <a:rPr sz="2650" spc="-5" dirty="0">
                <a:latin typeface="Liberation Sans"/>
                <a:cs typeface="Liberation Sans"/>
              </a:rPr>
              <a:t>providing  missing</a:t>
            </a:r>
            <a:r>
              <a:rPr sz="2650" spc="-1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info.</a:t>
            </a:r>
            <a:endParaRPr sz="265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97"/>
    </mc:Choice>
    <mc:Fallback xmlns="">
      <p:transition spd="slow" advTm="4549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050" y="243484"/>
            <a:ext cx="122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spc="-100" dirty="0"/>
              <a:t>r</a:t>
            </a:r>
            <a:r>
              <a:rPr dirty="0"/>
              <a:t>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54529" y="794981"/>
            <a:ext cx="2614930" cy="5641340"/>
            <a:chOff x="1954529" y="794981"/>
            <a:chExt cx="2614930" cy="5641340"/>
          </a:xfrm>
        </p:grpSpPr>
        <p:sp>
          <p:nvSpPr>
            <p:cNvPr id="5" name="object 5"/>
            <p:cNvSpPr/>
            <p:nvPr/>
          </p:nvSpPr>
          <p:spPr>
            <a:xfrm>
              <a:off x="2049779" y="1434744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389889" y="0"/>
                  </a:moveTo>
                  <a:lnTo>
                    <a:pt x="0" y="41528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9587" y="1401665"/>
              <a:ext cx="2239464" cy="3980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119" y="1805584"/>
              <a:ext cx="120650" cy="121920"/>
            </a:xfrm>
            <a:custGeom>
              <a:avLst/>
              <a:gdLst/>
              <a:ahLst/>
              <a:cxnLst/>
              <a:rect l="l" t="t" r="r" b="b"/>
              <a:pathLst>
                <a:path w="120650" h="121919">
                  <a:moveTo>
                    <a:pt x="36830" y="0"/>
                  </a:moveTo>
                  <a:lnTo>
                    <a:pt x="0" y="121920"/>
                  </a:lnTo>
                  <a:lnTo>
                    <a:pt x="120650" y="7873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9779" y="1414424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389889" y="0"/>
                  </a:moveTo>
                  <a:lnTo>
                    <a:pt x="0" y="41529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6119" y="1785264"/>
              <a:ext cx="120650" cy="123189"/>
            </a:xfrm>
            <a:custGeom>
              <a:avLst/>
              <a:gdLst/>
              <a:ahLst/>
              <a:cxnLst/>
              <a:rect l="l" t="t" r="r" b="b"/>
              <a:pathLst>
                <a:path w="120650" h="123189">
                  <a:moveTo>
                    <a:pt x="36830" y="0"/>
                  </a:moveTo>
                  <a:lnTo>
                    <a:pt x="0" y="123189"/>
                  </a:lnTo>
                  <a:lnTo>
                    <a:pt x="120650" y="7873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3579" y="2650134"/>
              <a:ext cx="445770" cy="2626360"/>
            </a:xfrm>
            <a:custGeom>
              <a:avLst/>
              <a:gdLst/>
              <a:ahLst/>
              <a:cxnLst/>
              <a:rect l="l" t="t" r="r" b="b"/>
              <a:pathLst>
                <a:path w="445769" h="2626360">
                  <a:moveTo>
                    <a:pt x="0" y="0"/>
                  </a:moveTo>
                  <a:lnTo>
                    <a:pt x="445769" y="262636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99" y="5259984"/>
              <a:ext cx="113030" cy="121920"/>
            </a:xfrm>
            <a:custGeom>
              <a:avLst/>
              <a:gdLst/>
              <a:ahLst/>
              <a:cxnLst/>
              <a:rect l="l" t="t" r="r" b="b"/>
              <a:pathLst>
                <a:path w="113030" h="121920">
                  <a:moveTo>
                    <a:pt x="113030" y="0"/>
                  </a:moveTo>
                  <a:lnTo>
                    <a:pt x="0" y="19050"/>
                  </a:lnTo>
                  <a:lnTo>
                    <a:pt x="74930" y="12192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3579" y="2629814"/>
              <a:ext cx="445770" cy="2626360"/>
            </a:xfrm>
            <a:custGeom>
              <a:avLst/>
              <a:gdLst/>
              <a:ahLst/>
              <a:cxnLst/>
              <a:rect l="l" t="t" r="r" b="b"/>
              <a:pathLst>
                <a:path w="445769" h="2626360">
                  <a:moveTo>
                    <a:pt x="0" y="0"/>
                  </a:moveTo>
                  <a:lnTo>
                    <a:pt x="445769" y="262636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199" y="5239664"/>
              <a:ext cx="113030" cy="121920"/>
            </a:xfrm>
            <a:custGeom>
              <a:avLst/>
              <a:gdLst/>
              <a:ahLst/>
              <a:cxnLst/>
              <a:rect l="l" t="t" r="r" b="b"/>
              <a:pathLst>
                <a:path w="113030" h="121920">
                  <a:moveTo>
                    <a:pt x="113030" y="0"/>
                  </a:moveTo>
                  <a:lnTo>
                    <a:pt x="0" y="19049"/>
                  </a:lnTo>
                  <a:lnTo>
                    <a:pt x="74930" y="121919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4259" y="82260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284479" y="7619"/>
                  </a:lnTo>
                  <a:lnTo>
                    <a:pt x="231139" y="24129"/>
                  </a:lnTo>
                  <a:lnTo>
                    <a:pt x="195579" y="39369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69" y="195579"/>
                  </a:lnTo>
                  <a:lnTo>
                    <a:pt x="24129" y="231139"/>
                  </a:lnTo>
                  <a:lnTo>
                    <a:pt x="8889" y="284479"/>
                  </a:lnTo>
                  <a:lnTo>
                    <a:pt x="0" y="359410"/>
                  </a:lnTo>
                  <a:lnTo>
                    <a:pt x="1269" y="378460"/>
                  </a:lnTo>
                  <a:lnTo>
                    <a:pt x="2539" y="396239"/>
                  </a:lnTo>
                  <a:lnTo>
                    <a:pt x="5079" y="415289"/>
                  </a:lnTo>
                  <a:lnTo>
                    <a:pt x="8889" y="433069"/>
                  </a:lnTo>
                  <a:lnTo>
                    <a:pt x="12700" y="452119"/>
                  </a:lnTo>
                  <a:lnTo>
                    <a:pt x="31750" y="505460"/>
                  </a:lnTo>
                  <a:lnTo>
                    <a:pt x="58419" y="554989"/>
                  </a:lnTo>
                  <a:lnTo>
                    <a:pt x="92709" y="59943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48919" y="699769"/>
                  </a:lnTo>
                  <a:lnTo>
                    <a:pt x="303529" y="713739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434339" y="709929"/>
                  </a:lnTo>
                  <a:lnTo>
                    <a:pt x="469900" y="699769"/>
                  </a:lnTo>
                  <a:lnTo>
                    <a:pt x="487679" y="694689"/>
                  </a:lnTo>
                  <a:lnTo>
                    <a:pt x="554989" y="660400"/>
                  </a:lnTo>
                  <a:lnTo>
                    <a:pt x="585469" y="637539"/>
                  </a:lnTo>
                  <a:lnTo>
                    <a:pt x="626109" y="599439"/>
                  </a:lnTo>
                  <a:lnTo>
                    <a:pt x="637539" y="584200"/>
                  </a:lnTo>
                  <a:lnTo>
                    <a:pt x="648969" y="570229"/>
                  </a:lnTo>
                  <a:lnTo>
                    <a:pt x="660400" y="554989"/>
                  </a:lnTo>
                  <a:lnTo>
                    <a:pt x="670559" y="538479"/>
                  </a:lnTo>
                  <a:lnTo>
                    <a:pt x="678179" y="521969"/>
                  </a:lnTo>
                  <a:lnTo>
                    <a:pt x="687069" y="505460"/>
                  </a:lnTo>
                  <a:lnTo>
                    <a:pt x="694689" y="487679"/>
                  </a:lnTo>
                  <a:lnTo>
                    <a:pt x="699769" y="469900"/>
                  </a:lnTo>
                  <a:lnTo>
                    <a:pt x="706119" y="452119"/>
                  </a:lnTo>
                  <a:lnTo>
                    <a:pt x="709929" y="433069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8460"/>
                  </a:lnTo>
                  <a:lnTo>
                    <a:pt x="717550" y="340360"/>
                  </a:lnTo>
                  <a:lnTo>
                    <a:pt x="709929" y="284479"/>
                  </a:lnTo>
                  <a:lnTo>
                    <a:pt x="694689" y="231139"/>
                  </a:lnTo>
                  <a:lnTo>
                    <a:pt x="679450" y="195579"/>
                  </a:lnTo>
                  <a:lnTo>
                    <a:pt x="650239" y="148589"/>
                  </a:lnTo>
                  <a:lnTo>
                    <a:pt x="613409" y="105410"/>
                  </a:lnTo>
                  <a:lnTo>
                    <a:pt x="570229" y="68579"/>
                  </a:lnTo>
                  <a:lnTo>
                    <a:pt x="521969" y="39369"/>
                  </a:lnTo>
                  <a:lnTo>
                    <a:pt x="469900" y="17779"/>
                  </a:lnTo>
                  <a:lnTo>
                    <a:pt x="434339" y="7619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4259" y="82260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3529"/>
                  </a:lnTo>
                  <a:lnTo>
                    <a:pt x="17779" y="247650"/>
                  </a:lnTo>
                  <a:lnTo>
                    <a:pt x="31750" y="213360"/>
                  </a:lnTo>
                  <a:lnTo>
                    <a:pt x="39369" y="195579"/>
                  </a:lnTo>
                  <a:lnTo>
                    <a:pt x="48259" y="179069"/>
                  </a:lnTo>
                  <a:lnTo>
                    <a:pt x="58419" y="163829"/>
                  </a:lnTo>
                  <a:lnTo>
                    <a:pt x="68579" y="148589"/>
                  </a:lnTo>
                  <a:lnTo>
                    <a:pt x="105409" y="105410"/>
                  </a:lnTo>
                  <a:lnTo>
                    <a:pt x="148589" y="68579"/>
                  </a:lnTo>
                  <a:lnTo>
                    <a:pt x="195579" y="39369"/>
                  </a:lnTo>
                  <a:lnTo>
                    <a:pt x="213359" y="31750"/>
                  </a:lnTo>
                  <a:lnTo>
                    <a:pt x="231139" y="24129"/>
                  </a:lnTo>
                  <a:lnTo>
                    <a:pt x="248919" y="17779"/>
                  </a:lnTo>
                  <a:lnTo>
                    <a:pt x="266700" y="12700"/>
                  </a:lnTo>
                  <a:lnTo>
                    <a:pt x="284479" y="7619"/>
                  </a:lnTo>
                  <a:lnTo>
                    <a:pt x="303529" y="5079"/>
                  </a:lnTo>
                  <a:lnTo>
                    <a:pt x="321309" y="2539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2539"/>
                  </a:lnTo>
                  <a:lnTo>
                    <a:pt x="415289" y="5079"/>
                  </a:lnTo>
                  <a:lnTo>
                    <a:pt x="434339" y="7619"/>
                  </a:lnTo>
                  <a:lnTo>
                    <a:pt x="452119" y="12700"/>
                  </a:lnTo>
                  <a:lnTo>
                    <a:pt x="505459" y="31750"/>
                  </a:lnTo>
                  <a:lnTo>
                    <a:pt x="554989" y="58419"/>
                  </a:lnTo>
                  <a:lnTo>
                    <a:pt x="599439" y="92710"/>
                  </a:lnTo>
                  <a:lnTo>
                    <a:pt x="613409" y="105410"/>
                  </a:lnTo>
                  <a:lnTo>
                    <a:pt x="650239" y="148589"/>
                  </a:lnTo>
                  <a:lnTo>
                    <a:pt x="679450" y="195579"/>
                  </a:lnTo>
                  <a:lnTo>
                    <a:pt x="687069" y="213360"/>
                  </a:lnTo>
                  <a:lnTo>
                    <a:pt x="694689" y="231139"/>
                  </a:lnTo>
                  <a:lnTo>
                    <a:pt x="709929" y="284479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8460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69"/>
                  </a:lnTo>
                  <a:lnTo>
                    <a:pt x="706119" y="452119"/>
                  </a:lnTo>
                  <a:lnTo>
                    <a:pt x="699769" y="469900"/>
                  </a:lnTo>
                  <a:lnTo>
                    <a:pt x="694689" y="487679"/>
                  </a:lnTo>
                  <a:lnTo>
                    <a:pt x="687069" y="505460"/>
                  </a:lnTo>
                  <a:lnTo>
                    <a:pt x="678179" y="521969"/>
                  </a:lnTo>
                  <a:lnTo>
                    <a:pt x="670559" y="538479"/>
                  </a:lnTo>
                  <a:lnTo>
                    <a:pt x="660400" y="554989"/>
                  </a:lnTo>
                  <a:lnTo>
                    <a:pt x="648969" y="570229"/>
                  </a:lnTo>
                  <a:lnTo>
                    <a:pt x="637539" y="584200"/>
                  </a:lnTo>
                  <a:lnTo>
                    <a:pt x="626109" y="599439"/>
                  </a:lnTo>
                  <a:lnTo>
                    <a:pt x="612139" y="613410"/>
                  </a:lnTo>
                  <a:lnTo>
                    <a:pt x="599439" y="626110"/>
                  </a:lnTo>
                  <a:lnTo>
                    <a:pt x="585469" y="637539"/>
                  </a:lnTo>
                  <a:lnTo>
                    <a:pt x="570229" y="648969"/>
                  </a:lnTo>
                  <a:lnTo>
                    <a:pt x="554989" y="660400"/>
                  </a:lnTo>
                  <a:lnTo>
                    <a:pt x="538479" y="669289"/>
                  </a:lnTo>
                  <a:lnTo>
                    <a:pt x="521969" y="678179"/>
                  </a:lnTo>
                  <a:lnTo>
                    <a:pt x="505459" y="687069"/>
                  </a:lnTo>
                  <a:lnTo>
                    <a:pt x="487679" y="694689"/>
                  </a:lnTo>
                  <a:lnTo>
                    <a:pt x="469900" y="699769"/>
                  </a:lnTo>
                  <a:lnTo>
                    <a:pt x="452119" y="706119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266700" y="704850"/>
                  </a:lnTo>
                  <a:lnTo>
                    <a:pt x="231139" y="693419"/>
                  </a:lnTo>
                  <a:lnTo>
                    <a:pt x="213359" y="687069"/>
                  </a:lnTo>
                  <a:lnTo>
                    <a:pt x="196850" y="678179"/>
                  </a:lnTo>
                  <a:lnTo>
                    <a:pt x="180339" y="669289"/>
                  </a:lnTo>
                  <a:lnTo>
                    <a:pt x="163829" y="659129"/>
                  </a:lnTo>
                  <a:lnTo>
                    <a:pt x="148589" y="648969"/>
                  </a:lnTo>
                  <a:lnTo>
                    <a:pt x="133350" y="637539"/>
                  </a:lnTo>
                  <a:lnTo>
                    <a:pt x="119379" y="626110"/>
                  </a:lnTo>
                  <a:lnTo>
                    <a:pt x="105409" y="612139"/>
                  </a:lnTo>
                  <a:lnTo>
                    <a:pt x="92709" y="599439"/>
                  </a:lnTo>
                  <a:lnTo>
                    <a:pt x="58419" y="554989"/>
                  </a:lnTo>
                  <a:lnTo>
                    <a:pt x="39369" y="521969"/>
                  </a:lnTo>
                  <a:lnTo>
                    <a:pt x="17779" y="469900"/>
                  </a:lnTo>
                  <a:lnTo>
                    <a:pt x="8889" y="433069"/>
                  </a:lnTo>
                  <a:lnTo>
                    <a:pt x="5079" y="415289"/>
                  </a:lnTo>
                  <a:lnTo>
                    <a:pt x="2539" y="396239"/>
                  </a:lnTo>
                  <a:lnTo>
                    <a:pt x="1269" y="378460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19"/>
                  </a:moveTo>
                  <a:lnTo>
                    <a:pt x="718819" y="7188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259" y="79974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48919" y="17779"/>
                  </a:lnTo>
                  <a:lnTo>
                    <a:pt x="195579" y="39370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69" y="195579"/>
                  </a:lnTo>
                  <a:lnTo>
                    <a:pt x="31750" y="213360"/>
                  </a:lnTo>
                  <a:lnTo>
                    <a:pt x="24129" y="229870"/>
                  </a:lnTo>
                  <a:lnTo>
                    <a:pt x="17779" y="247650"/>
                  </a:lnTo>
                  <a:lnTo>
                    <a:pt x="12700" y="265429"/>
                  </a:lnTo>
                  <a:lnTo>
                    <a:pt x="8889" y="284479"/>
                  </a:lnTo>
                  <a:lnTo>
                    <a:pt x="5079" y="302260"/>
                  </a:lnTo>
                  <a:lnTo>
                    <a:pt x="2539" y="321310"/>
                  </a:lnTo>
                  <a:lnTo>
                    <a:pt x="0" y="359410"/>
                  </a:lnTo>
                  <a:lnTo>
                    <a:pt x="1269" y="377189"/>
                  </a:lnTo>
                  <a:lnTo>
                    <a:pt x="2539" y="396239"/>
                  </a:lnTo>
                  <a:lnTo>
                    <a:pt x="5079" y="415289"/>
                  </a:lnTo>
                  <a:lnTo>
                    <a:pt x="8889" y="433070"/>
                  </a:lnTo>
                  <a:lnTo>
                    <a:pt x="12700" y="452120"/>
                  </a:lnTo>
                  <a:lnTo>
                    <a:pt x="17779" y="469900"/>
                  </a:lnTo>
                  <a:lnTo>
                    <a:pt x="24129" y="487679"/>
                  </a:lnTo>
                  <a:lnTo>
                    <a:pt x="31750" y="504189"/>
                  </a:lnTo>
                  <a:lnTo>
                    <a:pt x="39369" y="521970"/>
                  </a:lnTo>
                  <a:lnTo>
                    <a:pt x="58419" y="554989"/>
                  </a:lnTo>
                  <a:lnTo>
                    <a:pt x="92709" y="59943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48919" y="699770"/>
                  </a:lnTo>
                  <a:lnTo>
                    <a:pt x="303529" y="713739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434339" y="709929"/>
                  </a:lnTo>
                  <a:lnTo>
                    <a:pt x="469900" y="699770"/>
                  </a:lnTo>
                  <a:lnTo>
                    <a:pt x="487679" y="694689"/>
                  </a:lnTo>
                  <a:lnTo>
                    <a:pt x="554989" y="660400"/>
                  </a:lnTo>
                  <a:lnTo>
                    <a:pt x="585469" y="637539"/>
                  </a:lnTo>
                  <a:lnTo>
                    <a:pt x="612139" y="612139"/>
                  </a:lnTo>
                  <a:lnTo>
                    <a:pt x="626109" y="599439"/>
                  </a:lnTo>
                  <a:lnTo>
                    <a:pt x="637539" y="584200"/>
                  </a:lnTo>
                  <a:lnTo>
                    <a:pt x="648969" y="570229"/>
                  </a:lnTo>
                  <a:lnTo>
                    <a:pt x="660400" y="554989"/>
                  </a:lnTo>
                  <a:lnTo>
                    <a:pt x="670559" y="538479"/>
                  </a:lnTo>
                  <a:lnTo>
                    <a:pt x="678179" y="521970"/>
                  </a:lnTo>
                  <a:lnTo>
                    <a:pt x="687069" y="504189"/>
                  </a:lnTo>
                  <a:lnTo>
                    <a:pt x="694689" y="487679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29" y="433070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7189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13739" y="302260"/>
                  </a:lnTo>
                  <a:lnTo>
                    <a:pt x="709929" y="284479"/>
                  </a:lnTo>
                  <a:lnTo>
                    <a:pt x="706119" y="265429"/>
                  </a:lnTo>
                  <a:lnTo>
                    <a:pt x="701039" y="247650"/>
                  </a:lnTo>
                  <a:lnTo>
                    <a:pt x="694689" y="229870"/>
                  </a:lnTo>
                  <a:lnTo>
                    <a:pt x="687069" y="213360"/>
                  </a:lnTo>
                  <a:lnTo>
                    <a:pt x="679450" y="195579"/>
                  </a:lnTo>
                  <a:lnTo>
                    <a:pt x="650239" y="148589"/>
                  </a:lnTo>
                  <a:lnTo>
                    <a:pt x="613409" y="105410"/>
                  </a:lnTo>
                  <a:lnTo>
                    <a:pt x="570229" y="68579"/>
                  </a:lnTo>
                  <a:lnTo>
                    <a:pt x="505459" y="30479"/>
                  </a:lnTo>
                  <a:lnTo>
                    <a:pt x="434339" y="7620"/>
                  </a:lnTo>
                  <a:lnTo>
                    <a:pt x="396239" y="127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4259" y="79974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2260"/>
                  </a:lnTo>
                  <a:lnTo>
                    <a:pt x="8889" y="284479"/>
                  </a:lnTo>
                  <a:lnTo>
                    <a:pt x="12700" y="265429"/>
                  </a:lnTo>
                  <a:lnTo>
                    <a:pt x="17779" y="247650"/>
                  </a:lnTo>
                  <a:lnTo>
                    <a:pt x="24129" y="229870"/>
                  </a:lnTo>
                  <a:lnTo>
                    <a:pt x="31750" y="213360"/>
                  </a:lnTo>
                  <a:lnTo>
                    <a:pt x="39369" y="195579"/>
                  </a:lnTo>
                  <a:lnTo>
                    <a:pt x="68579" y="148589"/>
                  </a:lnTo>
                  <a:lnTo>
                    <a:pt x="105409" y="105410"/>
                  </a:lnTo>
                  <a:lnTo>
                    <a:pt x="148589" y="68579"/>
                  </a:lnTo>
                  <a:lnTo>
                    <a:pt x="195579" y="39370"/>
                  </a:lnTo>
                  <a:lnTo>
                    <a:pt x="231139" y="24129"/>
                  </a:lnTo>
                  <a:lnTo>
                    <a:pt x="248919" y="17779"/>
                  </a:lnTo>
                  <a:lnTo>
                    <a:pt x="266700" y="12700"/>
                  </a:lnTo>
                  <a:lnTo>
                    <a:pt x="284479" y="7620"/>
                  </a:lnTo>
                  <a:lnTo>
                    <a:pt x="303529" y="3810"/>
                  </a:lnTo>
                  <a:lnTo>
                    <a:pt x="321309" y="1270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70"/>
                  </a:lnTo>
                  <a:lnTo>
                    <a:pt x="415289" y="3810"/>
                  </a:lnTo>
                  <a:lnTo>
                    <a:pt x="434339" y="7620"/>
                  </a:lnTo>
                  <a:lnTo>
                    <a:pt x="452119" y="12700"/>
                  </a:lnTo>
                  <a:lnTo>
                    <a:pt x="469900" y="17779"/>
                  </a:lnTo>
                  <a:lnTo>
                    <a:pt x="487679" y="24129"/>
                  </a:lnTo>
                  <a:lnTo>
                    <a:pt x="505459" y="30479"/>
                  </a:lnTo>
                  <a:lnTo>
                    <a:pt x="521969" y="39370"/>
                  </a:lnTo>
                  <a:lnTo>
                    <a:pt x="554989" y="58420"/>
                  </a:lnTo>
                  <a:lnTo>
                    <a:pt x="599439" y="92710"/>
                  </a:lnTo>
                  <a:lnTo>
                    <a:pt x="613409" y="105410"/>
                  </a:lnTo>
                  <a:lnTo>
                    <a:pt x="650239" y="148589"/>
                  </a:lnTo>
                  <a:lnTo>
                    <a:pt x="679450" y="195579"/>
                  </a:lnTo>
                  <a:lnTo>
                    <a:pt x="687069" y="213360"/>
                  </a:lnTo>
                  <a:lnTo>
                    <a:pt x="694689" y="229870"/>
                  </a:lnTo>
                  <a:lnTo>
                    <a:pt x="701039" y="247650"/>
                  </a:lnTo>
                  <a:lnTo>
                    <a:pt x="706119" y="265429"/>
                  </a:lnTo>
                  <a:lnTo>
                    <a:pt x="709929" y="284479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89" y="487679"/>
                  </a:lnTo>
                  <a:lnTo>
                    <a:pt x="687069" y="504189"/>
                  </a:lnTo>
                  <a:lnTo>
                    <a:pt x="678179" y="521970"/>
                  </a:lnTo>
                  <a:lnTo>
                    <a:pt x="670559" y="538479"/>
                  </a:lnTo>
                  <a:lnTo>
                    <a:pt x="660400" y="554989"/>
                  </a:lnTo>
                  <a:lnTo>
                    <a:pt x="648969" y="570229"/>
                  </a:lnTo>
                  <a:lnTo>
                    <a:pt x="637539" y="584200"/>
                  </a:lnTo>
                  <a:lnTo>
                    <a:pt x="626109" y="599439"/>
                  </a:lnTo>
                  <a:lnTo>
                    <a:pt x="612139" y="612139"/>
                  </a:lnTo>
                  <a:lnTo>
                    <a:pt x="599439" y="626110"/>
                  </a:lnTo>
                  <a:lnTo>
                    <a:pt x="585469" y="637539"/>
                  </a:lnTo>
                  <a:lnTo>
                    <a:pt x="570229" y="648970"/>
                  </a:lnTo>
                  <a:lnTo>
                    <a:pt x="554989" y="660400"/>
                  </a:lnTo>
                  <a:lnTo>
                    <a:pt x="538479" y="669289"/>
                  </a:lnTo>
                  <a:lnTo>
                    <a:pt x="521969" y="678179"/>
                  </a:lnTo>
                  <a:lnTo>
                    <a:pt x="505459" y="687070"/>
                  </a:lnTo>
                  <a:lnTo>
                    <a:pt x="487679" y="694689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303529" y="713739"/>
                  </a:lnTo>
                  <a:lnTo>
                    <a:pt x="284479" y="709929"/>
                  </a:lnTo>
                  <a:lnTo>
                    <a:pt x="266700" y="704850"/>
                  </a:lnTo>
                  <a:lnTo>
                    <a:pt x="248919" y="699770"/>
                  </a:lnTo>
                  <a:lnTo>
                    <a:pt x="231139" y="693420"/>
                  </a:lnTo>
                  <a:lnTo>
                    <a:pt x="213359" y="687070"/>
                  </a:lnTo>
                  <a:lnTo>
                    <a:pt x="196850" y="678179"/>
                  </a:lnTo>
                  <a:lnTo>
                    <a:pt x="163829" y="659129"/>
                  </a:lnTo>
                  <a:lnTo>
                    <a:pt x="119379" y="624839"/>
                  </a:lnTo>
                  <a:lnTo>
                    <a:pt x="80009" y="584200"/>
                  </a:lnTo>
                  <a:lnTo>
                    <a:pt x="48259" y="538479"/>
                  </a:lnTo>
                  <a:lnTo>
                    <a:pt x="31750" y="504189"/>
                  </a:lnTo>
                  <a:lnTo>
                    <a:pt x="24129" y="487679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8889" y="433070"/>
                  </a:lnTo>
                  <a:lnTo>
                    <a:pt x="5079" y="415289"/>
                  </a:lnTo>
                  <a:lnTo>
                    <a:pt x="2539" y="396239"/>
                  </a:lnTo>
                  <a:lnTo>
                    <a:pt x="1269" y="377189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20"/>
                  </a:moveTo>
                  <a:lnTo>
                    <a:pt x="718819" y="71882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4939" y="5999124"/>
              <a:ext cx="1270" cy="330200"/>
            </a:xfrm>
            <a:custGeom>
              <a:avLst/>
              <a:gdLst/>
              <a:ahLst/>
              <a:cxnLst/>
              <a:rect l="l" t="t" r="r" b="b"/>
              <a:pathLst>
                <a:path w="1269" h="330200">
                  <a:moveTo>
                    <a:pt x="635" y="-19048"/>
                  </a:moveTo>
                  <a:lnTo>
                    <a:pt x="635" y="3492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7789" y="632170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4939" y="5978804"/>
              <a:ext cx="1270" cy="330200"/>
            </a:xfrm>
            <a:custGeom>
              <a:avLst/>
              <a:gdLst/>
              <a:ahLst/>
              <a:cxnLst/>
              <a:rect l="l" t="t" r="r" b="b"/>
              <a:pathLst>
                <a:path w="1269" h="330200">
                  <a:moveTo>
                    <a:pt x="635" y="-19048"/>
                  </a:moveTo>
                  <a:lnTo>
                    <a:pt x="635" y="349248"/>
                  </a:lnTo>
                </a:path>
              </a:pathLst>
            </a:custGeom>
            <a:ln w="3936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7789" y="6301384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70">
                  <a:moveTo>
                    <a:pt x="114300" y="0"/>
                  </a:moveTo>
                  <a:lnTo>
                    <a:pt x="0" y="0"/>
                  </a:lnTo>
                  <a:lnTo>
                    <a:pt x="57150" y="1155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98700" y="92420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9407" y="1904961"/>
            <a:ext cx="728345" cy="751205"/>
            <a:chOff x="1609407" y="1904961"/>
            <a:chExt cx="728345" cy="751205"/>
          </a:xfrm>
        </p:grpSpPr>
        <p:sp>
          <p:nvSpPr>
            <p:cNvPr id="24" name="object 24"/>
            <p:cNvSpPr/>
            <p:nvPr/>
          </p:nvSpPr>
          <p:spPr>
            <a:xfrm>
              <a:off x="1614169" y="193258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378460" y="0"/>
                  </a:moveTo>
                  <a:lnTo>
                    <a:pt x="340360" y="0"/>
                  </a:lnTo>
                  <a:lnTo>
                    <a:pt x="321310" y="1270"/>
                  </a:lnTo>
                  <a:lnTo>
                    <a:pt x="248919" y="17780"/>
                  </a:lnTo>
                  <a:lnTo>
                    <a:pt x="180340" y="48260"/>
                  </a:lnTo>
                  <a:lnTo>
                    <a:pt x="133350" y="80010"/>
                  </a:lnTo>
                  <a:lnTo>
                    <a:pt x="80010" y="133350"/>
                  </a:lnTo>
                  <a:lnTo>
                    <a:pt x="48260" y="179070"/>
                  </a:lnTo>
                  <a:lnTo>
                    <a:pt x="31750" y="213360"/>
                  </a:lnTo>
                  <a:lnTo>
                    <a:pt x="24130" y="229870"/>
                  </a:lnTo>
                  <a:lnTo>
                    <a:pt x="12700" y="266700"/>
                  </a:lnTo>
                  <a:lnTo>
                    <a:pt x="2540" y="321310"/>
                  </a:lnTo>
                  <a:lnTo>
                    <a:pt x="0" y="359410"/>
                  </a:lnTo>
                  <a:lnTo>
                    <a:pt x="1270" y="377189"/>
                  </a:lnTo>
                  <a:lnTo>
                    <a:pt x="2540" y="396239"/>
                  </a:lnTo>
                  <a:lnTo>
                    <a:pt x="5080" y="415289"/>
                  </a:lnTo>
                  <a:lnTo>
                    <a:pt x="8890" y="433070"/>
                  </a:lnTo>
                  <a:lnTo>
                    <a:pt x="12700" y="452120"/>
                  </a:lnTo>
                  <a:lnTo>
                    <a:pt x="17780" y="469900"/>
                  </a:lnTo>
                  <a:lnTo>
                    <a:pt x="24130" y="487680"/>
                  </a:lnTo>
                  <a:lnTo>
                    <a:pt x="31750" y="504189"/>
                  </a:lnTo>
                  <a:lnTo>
                    <a:pt x="39369" y="521970"/>
                  </a:lnTo>
                  <a:lnTo>
                    <a:pt x="48260" y="538480"/>
                  </a:lnTo>
                  <a:lnTo>
                    <a:pt x="58419" y="554989"/>
                  </a:lnTo>
                  <a:lnTo>
                    <a:pt x="68580" y="570230"/>
                  </a:lnTo>
                  <a:lnTo>
                    <a:pt x="81280" y="584200"/>
                  </a:lnTo>
                  <a:lnTo>
                    <a:pt x="92710" y="599439"/>
                  </a:lnTo>
                  <a:lnTo>
                    <a:pt x="133350" y="637539"/>
                  </a:lnTo>
                  <a:lnTo>
                    <a:pt x="180340" y="669289"/>
                  </a:lnTo>
                  <a:lnTo>
                    <a:pt x="248919" y="699770"/>
                  </a:lnTo>
                  <a:lnTo>
                    <a:pt x="303530" y="713739"/>
                  </a:lnTo>
                  <a:lnTo>
                    <a:pt x="340360" y="717550"/>
                  </a:lnTo>
                  <a:lnTo>
                    <a:pt x="378460" y="717550"/>
                  </a:lnTo>
                  <a:lnTo>
                    <a:pt x="434340" y="709930"/>
                  </a:lnTo>
                  <a:lnTo>
                    <a:pt x="469900" y="699770"/>
                  </a:lnTo>
                  <a:lnTo>
                    <a:pt x="487680" y="694689"/>
                  </a:lnTo>
                  <a:lnTo>
                    <a:pt x="554990" y="660400"/>
                  </a:lnTo>
                  <a:lnTo>
                    <a:pt x="599440" y="626110"/>
                  </a:lnTo>
                  <a:lnTo>
                    <a:pt x="637540" y="584200"/>
                  </a:lnTo>
                  <a:lnTo>
                    <a:pt x="648969" y="570230"/>
                  </a:lnTo>
                  <a:lnTo>
                    <a:pt x="660400" y="554989"/>
                  </a:lnTo>
                  <a:lnTo>
                    <a:pt x="670560" y="538480"/>
                  </a:lnTo>
                  <a:lnTo>
                    <a:pt x="678180" y="521970"/>
                  </a:lnTo>
                  <a:lnTo>
                    <a:pt x="687069" y="504189"/>
                  </a:lnTo>
                  <a:lnTo>
                    <a:pt x="694690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30" y="433070"/>
                  </a:lnTo>
                  <a:lnTo>
                    <a:pt x="713740" y="415289"/>
                  </a:lnTo>
                  <a:lnTo>
                    <a:pt x="716280" y="396239"/>
                  </a:lnTo>
                  <a:lnTo>
                    <a:pt x="717550" y="377189"/>
                  </a:lnTo>
                  <a:lnTo>
                    <a:pt x="717550" y="359410"/>
                  </a:lnTo>
                  <a:lnTo>
                    <a:pt x="718819" y="359410"/>
                  </a:lnTo>
                  <a:lnTo>
                    <a:pt x="716280" y="321310"/>
                  </a:lnTo>
                  <a:lnTo>
                    <a:pt x="706119" y="266700"/>
                  </a:lnTo>
                  <a:lnTo>
                    <a:pt x="694690" y="229870"/>
                  </a:lnTo>
                  <a:lnTo>
                    <a:pt x="687069" y="213360"/>
                  </a:lnTo>
                  <a:lnTo>
                    <a:pt x="679450" y="195580"/>
                  </a:lnTo>
                  <a:lnTo>
                    <a:pt x="650240" y="148589"/>
                  </a:lnTo>
                  <a:lnTo>
                    <a:pt x="613410" y="105410"/>
                  </a:lnTo>
                  <a:lnTo>
                    <a:pt x="570230" y="68580"/>
                  </a:lnTo>
                  <a:lnTo>
                    <a:pt x="505460" y="30480"/>
                  </a:lnTo>
                  <a:lnTo>
                    <a:pt x="434340" y="7620"/>
                  </a:lnTo>
                  <a:lnTo>
                    <a:pt x="396240" y="1270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4169" y="193258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70" y="340360"/>
                  </a:lnTo>
                  <a:lnTo>
                    <a:pt x="2540" y="321310"/>
                  </a:lnTo>
                  <a:lnTo>
                    <a:pt x="5080" y="302260"/>
                  </a:lnTo>
                  <a:lnTo>
                    <a:pt x="8890" y="284480"/>
                  </a:lnTo>
                  <a:lnTo>
                    <a:pt x="12700" y="266700"/>
                  </a:lnTo>
                  <a:lnTo>
                    <a:pt x="17780" y="247650"/>
                  </a:lnTo>
                  <a:lnTo>
                    <a:pt x="24130" y="229870"/>
                  </a:lnTo>
                  <a:lnTo>
                    <a:pt x="31750" y="213360"/>
                  </a:lnTo>
                  <a:lnTo>
                    <a:pt x="39369" y="195580"/>
                  </a:lnTo>
                  <a:lnTo>
                    <a:pt x="48260" y="179070"/>
                  </a:lnTo>
                  <a:lnTo>
                    <a:pt x="58419" y="163830"/>
                  </a:lnTo>
                  <a:lnTo>
                    <a:pt x="68580" y="148589"/>
                  </a:lnTo>
                  <a:lnTo>
                    <a:pt x="80010" y="133350"/>
                  </a:lnTo>
                  <a:lnTo>
                    <a:pt x="92710" y="119380"/>
                  </a:lnTo>
                  <a:lnTo>
                    <a:pt x="105410" y="105410"/>
                  </a:lnTo>
                  <a:lnTo>
                    <a:pt x="119380" y="92710"/>
                  </a:lnTo>
                  <a:lnTo>
                    <a:pt x="133350" y="80010"/>
                  </a:lnTo>
                  <a:lnTo>
                    <a:pt x="148590" y="68580"/>
                  </a:lnTo>
                  <a:lnTo>
                    <a:pt x="196850" y="39370"/>
                  </a:lnTo>
                  <a:lnTo>
                    <a:pt x="231140" y="24130"/>
                  </a:lnTo>
                  <a:lnTo>
                    <a:pt x="248919" y="17780"/>
                  </a:lnTo>
                  <a:lnTo>
                    <a:pt x="303530" y="3810"/>
                  </a:lnTo>
                  <a:lnTo>
                    <a:pt x="340360" y="0"/>
                  </a:lnTo>
                  <a:lnTo>
                    <a:pt x="359410" y="0"/>
                  </a:lnTo>
                  <a:lnTo>
                    <a:pt x="378460" y="0"/>
                  </a:lnTo>
                  <a:lnTo>
                    <a:pt x="396240" y="1270"/>
                  </a:lnTo>
                  <a:lnTo>
                    <a:pt x="434340" y="7620"/>
                  </a:lnTo>
                  <a:lnTo>
                    <a:pt x="487680" y="24130"/>
                  </a:lnTo>
                  <a:lnTo>
                    <a:pt x="505460" y="30480"/>
                  </a:lnTo>
                  <a:lnTo>
                    <a:pt x="521969" y="39370"/>
                  </a:lnTo>
                  <a:lnTo>
                    <a:pt x="538480" y="48260"/>
                  </a:lnTo>
                  <a:lnTo>
                    <a:pt x="554990" y="58420"/>
                  </a:lnTo>
                  <a:lnTo>
                    <a:pt x="599440" y="92710"/>
                  </a:lnTo>
                  <a:lnTo>
                    <a:pt x="626110" y="119380"/>
                  </a:lnTo>
                  <a:lnTo>
                    <a:pt x="638810" y="133350"/>
                  </a:lnTo>
                  <a:lnTo>
                    <a:pt x="670560" y="180339"/>
                  </a:lnTo>
                  <a:lnTo>
                    <a:pt x="687069" y="213360"/>
                  </a:lnTo>
                  <a:lnTo>
                    <a:pt x="694690" y="229870"/>
                  </a:lnTo>
                  <a:lnTo>
                    <a:pt x="701040" y="247650"/>
                  </a:lnTo>
                  <a:lnTo>
                    <a:pt x="706119" y="266700"/>
                  </a:lnTo>
                  <a:lnTo>
                    <a:pt x="709930" y="284480"/>
                  </a:lnTo>
                  <a:lnTo>
                    <a:pt x="713740" y="302260"/>
                  </a:lnTo>
                  <a:lnTo>
                    <a:pt x="716280" y="321310"/>
                  </a:lnTo>
                  <a:lnTo>
                    <a:pt x="717550" y="340360"/>
                  </a:lnTo>
                  <a:lnTo>
                    <a:pt x="718819" y="35941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6280" y="396239"/>
                  </a:lnTo>
                  <a:lnTo>
                    <a:pt x="713740" y="415289"/>
                  </a:lnTo>
                  <a:lnTo>
                    <a:pt x="709930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90" y="487680"/>
                  </a:lnTo>
                  <a:lnTo>
                    <a:pt x="687069" y="504189"/>
                  </a:lnTo>
                  <a:lnTo>
                    <a:pt x="678180" y="521970"/>
                  </a:lnTo>
                  <a:lnTo>
                    <a:pt x="670560" y="538480"/>
                  </a:lnTo>
                  <a:lnTo>
                    <a:pt x="660400" y="554989"/>
                  </a:lnTo>
                  <a:lnTo>
                    <a:pt x="648969" y="570230"/>
                  </a:lnTo>
                  <a:lnTo>
                    <a:pt x="637540" y="584200"/>
                  </a:lnTo>
                  <a:lnTo>
                    <a:pt x="626110" y="599439"/>
                  </a:lnTo>
                  <a:lnTo>
                    <a:pt x="585469" y="637539"/>
                  </a:lnTo>
                  <a:lnTo>
                    <a:pt x="538480" y="669289"/>
                  </a:lnTo>
                  <a:lnTo>
                    <a:pt x="521969" y="678180"/>
                  </a:lnTo>
                  <a:lnTo>
                    <a:pt x="505460" y="687070"/>
                  </a:lnTo>
                  <a:lnTo>
                    <a:pt x="487680" y="694689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40" y="709930"/>
                  </a:lnTo>
                  <a:lnTo>
                    <a:pt x="415290" y="713739"/>
                  </a:lnTo>
                  <a:lnTo>
                    <a:pt x="396240" y="716280"/>
                  </a:lnTo>
                  <a:lnTo>
                    <a:pt x="378460" y="717550"/>
                  </a:lnTo>
                  <a:lnTo>
                    <a:pt x="359410" y="717550"/>
                  </a:lnTo>
                  <a:lnTo>
                    <a:pt x="340360" y="717550"/>
                  </a:lnTo>
                  <a:lnTo>
                    <a:pt x="321310" y="716280"/>
                  </a:lnTo>
                  <a:lnTo>
                    <a:pt x="303530" y="713739"/>
                  </a:lnTo>
                  <a:lnTo>
                    <a:pt x="284480" y="709930"/>
                  </a:lnTo>
                  <a:lnTo>
                    <a:pt x="266700" y="704850"/>
                  </a:lnTo>
                  <a:lnTo>
                    <a:pt x="248919" y="699770"/>
                  </a:lnTo>
                  <a:lnTo>
                    <a:pt x="231140" y="693420"/>
                  </a:lnTo>
                  <a:lnTo>
                    <a:pt x="213360" y="687070"/>
                  </a:lnTo>
                  <a:lnTo>
                    <a:pt x="196850" y="678180"/>
                  </a:lnTo>
                  <a:lnTo>
                    <a:pt x="163830" y="659130"/>
                  </a:lnTo>
                  <a:lnTo>
                    <a:pt x="119380" y="624839"/>
                  </a:lnTo>
                  <a:lnTo>
                    <a:pt x="105410" y="612139"/>
                  </a:lnTo>
                  <a:lnTo>
                    <a:pt x="92710" y="599439"/>
                  </a:lnTo>
                  <a:lnTo>
                    <a:pt x="81280" y="584200"/>
                  </a:lnTo>
                  <a:lnTo>
                    <a:pt x="68580" y="570230"/>
                  </a:lnTo>
                  <a:lnTo>
                    <a:pt x="58419" y="554989"/>
                  </a:lnTo>
                  <a:lnTo>
                    <a:pt x="48260" y="538480"/>
                  </a:lnTo>
                  <a:lnTo>
                    <a:pt x="39369" y="521970"/>
                  </a:lnTo>
                  <a:lnTo>
                    <a:pt x="31750" y="504189"/>
                  </a:lnTo>
                  <a:lnTo>
                    <a:pt x="24130" y="487680"/>
                  </a:lnTo>
                  <a:lnTo>
                    <a:pt x="17780" y="469900"/>
                  </a:lnTo>
                  <a:lnTo>
                    <a:pt x="12700" y="452120"/>
                  </a:lnTo>
                  <a:lnTo>
                    <a:pt x="8890" y="433070"/>
                  </a:lnTo>
                  <a:lnTo>
                    <a:pt x="5080" y="415289"/>
                  </a:lnTo>
                  <a:lnTo>
                    <a:pt x="2540" y="396239"/>
                  </a:lnTo>
                  <a:lnTo>
                    <a:pt x="1270" y="377189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20"/>
                  </a:moveTo>
                  <a:lnTo>
                    <a:pt x="718819" y="7188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14169" y="190972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378460" y="0"/>
                  </a:moveTo>
                  <a:lnTo>
                    <a:pt x="340360" y="0"/>
                  </a:lnTo>
                  <a:lnTo>
                    <a:pt x="321310" y="1270"/>
                  </a:lnTo>
                  <a:lnTo>
                    <a:pt x="248919" y="17780"/>
                  </a:lnTo>
                  <a:lnTo>
                    <a:pt x="180340" y="48260"/>
                  </a:lnTo>
                  <a:lnTo>
                    <a:pt x="133350" y="80010"/>
                  </a:lnTo>
                  <a:lnTo>
                    <a:pt x="92710" y="118110"/>
                  </a:lnTo>
                  <a:lnTo>
                    <a:pt x="58419" y="163830"/>
                  </a:lnTo>
                  <a:lnTo>
                    <a:pt x="48260" y="179070"/>
                  </a:lnTo>
                  <a:lnTo>
                    <a:pt x="24130" y="229870"/>
                  </a:lnTo>
                  <a:lnTo>
                    <a:pt x="8890" y="284480"/>
                  </a:lnTo>
                  <a:lnTo>
                    <a:pt x="5080" y="302260"/>
                  </a:lnTo>
                  <a:lnTo>
                    <a:pt x="2540" y="321310"/>
                  </a:lnTo>
                  <a:lnTo>
                    <a:pt x="0" y="359410"/>
                  </a:lnTo>
                  <a:lnTo>
                    <a:pt x="1270" y="377190"/>
                  </a:lnTo>
                  <a:lnTo>
                    <a:pt x="2540" y="396240"/>
                  </a:lnTo>
                  <a:lnTo>
                    <a:pt x="5080" y="415290"/>
                  </a:lnTo>
                  <a:lnTo>
                    <a:pt x="8890" y="433070"/>
                  </a:lnTo>
                  <a:lnTo>
                    <a:pt x="12700" y="452120"/>
                  </a:lnTo>
                  <a:lnTo>
                    <a:pt x="17780" y="469900"/>
                  </a:lnTo>
                  <a:lnTo>
                    <a:pt x="24130" y="487680"/>
                  </a:lnTo>
                  <a:lnTo>
                    <a:pt x="31750" y="504190"/>
                  </a:lnTo>
                  <a:lnTo>
                    <a:pt x="39369" y="521970"/>
                  </a:lnTo>
                  <a:lnTo>
                    <a:pt x="48260" y="538480"/>
                  </a:lnTo>
                  <a:lnTo>
                    <a:pt x="58419" y="553720"/>
                  </a:lnTo>
                  <a:lnTo>
                    <a:pt x="68580" y="570230"/>
                  </a:lnTo>
                  <a:lnTo>
                    <a:pt x="81280" y="584200"/>
                  </a:lnTo>
                  <a:lnTo>
                    <a:pt x="92710" y="599440"/>
                  </a:lnTo>
                  <a:lnTo>
                    <a:pt x="105410" y="612140"/>
                  </a:lnTo>
                  <a:lnTo>
                    <a:pt x="148590" y="648970"/>
                  </a:lnTo>
                  <a:lnTo>
                    <a:pt x="196850" y="678180"/>
                  </a:lnTo>
                  <a:lnTo>
                    <a:pt x="248919" y="699770"/>
                  </a:lnTo>
                  <a:lnTo>
                    <a:pt x="340360" y="717550"/>
                  </a:lnTo>
                  <a:lnTo>
                    <a:pt x="378460" y="717550"/>
                  </a:lnTo>
                  <a:lnTo>
                    <a:pt x="396240" y="715010"/>
                  </a:lnTo>
                  <a:lnTo>
                    <a:pt x="415290" y="713740"/>
                  </a:lnTo>
                  <a:lnTo>
                    <a:pt x="505460" y="687070"/>
                  </a:lnTo>
                  <a:lnTo>
                    <a:pt x="554990" y="660400"/>
                  </a:lnTo>
                  <a:lnTo>
                    <a:pt x="599440" y="626110"/>
                  </a:lnTo>
                  <a:lnTo>
                    <a:pt x="637540" y="584200"/>
                  </a:lnTo>
                  <a:lnTo>
                    <a:pt x="648969" y="570230"/>
                  </a:lnTo>
                  <a:lnTo>
                    <a:pt x="660400" y="553720"/>
                  </a:lnTo>
                  <a:lnTo>
                    <a:pt x="670560" y="538480"/>
                  </a:lnTo>
                  <a:lnTo>
                    <a:pt x="678180" y="521970"/>
                  </a:lnTo>
                  <a:lnTo>
                    <a:pt x="687069" y="504190"/>
                  </a:lnTo>
                  <a:lnTo>
                    <a:pt x="694690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30" y="433070"/>
                  </a:lnTo>
                  <a:lnTo>
                    <a:pt x="713740" y="415290"/>
                  </a:lnTo>
                  <a:lnTo>
                    <a:pt x="716280" y="396240"/>
                  </a:lnTo>
                  <a:lnTo>
                    <a:pt x="717550" y="377190"/>
                  </a:lnTo>
                  <a:lnTo>
                    <a:pt x="717550" y="359410"/>
                  </a:lnTo>
                  <a:lnTo>
                    <a:pt x="718819" y="359410"/>
                  </a:lnTo>
                  <a:lnTo>
                    <a:pt x="716280" y="321310"/>
                  </a:lnTo>
                  <a:lnTo>
                    <a:pt x="713740" y="302260"/>
                  </a:lnTo>
                  <a:lnTo>
                    <a:pt x="709930" y="284480"/>
                  </a:lnTo>
                  <a:lnTo>
                    <a:pt x="706119" y="265430"/>
                  </a:lnTo>
                  <a:lnTo>
                    <a:pt x="687069" y="212090"/>
                  </a:lnTo>
                  <a:lnTo>
                    <a:pt x="660400" y="163830"/>
                  </a:lnTo>
                  <a:lnTo>
                    <a:pt x="650240" y="147320"/>
                  </a:lnTo>
                  <a:lnTo>
                    <a:pt x="599440" y="91440"/>
                  </a:lnTo>
                  <a:lnTo>
                    <a:pt x="554990" y="58420"/>
                  </a:lnTo>
                  <a:lnTo>
                    <a:pt x="505460" y="30480"/>
                  </a:lnTo>
                  <a:lnTo>
                    <a:pt x="434340" y="7620"/>
                  </a:lnTo>
                  <a:lnTo>
                    <a:pt x="396240" y="1270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4169" y="190972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9410"/>
                  </a:moveTo>
                  <a:lnTo>
                    <a:pt x="1270" y="340360"/>
                  </a:lnTo>
                  <a:lnTo>
                    <a:pt x="2540" y="321310"/>
                  </a:lnTo>
                  <a:lnTo>
                    <a:pt x="5080" y="302260"/>
                  </a:lnTo>
                  <a:lnTo>
                    <a:pt x="8890" y="284480"/>
                  </a:lnTo>
                  <a:lnTo>
                    <a:pt x="12700" y="265430"/>
                  </a:lnTo>
                  <a:lnTo>
                    <a:pt x="31750" y="212090"/>
                  </a:lnTo>
                  <a:lnTo>
                    <a:pt x="58419" y="163830"/>
                  </a:lnTo>
                  <a:lnTo>
                    <a:pt x="68580" y="147320"/>
                  </a:lnTo>
                  <a:lnTo>
                    <a:pt x="105410" y="105410"/>
                  </a:lnTo>
                  <a:lnTo>
                    <a:pt x="148590" y="68580"/>
                  </a:lnTo>
                  <a:lnTo>
                    <a:pt x="196850" y="39370"/>
                  </a:lnTo>
                  <a:lnTo>
                    <a:pt x="231140" y="24130"/>
                  </a:lnTo>
                  <a:lnTo>
                    <a:pt x="248919" y="17780"/>
                  </a:lnTo>
                  <a:lnTo>
                    <a:pt x="303530" y="3810"/>
                  </a:lnTo>
                  <a:lnTo>
                    <a:pt x="340360" y="0"/>
                  </a:lnTo>
                  <a:lnTo>
                    <a:pt x="359410" y="0"/>
                  </a:lnTo>
                  <a:lnTo>
                    <a:pt x="378460" y="0"/>
                  </a:lnTo>
                  <a:lnTo>
                    <a:pt x="396240" y="1270"/>
                  </a:lnTo>
                  <a:lnTo>
                    <a:pt x="434340" y="7620"/>
                  </a:lnTo>
                  <a:lnTo>
                    <a:pt x="487680" y="24130"/>
                  </a:lnTo>
                  <a:lnTo>
                    <a:pt x="505460" y="30480"/>
                  </a:lnTo>
                  <a:lnTo>
                    <a:pt x="521969" y="39370"/>
                  </a:lnTo>
                  <a:lnTo>
                    <a:pt x="538480" y="48260"/>
                  </a:lnTo>
                  <a:lnTo>
                    <a:pt x="554990" y="58420"/>
                  </a:lnTo>
                  <a:lnTo>
                    <a:pt x="599440" y="91440"/>
                  </a:lnTo>
                  <a:lnTo>
                    <a:pt x="638810" y="133350"/>
                  </a:lnTo>
                  <a:lnTo>
                    <a:pt x="660400" y="163830"/>
                  </a:lnTo>
                  <a:lnTo>
                    <a:pt x="670560" y="179070"/>
                  </a:lnTo>
                  <a:lnTo>
                    <a:pt x="694690" y="229870"/>
                  </a:lnTo>
                  <a:lnTo>
                    <a:pt x="709930" y="284480"/>
                  </a:lnTo>
                  <a:lnTo>
                    <a:pt x="713740" y="302260"/>
                  </a:lnTo>
                  <a:lnTo>
                    <a:pt x="716280" y="321310"/>
                  </a:lnTo>
                  <a:lnTo>
                    <a:pt x="717550" y="340360"/>
                  </a:lnTo>
                  <a:lnTo>
                    <a:pt x="718819" y="359410"/>
                  </a:lnTo>
                  <a:lnTo>
                    <a:pt x="717550" y="359410"/>
                  </a:lnTo>
                  <a:lnTo>
                    <a:pt x="717550" y="377190"/>
                  </a:lnTo>
                  <a:lnTo>
                    <a:pt x="716280" y="396240"/>
                  </a:lnTo>
                  <a:lnTo>
                    <a:pt x="713740" y="415290"/>
                  </a:lnTo>
                  <a:lnTo>
                    <a:pt x="709930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90" y="487680"/>
                  </a:lnTo>
                  <a:lnTo>
                    <a:pt x="687069" y="504190"/>
                  </a:lnTo>
                  <a:lnTo>
                    <a:pt x="678180" y="521970"/>
                  </a:lnTo>
                  <a:lnTo>
                    <a:pt x="670560" y="538480"/>
                  </a:lnTo>
                  <a:lnTo>
                    <a:pt x="660400" y="553720"/>
                  </a:lnTo>
                  <a:lnTo>
                    <a:pt x="648969" y="570230"/>
                  </a:lnTo>
                  <a:lnTo>
                    <a:pt x="637540" y="584200"/>
                  </a:lnTo>
                  <a:lnTo>
                    <a:pt x="626110" y="599440"/>
                  </a:lnTo>
                  <a:lnTo>
                    <a:pt x="613410" y="612140"/>
                  </a:lnTo>
                  <a:lnTo>
                    <a:pt x="599440" y="626110"/>
                  </a:lnTo>
                  <a:lnTo>
                    <a:pt x="585469" y="637540"/>
                  </a:lnTo>
                  <a:lnTo>
                    <a:pt x="570230" y="648970"/>
                  </a:lnTo>
                  <a:lnTo>
                    <a:pt x="554990" y="660400"/>
                  </a:lnTo>
                  <a:lnTo>
                    <a:pt x="538480" y="669290"/>
                  </a:lnTo>
                  <a:lnTo>
                    <a:pt x="521969" y="678180"/>
                  </a:lnTo>
                  <a:lnTo>
                    <a:pt x="505460" y="687070"/>
                  </a:lnTo>
                  <a:lnTo>
                    <a:pt x="487680" y="693420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40" y="709930"/>
                  </a:lnTo>
                  <a:lnTo>
                    <a:pt x="415290" y="713740"/>
                  </a:lnTo>
                  <a:lnTo>
                    <a:pt x="396240" y="715010"/>
                  </a:lnTo>
                  <a:lnTo>
                    <a:pt x="378460" y="717550"/>
                  </a:lnTo>
                  <a:lnTo>
                    <a:pt x="359410" y="717550"/>
                  </a:lnTo>
                  <a:lnTo>
                    <a:pt x="340360" y="717550"/>
                  </a:lnTo>
                  <a:lnTo>
                    <a:pt x="321310" y="715010"/>
                  </a:lnTo>
                  <a:lnTo>
                    <a:pt x="303530" y="712470"/>
                  </a:lnTo>
                  <a:lnTo>
                    <a:pt x="284480" y="709930"/>
                  </a:lnTo>
                  <a:lnTo>
                    <a:pt x="266700" y="704850"/>
                  </a:lnTo>
                  <a:lnTo>
                    <a:pt x="213360" y="685800"/>
                  </a:lnTo>
                  <a:lnTo>
                    <a:pt x="163830" y="659130"/>
                  </a:lnTo>
                  <a:lnTo>
                    <a:pt x="119380" y="624840"/>
                  </a:lnTo>
                  <a:lnTo>
                    <a:pt x="105410" y="612140"/>
                  </a:lnTo>
                  <a:lnTo>
                    <a:pt x="92710" y="599440"/>
                  </a:lnTo>
                  <a:lnTo>
                    <a:pt x="81280" y="584200"/>
                  </a:lnTo>
                  <a:lnTo>
                    <a:pt x="68580" y="570230"/>
                  </a:lnTo>
                  <a:lnTo>
                    <a:pt x="58419" y="553720"/>
                  </a:lnTo>
                  <a:lnTo>
                    <a:pt x="48260" y="538480"/>
                  </a:lnTo>
                  <a:lnTo>
                    <a:pt x="39369" y="521970"/>
                  </a:lnTo>
                  <a:lnTo>
                    <a:pt x="31750" y="504190"/>
                  </a:lnTo>
                  <a:lnTo>
                    <a:pt x="24130" y="487680"/>
                  </a:lnTo>
                  <a:lnTo>
                    <a:pt x="17780" y="469900"/>
                  </a:lnTo>
                  <a:lnTo>
                    <a:pt x="12700" y="452120"/>
                  </a:lnTo>
                  <a:lnTo>
                    <a:pt x="8890" y="433070"/>
                  </a:lnTo>
                  <a:lnTo>
                    <a:pt x="5080" y="415290"/>
                  </a:lnTo>
                  <a:lnTo>
                    <a:pt x="2540" y="396240"/>
                  </a:lnTo>
                  <a:lnTo>
                    <a:pt x="1270" y="377190"/>
                  </a:lnTo>
                  <a:lnTo>
                    <a:pt x="0" y="359410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50"/>
                  </a:moveTo>
                  <a:lnTo>
                    <a:pt x="718819" y="71755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72260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2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6000" y="316829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0320" y="314543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5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29587" y="5254041"/>
            <a:ext cx="727075" cy="749935"/>
            <a:chOff x="2329587" y="5254041"/>
            <a:chExt cx="727075" cy="749935"/>
          </a:xfrm>
        </p:grpSpPr>
        <p:sp>
          <p:nvSpPr>
            <p:cNvPr id="32" name="object 32"/>
            <p:cNvSpPr/>
            <p:nvPr/>
          </p:nvSpPr>
          <p:spPr>
            <a:xfrm>
              <a:off x="2334259" y="528157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66700" y="11430"/>
                  </a:lnTo>
                  <a:lnTo>
                    <a:pt x="213359" y="30480"/>
                  </a:lnTo>
                  <a:lnTo>
                    <a:pt x="180339" y="48260"/>
                  </a:lnTo>
                  <a:lnTo>
                    <a:pt x="163829" y="57150"/>
                  </a:lnTo>
                  <a:lnTo>
                    <a:pt x="119379" y="91440"/>
                  </a:lnTo>
                  <a:lnTo>
                    <a:pt x="80009" y="133350"/>
                  </a:lnTo>
                  <a:lnTo>
                    <a:pt x="58419" y="163830"/>
                  </a:lnTo>
                  <a:lnTo>
                    <a:pt x="48259" y="179070"/>
                  </a:lnTo>
                  <a:lnTo>
                    <a:pt x="24129" y="229870"/>
                  </a:lnTo>
                  <a:lnTo>
                    <a:pt x="8889" y="284480"/>
                  </a:lnTo>
                  <a:lnTo>
                    <a:pt x="5079" y="302260"/>
                  </a:lnTo>
                  <a:lnTo>
                    <a:pt x="2539" y="321310"/>
                  </a:lnTo>
                  <a:lnTo>
                    <a:pt x="1269" y="340360"/>
                  </a:lnTo>
                  <a:lnTo>
                    <a:pt x="0" y="358140"/>
                  </a:lnTo>
                  <a:lnTo>
                    <a:pt x="2539" y="396240"/>
                  </a:lnTo>
                  <a:lnTo>
                    <a:pt x="5079" y="415290"/>
                  </a:lnTo>
                  <a:lnTo>
                    <a:pt x="8889" y="433070"/>
                  </a:lnTo>
                  <a:lnTo>
                    <a:pt x="12700" y="452120"/>
                  </a:lnTo>
                  <a:lnTo>
                    <a:pt x="17779" y="469900"/>
                  </a:lnTo>
                  <a:lnTo>
                    <a:pt x="24129" y="487680"/>
                  </a:lnTo>
                  <a:lnTo>
                    <a:pt x="31750" y="504190"/>
                  </a:lnTo>
                  <a:lnTo>
                    <a:pt x="39369" y="521970"/>
                  </a:lnTo>
                  <a:lnTo>
                    <a:pt x="48259" y="538480"/>
                  </a:lnTo>
                  <a:lnTo>
                    <a:pt x="58419" y="553720"/>
                  </a:lnTo>
                  <a:lnTo>
                    <a:pt x="68579" y="570230"/>
                  </a:lnTo>
                  <a:lnTo>
                    <a:pt x="105409" y="612140"/>
                  </a:lnTo>
                  <a:lnTo>
                    <a:pt x="148589" y="648970"/>
                  </a:lnTo>
                  <a:lnTo>
                    <a:pt x="196850" y="678180"/>
                  </a:lnTo>
                  <a:lnTo>
                    <a:pt x="248919" y="699770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396239" y="715010"/>
                  </a:lnTo>
                  <a:lnTo>
                    <a:pt x="415289" y="713740"/>
                  </a:lnTo>
                  <a:lnTo>
                    <a:pt x="469900" y="699770"/>
                  </a:lnTo>
                  <a:lnTo>
                    <a:pt x="538479" y="669290"/>
                  </a:lnTo>
                  <a:lnTo>
                    <a:pt x="585469" y="637540"/>
                  </a:lnTo>
                  <a:lnTo>
                    <a:pt x="612139" y="612140"/>
                  </a:lnTo>
                  <a:lnTo>
                    <a:pt x="626109" y="599440"/>
                  </a:lnTo>
                  <a:lnTo>
                    <a:pt x="637539" y="584200"/>
                  </a:lnTo>
                  <a:lnTo>
                    <a:pt x="648969" y="570230"/>
                  </a:lnTo>
                  <a:lnTo>
                    <a:pt x="660400" y="553720"/>
                  </a:lnTo>
                  <a:lnTo>
                    <a:pt x="670559" y="538480"/>
                  </a:lnTo>
                  <a:lnTo>
                    <a:pt x="678179" y="521970"/>
                  </a:lnTo>
                  <a:lnTo>
                    <a:pt x="687069" y="504190"/>
                  </a:lnTo>
                  <a:lnTo>
                    <a:pt x="694689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29" y="433070"/>
                  </a:lnTo>
                  <a:lnTo>
                    <a:pt x="713739" y="415290"/>
                  </a:lnTo>
                  <a:lnTo>
                    <a:pt x="716279" y="396240"/>
                  </a:lnTo>
                  <a:lnTo>
                    <a:pt x="717550" y="377190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13739" y="302260"/>
                  </a:lnTo>
                  <a:lnTo>
                    <a:pt x="709929" y="284480"/>
                  </a:lnTo>
                  <a:lnTo>
                    <a:pt x="706119" y="265430"/>
                  </a:lnTo>
                  <a:lnTo>
                    <a:pt x="687069" y="212090"/>
                  </a:lnTo>
                  <a:lnTo>
                    <a:pt x="660400" y="163830"/>
                  </a:lnTo>
                  <a:lnTo>
                    <a:pt x="650239" y="147320"/>
                  </a:lnTo>
                  <a:lnTo>
                    <a:pt x="599439" y="91440"/>
                  </a:lnTo>
                  <a:lnTo>
                    <a:pt x="554989" y="57150"/>
                  </a:lnTo>
                  <a:lnTo>
                    <a:pt x="505459" y="30480"/>
                  </a:lnTo>
                  <a:lnTo>
                    <a:pt x="452119" y="11430"/>
                  </a:lnTo>
                  <a:lnTo>
                    <a:pt x="396239" y="127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4259" y="528157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814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2260"/>
                  </a:lnTo>
                  <a:lnTo>
                    <a:pt x="8889" y="284480"/>
                  </a:lnTo>
                  <a:lnTo>
                    <a:pt x="12700" y="265430"/>
                  </a:lnTo>
                  <a:lnTo>
                    <a:pt x="31750" y="212090"/>
                  </a:lnTo>
                  <a:lnTo>
                    <a:pt x="58419" y="163830"/>
                  </a:lnTo>
                  <a:lnTo>
                    <a:pt x="68579" y="147320"/>
                  </a:lnTo>
                  <a:lnTo>
                    <a:pt x="80009" y="133350"/>
                  </a:lnTo>
                  <a:lnTo>
                    <a:pt x="92709" y="118110"/>
                  </a:lnTo>
                  <a:lnTo>
                    <a:pt x="105409" y="105410"/>
                  </a:lnTo>
                  <a:lnTo>
                    <a:pt x="119379" y="91440"/>
                  </a:lnTo>
                  <a:lnTo>
                    <a:pt x="133350" y="80010"/>
                  </a:lnTo>
                  <a:lnTo>
                    <a:pt x="148589" y="68580"/>
                  </a:lnTo>
                  <a:lnTo>
                    <a:pt x="163829" y="57150"/>
                  </a:lnTo>
                  <a:lnTo>
                    <a:pt x="180339" y="48260"/>
                  </a:lnTo>
                  <a:lnTo>
                    <a:pt x="195579" y="39370"/>
                  </a:lnTo>
                  <a:lnTo>
                    <a:pt x="213359" y="30480"/>
                  </a:lnTo>
                  <a:lnTo>
                    <a:pt x="231139" y="24130"/>
                  </a:lnTo>
                  <a:lnTo>
                    <a:pt x="248919" y="17780"/>
                  </a:lnTo>
                  <a:lnTo>
                    <a:pt x="303529" y="3810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70"/>
                  </a:lnTo>
                  <a:lnTo>
                    <a:pt x="434339" y="7620"/>
                  </a:lnTo>
                  <a:lnTo>
                    <a:pt x="487679" y="24130"/>
                  </a:lnTo>
                  <a:lnTo>
                    <a:pt x="505459" y="30480"/>
                  </a:lnTo>
                  <a:lnTo>
                    <a:pt x="521969" y="39370"/>
                  </a:lnTo>
                  <a:lnTo>
                    <a:pt x="538479" y="48260"/>
                  </a:lnTo>
                  <a:lnTo>
                    <a:pt x="554989" y="57150"/>
                  </a:lnTo>
                  <a:lnTo>
                    <a:pt x="570229" y="68580"/>
                  </a:lnTo>
                  <a:lnTo>
                    <a:pt x="585469" y="80010"/>
                  </a:lnTo>
                  <a:lnTo>
                    <a:pt x="599439" y="91440"/>
                  </a:lnTo>
                  <a:lnTo>
                    <a:pt x="613409" y="105410"/>
                  </a:lnTo>
                  <a:lnTo>
                    <a:pt x="626109" y="118110"/>
                  </a:lnTo>
                  <a:lnTo>
                    <a:pt x="638809" y="133350"/>
                  </a:lnTo>
                  <a:lnTo>
                    <a:pt x="650239" y="147320"/>
                  </a:lnTo>
                  <a:lnTo>
                    <a:pt x="660400" y="163830"/>
                  </a:lnTo>
                  <a:lnTo>
                    <a:pt x="670559" y="179070"/>
                  </a:lnTo>
                  <a:lnTo>
                    <a:pt x="694689" y="229870"/>
                  </a:lnTo>
                  <a:lnTo>
                    <a:pt x="709929" y="284480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8140"/>
                  </a:lnTo>
                  <a:lnTo>
                    <a:pt x="717550" y="377190"/>
                  </a:lnTo>
                  <a:lnTo>
                    <a:pt x="716279" y="396240"/>
                  </a:lnTo>
                  <a:lnTo>
                    <a:pt x="713739" y="415290"/>
                  </a:lnTo>
                  <a:lnTo>
                    <a:pt x="709929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89" y="487680"/>
                  </a:lnTo>
                  <a:lnTo>
                    <a:pt x="687069" y="504190"/>
                  </a:lnTo>
                  <a:lnTo>
                    <a:pt x="678179" y="521970"/>
                  </a:lnTo>
                  <a:lnTo>
                    <a:pt x="670559" y="538480"/>
                  </a:lnTo>
                  <a:lnTo>
                    <a:pt x="660400" y="553720"/>
                  </a:lnTo>
                  <a:lnTo>
                    <a:pt x="648969" y="570230"/>
                  </a:lnTo>
                  <a:lnTo>
                    <a:pt x="637539" y="584200"/>
                  </a:lnTo>
                  <a:lnTo>
                    <a:pt x="626109" y="599440"/>
                  </a:lnTo>
                  <a:lnTo>
                    <a:pt x="612139" y="612140"/>
                  </a:lnTo>
                  <a:lnTo>
                    <a:pt x="599439" y="626110"/>
                  </a:lnTo>
                  <a:lnTo>
                    <a:pt x="585469" y="637540"/>
                  </a:lnTo>
                  <a:lnTo>
                    <a:pt x="538479" y="669290"/>
                  </a:lnTo>
                  <a:lnTo>
                    <a:pt x="487679" y="693420"/>
                  </a:lnTo>
                  <a:lnTo>
                    <a:pt x="469900" y="699770"/>
                  </a:lnTo>
                  <a:lnTo>
                    <a:pt x="452119" y="704850"/>
                  </a:lnTo>
                  <a:lnTo>
                    <a:pt x="434339" y="709930"/>
                  </a:lnTo>
                  <a:lnTo>
                    <a:pt x="415289" y="713740"/>
                  </a:lnTo>
                  <a:lnTo>
                    <a:pt x="396239" y="715010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5010"/>
                  </a:lnTo>
                  <a:lnTo>
                    <a:pt x="303529" y="712470"/>
                  </a:lnTo>
                  <a:lnTo>
                    <a:pt x="284479" y="709930"/>
                  </a:lnTo>
                  <a:lnTo>
                    <a:pt x="266700" y="704850"/>
                  </a:lnTo>
                  <a:lnTo>
                    <a:pt x="213359" y="685800"/>
                  </a:lnTo>
                  <a:lnTo>
                    <a:pt x="163829" y="659130"/>
                  </a:lnTo>
                  <a:lnTo>
                    <a:pt x="119379" y="624840"/>
                  </a:lnTo>
                  <a:lnTo>
                    <a:pt x="80009" y="584200"/>
                  </a:lnTo>
                  <a:lnTo>
                    <a:pt x="58419" y="553720"/>
                  </a:lnTo>
                  <a:lnTo>
                    <a:pt x="48259" y="538480"/>
                  </a:lnTo>
                  <a:lnTo>
                    <a:pt x="39369" y="521970"/>
                  </a:lnTo>
                  <a:lnTo>
                    <a:pt x="31750" y="504190"/>
                  </a:lnTo>
                  <a:lnTo>
                    <a:pt x="24129" y="487680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8889" y="433070"/>
                  </a:lnTo>
                  <a:lnTo>
                    <a:pt x="5079" y="415290"/>
                  </a:lnTo>
                  <a:lnTo>
                    <a:pt x="2539" y="396240"/>
                  </a:lnTo>
                  <a:lnTo>
                    <a:pt x="1269" y="377190"/>
                  </a:lnTo>
                  <a:lnTo>
                    <a:pt x="0" y="358140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50"/>
                  </a:moveTo>
                  <a:lnTo>
                    <a:pt x="718819" y="717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4259" y="525871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69"/>
                  </a:lnTo>
                  <a:lnTo>
                    <a:pt x="303529" y="3809"/>
                  </a:lnTo>
                  <a:lnTo>
                    <a:pt x="284479" y="7619"/>
                  </a:lnTo>
                  <a:lnTo>
                    <a:pt x="266700" y="11429"/>
                  </a:lnTo>
                  <a:lnTo>
                    <a:pt x="248919" y="17779"/>
                  </a:lnTo>
                  <a:lnTo>
                    <a:pt x="231139" y="22859"/>
                  </a:lnTo>
                  <a:lnTo>
                    <a:pt x="213359" y="30479"/>
                  </a:lnTo>
                  <a:lnTo>
                    <a:pt x="195579" y="39369"/>
                  </a:lnTo>
                  <a:lnTo>
                    <a:pt x="180339" y="48259"/>
                  </a:lnTo>
                  <a:lnTo>
                    <a:pt x="163829" y="57149"/>
                  </a:lnTo>
                  <a:lnTo>
                    <a:pt x="119379" y="91439"/>
                  </a:lnTo>
                  <a:lnTo>
                    <a:pt x="80009" y="133349"/>
                  </a:lnTo>
                  <a:lnTo>
                    <a:pt x="48259" y="179069"/>
                  </a:lnTo>
                  <a:lnTo>
                    <a:pt x="24129" y="229869"/>
                  </a:lnTo>
                  <a:lnTo>
                    <a:pt x="8889" y="284479"/>
                  </a:lnTo>
                  <a:lnTo>
                    <a:pt x="5079" y="302259"/>
                  </a:lnTo>
                  <a:lnTo>
                    <a:pt x="2539" y="321309"/>
                  </a:lnTo>
                  <a:lnTo>
                    <a:pt x="1269" y="340359"/>
                  </a:lnTo>
                  <a:lnTo>
                    <a:pt x="0" y="358139"/>
                  </a:lnTo>
                  <a:lnTo>
                    <a:pt x="2539" y="396239"/>
                  </a:lnTo>
                  <a:lnTo>
                    <a:pt x="12700" y="450849"/>
                  </a:lnTo>
                  <a:lnTo>
                    <a:pt x="24129" y="487679"/>
                  </a:lnTo>
                  <a:lnTo>
                    <a:pt x="48259" y="537209"/>
                  </a:lnTo>
                  <a:lnTo>
                    <a:pt x="80009" y="58419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31139" y="693419"/>
                  </a:lnTo>
                  <a:lnTo>
                    <a:pt x="284479" y="708659"/>
                  </a:lnTo>
                  <a:lnTo>
                    <a:pt x="359409" y="717549"/>
                  </a:lnTo>
                  <a:lnTo>
                    <a:pt x="378459" y="717549"/>
                  </a:lnTo>
                  <a:lnTo>
                    <a:pt x="396239" y="715009"/>
                  </a:lnTo>
                  <a:lnTo>
                    <a:pt x="415289" y="713739"/>
                  </a:lnTo>
                  <a:lnTo>
                    <a:pt x="469900" y="699769"/>
                  </a:lnTo>
                  <a:lnTo>
                    <a:pt x="538479" y="669289"/>
                  </a:lnTo>
                  <a:lnTo>
                    <a:pt x="585469" y="637539"/>
                  </a:lnTo>
                  <a:lnTo>
                    <a:pt x="626109" y="598169"/>
                  </a:lnTo>
                  <a:lnTo>
                    <a:pt x="660400" y="553719"/>
                  </a:lnTo>
                  <a:lnTo>
                    <a:pt x="678179" y="520699"/>
                  </a:lnTo>
                  <a:lnTo>
                    <a:pt x="687069" y="504189"/>
                  </a:lnTo>
                  <a:lnTo>
                    <a:pt x="694689" y="487679"/>
                  </a:lnTo>
                  <a:lnTo>
                    <a:pt x="699769" y="469899"/>
                  </a:lnTo>
                  <a:lnTo>
                    <a:pt x="706119" y="450849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7189"/>
                  </a:lnTo>
                  <a:lnTo>
                    <a:pt x="717550" y="340359"/>
                  </a:lnTo>
                  <a:lnTo>
                    <a:pt x="716279" y="321309"/>
                  </a:lnTo>
                  <a:lnTo>
                    <a:pt x="713739" y="302259"/>
                  </a:lnTo>
                  <a:lnTo>
                    <a:pt x="709929" y="284479"/>
                  </a:lnTo>
                  <a:lnTo>
                    <a:pt x="706119" y="265429"/>
                  </a:lnTo>
                  <a:lnTo>
                    <a:pt x="687069" y="212089"/>
                  </a:lnTo>
                  <a:lnTo>
                    <a:pt x="660400" y="162559"/>
                  </a:lnTo>
                  <a:lnTo>
                    <a:pt x="626109" y="118109"/>
                  </a:lnTo>
                  <a:lnTo>
                    <a:pt x="585469" y="80009"/>
                  </a:lnTo>
                  <a:lnTo>
                    <a:pt x="554989" y="57149"/>
                  </a:lnTo>
                  <a:lnTo>
                    <a:pt x="505459" y="30479"/>
                  </a:lnTo>
                  <a:lnTo>
                    <a:pt x="469900" y="17779"/>
                  </a:lnTo>
                  <a:lnTo>
                    <a:pt x="452119" y="11429"/>
                  </a:lnTo>
                  <a:lnTo>
                    <a:pt x="434339" y="7619"/>
                  </a:lnTo>
                  <a:lnTo>
                    <a:pt x="415289" y="3809"/>
                  </a:lnTo>
                  <a:lnTo>
                    <a:pt x="396239" y="1269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4259" y="525871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8139"/>
                  </a:moveTo>
                  <a:lnTo>
                    <a:pt x="1269" y="340359"/>
                  </a:lnTo>
                  <a:lnTo>
                    <a:pt x="2539" y="321309"/>
                  </a:lnTo>
                  <a:lnTo>
                    <a:pt x="5079" y="302259"/>
                  </a:lnTo>
                  <a:lnTo>
                    <a:pt x="8889" y="284479"/>
                  </a:lnTo>
                  <a:lnTo>
                    <a:pt x="12700" y="265429"/>
                  </a:lnTo>
                  <a:lnTo>
                    <a:pt x="31750" y="212089"/>
                  </a:lnTo>
                  <a:lnTo>
                    <a:pt x="58419" y="162559"/>
                  </a:lnTo>
                  <a:lnTo>
                    <a:pt x="92709" y="118109"/>
                  </a:lnTo>
                  <a:lnTo>
                    <a:pt x="133350" y="80009"/>
                  </a:lnTo>
                  <a:lnTo>
                    <a:pt x="148589" y="68579"/>
                  </a:lnTo>
                  <a:lnTo>
                    <a:pt x="163829" y="57149"/>
                  </a:lnTo>
                  <a:lnTo>
                    <a:pt x="180339" y="48259"/>
                  </a:lnTo>
                  <a:lnTo>
                    <a:pt x="195579" y="39369"/>
                  </a:lnTo>
                  <a:lnTo>
                    <a:pt x="213359" y="30479"/>
                  </a:lnTo>
                  <a:lnTo>
                    <a:pt x="231139" y="22859"/>
                  </a:lnTo>
                  <a:lnTo>
                    <a:pt x="248919" y="17779"/>
                  </a:lnTo>
                  <a:lnTo>
                    <a:pt x="266700" y="11429"/>
                  </a:lnTo>
                  <a:lnTo>
                    <a:pt x="284479" y="7619"/>
                  </a:lnTo>
                  <a:lnTo>
                    <a:pt x="303529" y="3809"/>
                  </a:lnTo>
                  <a:lnTo>
                    <a:pt x="321309" y="1269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69"/>
                  </a:lnTo>
                  <a:lnTo>
                    <a:pt x="415289" y="3809"/>
                  </a:lnTo>
                  <a:lnTo>
                    <a:pt x="434339" y="7619"/>
                  </a:lnTo>
                  <a:lnTo>
                    <a:pt x="452119" y="11429"/>
                  </a:lnTo>
                  <a:lnTo>
                    <a:pt x="469900" y="17779"/>
                  </a:lnTo>
                  <a:lnTo>
                    <a:pt x="487679" y="22859"/>
                  </a:lnTo>
                  <a:lnTo>
                    <a:pt x="505459" y="30479"/>
                  </a:lnTo>
                  <a:lnTo>
                    <a:pt x="521969" y="39369"/>
                  </a:lnTo>
                  <a:lnTo>
                    <a:pt x="538479" y="48259"/>
                  </a:lnTo>
                  <a:lnTo>
                    <a:pt x="554989" y="57149"/>
                  </a:lnTo>
                  <a:lnTo>
                    <a:pt x="570229" y="68579"/>
                  </a:lnTo>
                  <a:lnTo>
                    <a:pt x="585469" y="80009"/>
                  </a:lnTo>
                  <a:lnTo>
                    <a:pt x="599439" y="91439"/>
                  </a:lnTo>
                  <a:lnTo>
                    <a:pt x="638809" y="133349"/>
                  </a:lnTo>
                  <a:lnTo>
                    <a:pt x="670559" y="179069"/>
                  </a:lnTo>
                  <a:lnTo>
                    <a:pt x="694689" y="229869"/>
                  </a:lnTo>
                  <a:lnTo>
                    <a:pt x="709929" y="284479"/>
                  </a:lnTo>
                  <a:lnTo>
                    <a:pt x="713739" y="302259"/>
                  </a:lnTo>
                  <a:lnTo>
                    <a:pt x="716279" y="321309"/>
                  </a:lnTo>
                  <a:lnTo>
                    <a:pt x="717550" y="340359"/>
                  </a:lnTo>
                  <a:lnTo>
                    <a:pt x="717550" y="358139"/>
                  </a:lnTo>
                  <a:lnTo>
                    <a:pt x="717550" y="377189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69"/>
                  </a:lnTo>
                  <a:lnTo>
                    <a:pt x="706119" y="450849"/>
                  </a:lnTo>
                  <a:lnTo>
                    <a:pt x="699769" y="469899"/>
                  </a:lnTo>
                  <a:lnTo>
                    <a:pt x="694689" y="487679"/>
                  </a:lnTo>
                  <a:lnTo>
                    <a:pt x="687069" y="504189"/>
                  </a:lnTo>
                  <a:lnTo>
                    <a:pt x="678179" y="520699"/>
                  </a:lnTo>
                  <a:lnTo>
                    <a:pt x="670559" y="537209"/>
                  </a:lnTo>
                  <a:lnTo>
                    <a:pt x="660400" y="553719"/>
                  </a:lnTo>
                  <a:lnTo>
                    <a:pt x="648969" y="568959"/>
                  </a:lnTo>
                  <a:lnTo>
                    <a:pt x="637539" y="584199"/>
                  </a:lnTo>
                  <a:lnTo>
                    <a:pt x="626109" y="598169"/>
                  </a:lnTo>
                  <a:lnTo>
                    <a:pt x="612139" y="612139"/>
                  </a:lnTo>
                  <a:lnTo>
                    <a:pt x="599439" y="624839"/>
                  </a:lnTo>
                  <a:lnTo>
                    <a:pt x="554989" y="659129"/>
                  </a:lnTo>
                  <a:lnTo>
                    <a:pt x="521969" y="678179"/>
                  </a:lnTo>
                  <a:lnTo>
                    <a:pt x="487679" y="693419"/>
                  </a:lnTo>
                  <a:lnTo>
                    <a:pt x="469900" y="699769"/>
                  </a:lnTo>
                  <a:lnTo>
                    <a:pt x="452119" y="704849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5009"/>
                  </a:lnTo>
                  <a:lnTo>
                    <a:pt x="378459" y="717549"/>
                  </a:lnTo>
                  <a:lnTo>
                    <a:pt x="359409" y="717549"/>
                  </a:lnTo>
                  <a:lnTo>
                    <a:pt x="340359" y="716279"/>
                  </a:lnTo>
                  <a:lnTo>
                    <a:pt x="321309" y="715009"/>
                  </a:lnTo>
                  <a:lnTo>
                    <a:pt x="303529" y="712469"/>
                  </a:lnTo>
                  <a:lnTo>
                    <a:pt x="248919" y="699769"/>
                  </a:lnTo>
                  <a:lnTo>
                    <a:pt x="213359" y="685799"/>
                  </a:lnTo>
                  <a:lnTo>
                    <a:pt x="163829" y="659129"/>
                  </a:lnTo>
                  <a:lnTo>
                    <a:pt x="119379" y="624839"/>
                  </a:lnTo>
                  <a:lnTo>
                    <a:pt x="80009" y="584199"/>
                  </a:lnTo>
                  <a:lnTo>
                    <a:pt x="48259" y="537209"/>
                  </a:lnTo>
                  <a:lnTo>
                    <a:pt x="31750" y="504189"/>
                  </a:lnTo>
                  <a:lnTo>
                    <a:pt x="24129" y="487679"/>
                  </a:lnTo>
                  <a:lnTo>
                    <a:pt x="12700" y="450849"/>
                  </a:lnTo>
                  <a:lnTo>
                    <a:pt x="2539" y="396239"/>
                  </a:lnTo>
                  <a:lnTo>
                    <a:pt x="1269" y="377189"/>
                  </a:lnTo>
                  <a:lnTo>
                    <a:pt x="0" y="358139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49"/>
                  </a:moveTo>
                  <a:lnTo>
                    <a:pt x="718819" y="717549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86000" y="4270654"/>
            <a:ext cx="139128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6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7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40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53079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3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979" y="1001674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5080" indent="-2184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iginal 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7"/>
    </mc:Choice>
    <mc:Fallback xmlns="">
      <p:transition spd="slow" advTm="597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098"/>
            <a:ext cx="811476" cy="73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4529" y="794981"/>
            <a:ext cx="2614930" cy="5641340"/>
            <a:chOff x="1954529" y="794981"/>
            <a:chExt cx="2614930" cy="5641340"/>
          </a:xfrm>
        </p:grpSpPr>
        <p:sp>
          <p:nvSpPr>
            <p:cNvPr id="4" name="object 4"/>
            <p:cNvSpPr/>
            <p:nvPr/>
          </p:nvSpPr>
          <p:spPr>
            <a:xfrm>
              <a:off x="2049779" y="1434744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389889" y="0"/>
                  </a:moveTo>
                  <a:lnTo>
                    <a:pt x="0" y="41528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9587" y="1401665"/>
              <a:ext cx="2239464" cy="3980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6119" y="1805584"/>
              <a:ext cx="120650" cy="121920"/>
            </a:xfrm>
            <a:custGeom>
              <a:avLst/>
              <a:gdLst/>
              <a:ahLst/>
              <a:cxnLst/>
              <a:rect l="l" t="t" r="r" b="b"/>
              <a:pathLst>
                <a:path w="120650" h="121919">
                  <a:moveTo>
                    <a:pt x="36830" y="0"/>
                  </a:moveTo>
                  <a:lnTo>
                    <a:pt x="0" y="121920"/>
                  </a:lnTo>
                  <a:lnTo>
                    <a:pt x="120650" y="7873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9779" y="1414424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389889" y="0"/>
                  </a:moveTo>
                  <a:lnTo>
                    <a:pt x="0" y="41529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6119" y="1785264"/>
              <a:ext cx="120650" cy="123189"/>
            </a:xfrm>
            <a:custGeom>
              <a:avLst/>
              <a:gdLst/>
              <a:ahLst/>
              <a:cxnLst/>
              <a:rect l="l" t="t" r="r" b="b"/>
              <a:pathLst>
                <a:path w="120650" h="123189">
                  <a:moveTo>
                    <a:pt x="36830" y="0"/>
                  </a:moveTo>
                  <a:lnTo>
                    <a:pt x="0" y="123189"/>
                  </a:lnTo>
                  <a:lnTo>
                    <a:pt x="120650" y="7873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3579" y="2650134"/>
              <a:ext cx="445770" cy="2626360"/>
            </a:xfrm>
            <a:custGeom>
              <a:avLst/>
              <a:gdLst/>
              <a:ahLst/>
              <a:cxnLst/>
              <a:rect l="l" t="t" r="r" b="b"/>
              <a:pathLst>
                <a:path w="445769" h="2626360">
                  <a:moveTo>
                    <a:pt x="0" y="0"/>
                  </a:moveTo>
                  <a:lnTo>
                    <a:pt x="445769" y="262636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199" y="5259984"/>
              <a:ext cx="113030" cy="121920"/>
            </a:xfrm>
            <a:custGeom>
              <a:avLst/>
              <a:gdLst/>
              <a:ahLst/>
              <a:cxnLst/>
              <a:rect l="l" t="t" r="r" b="b"/>
              <a:pathLst>
                <a:path w="113030" h="121920">
                  <a:moveTo>
                    <a:pt x="113030" y="0"/>
                  </a:moveTo>
                  <a:lnTo>
                    <a:pt x="0" y="19050"/>
                  </a:lnTo>
                  <a:lnTo>
                    <a:pt x="74930" y="12192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3579" y="2629814"/>
              <a:ext cx="445770" cy="2626360"/>
            </a:xfrm>
            <a:custGeom>
              <a:avLst/>
              <a:gdLst/>
              <a:ahLst/>
              <a:cxnLst/>
              <a:rect l="l" t="t" r="r" b="b"/>
              <a:pathLst>
                <a:path w="445769" h="2626360">
                  <a:moveTo>
                    <a:pt x="0" y="0"/>
                  </a:moveTo>
                  <a:lnTo>
                    <a:pt x="445769" y="262636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199" y="5239664"/>
              <a:ext cx="113030" cy="121920"/>
            </a:xfrm>
            <a:custGeom>
              <a:avLst/>
              <a:gdLst/>
              <a:ahLst/>
              <a:cxnLst/>
              <a:rect l="l" t="t" r="r" b="b"/>
              <a:pathLst>
                <a:path w="113030" h="121920">
                  <a:moveTo>
                    <a:pt x="113030" y="0"/>
                  </a:moveTo>
                  <a:lnTo>
                    <a:pt x="0" y="19049"/>
                  </a:lnTo>
                  <a:lnTo>
                    <a:pt x="74930" y="121919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4259" y="82260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284479" y="7619"/>
                  </a:lnTo>
                  <a:lnTo>
                    <a:pt x="231139" y="24129"/>
                  </a:lnTo>
                  <a:lnTo>
                    <a:pt x="195579" y="39369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69" y="195579"/>
                  </a:lnTo>
                  <a:lnTo>
                    <a:pt x="24129" y="231139"/>
                  </a:lnTo>
                  <a:lnTo>
                    <a:pt x="8889" y="284479"/>
                  </a:lnTo>
                  <a:lnTo>
                    <a:pt x="0" y="359410"/>
                  </a:lnTo>
                  <a:lnTo>
                    <a:pt x="1269" y="378460"/>
                  </a:lnTo>
                  <a:lnTo>
                    <a:pt x="2539" y="396239"/>
                  </a:lnTo>
                  <a:lnTo>
                    <a:pt x="5079" y="415289"/>
                  </a:lnTo>
                  <a:lnTo>
                    <a:pt x="8889" y="433069"/>
                  </a:lnTo>
                  <a:lnTo>
                    <a:pt x="12700" y="452119"/>
                  </a:lnTo>
                  <a:lnTo>
                    <a:pt x="31750" y="505460"/>
                  </a:lnTo>
                  <a:lnTo>
                    <a:pt x="58419" y="554989"/>
                  </a:lnTo>
                  <a:lnTo>
                    <a:pt x="92709" y="59943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48919" y="699769"/>
                  </a:lnTo>
                  <a:lnTo>
                    <a:pt x="303529" y="713739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434339" y="709929"/>
                  </a:lnTo>
                  <a:lnTo>
                    <a:pt x="469900" y="699769"/>
                  </a:lnTo>
                  <a:lnTo>
                    <a:pt x="487679" y="694689"/>
                  </a:lnTo>
                  <a:lnTo>
                    <a:pt x="554989" y="660400"/>
                  </a:lnTo>
                  <a:lnTo>
                    <a:pt x="585469" y="637539"/>
                  </a:lnTo>
                  <a:lnTo>
                    <a:pt x="626109" y="599439"/>
                  </a:lnTo>
                  <a:lnTo>
                    <a:pt x="637539" y="584200"/>
                  </a:lnTo>
                  <a:lnTo>
                    <a:pt x="648969" y="570229"/>
                  </a:lnTo>
                  <a:lnTo>
                    <a:pt x="660400" y="554989"/>
                  </a:lnTo>
                  <a:lnTo>
                    <a:pt x="670559" y="538479"/>
                  </a:lnTo>
                  <a:lnTo>
                    <a:pt x="678179" y="521969"/>
                  </a:lnTo>
                  <a:lnTo>
                    <a:pt x="687069" y="505460"/>
                  </a:lnTo>
                  <a:lnTo>
                    <a:pt x="694689" y="487679"/>
                  </a:lnTo>
                  <a:lnTo>
                    <a:pt x="699769" y="469900"/>
                  </a:lnTo>
                  <a:lnTo>
                    <a:pt x="706119" y="452119"/>
                  </a:lnTo>
                  <a:lnTo>
                    <a:pt x="709929" y="433069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8460"/>
                  </a:lnTo>
                  <a:lnTo>
                    <a:pt x="717550" y="340360"/>
                  </a:lnTo>
                  <a:lnTo>
                    <a:pt x="709929" y="284479"/>
                  </a:lnTo>
                  <a:lnTo>
                    <a:pt x="694689" y="231139"/>
                  </a:lnTo>
                  <a:lnTo>
                    <a:pt x="679450" y="195579"/>
                  </a:lnTo>
                  <a:lnTo>
                    <a:pt x="650239" y="148589"/>
                  </a:lnTo>
                  <a:lnTo>
                    <a:pt x="613409" y="105410"/>
                  </a:lnTo>
                  <a:lnTo>
                    <a:pt x="570229" y="68579"/>
                  </a:lnTo>
                  <a:lnTo>
                    <a:pt x="521969" y="39369"/>
                  </a:lnTo>
                  <a:lnTo>
                    <a:pt x="469900" y="17779"/>
                  </a:lnTo>
                  <a:lnTo>
                    <a:pt x="434339" y="7619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4259" y="82260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3529"/>
                  </a:lnTo>
                  <a:lnTo>
                    <a:pt x="17779" y="247650"/>
                  </a:lnTo>
                  <a:lnTo>
                    <a:pt x="31750" y="213360"/>
                  </a:lnTo>
                  <a:lnTo>
                    <a:pt x="39369" y="195579"/>
                  </a:lnTo>
                  <a:lnTo>
                    <a:pt x="48259" y="179069"/>
                  </a:lnTo>
                  <a:lnTo>
                    <a:pt x="58419" y="163829"/>
                  </a:lnTo>
                  <a:lnTo>
                    <a:pt x="68579" y="148589"/>
                  </a:lnTo>
                  <a:lnTo>
                    <a:pt x="105409" y="105410"/>
                  </a:lnTo>
                  <a:lnTo>
                    <a:pt x="148589" y="68579"/>
                  </a:lnTo>
                  <a:lnTo>
                    <a:pt x="195579" y="39369"/>
                  </a:lnTo>
                  <a:lnTo>
                    <a:pt x="213359" y="31750"/>
                  </a:lnTo>
                  <a:lnTo>
                    <a:pt x="231139" y="24129"/>
                  </a:lnTo>
                  <a:lnTo>
                    <a:pt x="248919" y="17779"/>
                  </a:lnTo>
                  <a:lnTo>
                    <a:pt x="266700" y="12700"/>
                  </a:lnTo>
                  <a:lnTo>
                    <a:pt x="284479" y="7619"/>
                  </a:lnTo>
                  <a:lnTo>
                    <a:pt x="303529" y="5079"/>
                  </a:lnTo>
                  <a:lnTo>
                    <a:pt x="321309" y="2539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2539"/>
                  </a:lnTo>
                  <a:lnTo>
                    <a:pt x="415289" y="5079"/>
                  </a:lnTo>
                  <a:lnTo>
                    <a:pt x="434339" y="7619"/>
                  </a:lnTo>
                  <a:lnTo>
                    <a:pt x="452119" y="12700"/>
                  </a:lnTo>
                  <a:lnTo>
                    <a:pt x="505459" y="31750"/>
                  </a:lnTo>
                  <a:lnTo>
                    <a:pt x="554989" y="58419"/>
                  </a:lnTo>
                  <a:lnTo>
                    <a:pt x="599439" y="92710"/>
                  </a:lnTo>
                  <a:lnTo>
                    <a:pt x="613409" y="105410"/>
                  </a:lnTo>
                  <a:lnTo>
                    <a:pt x="650239" y="148589"/>
                  </a:lnTo>
                  <a:lnTo>
                    <a:pt x="679450" y="195579"/>
                  </a:lnTo>
                  <a:lnTo>
                    <a:pt x="687069" y="213360"/>
                  </a:lnTo>
                  <a:lnTo>
                    <a:pt x="694689" y="231139"/>
                  </a:lnTo>
                  <a:lnTo>
                    <a:pt x="709929" y="284479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8460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69"/>
                  </a:lnTo>
                  <a:lnTo>
                    <a:pt x="706119" y="452119"/>
                  </a:lnTo>
                  <a:lnTo>
                    <a:pt x="699769" y="469900"/>
                  </a:lnTo>
                  <a:lnTo>
                    <a:pt x="694689" y="487679"/>
                  </a:lnTo>
                  <a:lnTo>
                    <a:pt x="687069" y="505460"/>
                  </a:lnTo>
                  <a:lnTo>
                    <a:pt x="678179" y="521969"/>
                  </a:lnTo>
                  <a:lnTo>
                    <a:pt x="670559" y="538479"/>
                  </a:lnTo>
                  <a:lnTo>
                    <a:pt x="660400" y="554989"/>
                  </a:lnTo>
                  <a:lnTo>
                    <a:pt x="648969" y="570229"/>
                  </a:lnTo>
                  <a:lnTo>
                    <a:pt x="637539" y="584200"/>
                  </a:lnTo>
                  <a:lnTo>
                    <a:pt x="626109" y="599439"/>
                  </a:lnTo>
                  <a:lnTo>
                    <a:pt x="612139" y="613410"/>
                  </a:lnTo>
                  <a:lnTo>
                    <a:pt x="599439" y="626110"/>
                  </a:lnTo>
                  <a:lnTo>
                    <a:pt x="585469" y="637539"/>
                  </a:lnTo>
                  <a:lnTo>
                    <a:pt x="570229" y="648969"/>
                  </a:lnTo>
                  <a:lnTo>
                    <a:pt x="554989" y="660400"/>
                  </a:lnTo>
                  <a:lnTo>
                    <a:pt x="538479" y="669289"/>
                  </a:lnTo>
                  <a:lnTo>
                    <a:pt x="521969" y="678179"/>
                  </a:lnTo>
                  <a:lnTo>
                    <a:pt x="505459" y="687069"/>
                  </a:lnTo>
                  <a:lnTo>
                    <a:pt x="487679" y="694689"/>
                  </a:lnTo>
                  <a:lnTo>
                    <a:pt x="469900" y="699769"/>
                  </a:lnTo>
                  <a:lnTo>
                    <a:pt x="452119" y="706119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266700" y="704850"/>
                  </a:lnTo>
                  <a:lnTo>
                    <a:pt x="231139" y="693419"/>
                  </a:lnTo>
                  <a:lnTo>
                    <a:pt x="213359" y="687069"/>
                  </a:lnTo>
                  <a:lnTo>
                    <a:pt x="196850" y="678179"/>
                  </a:lnTo>
                  <a:lnTo>
                    <a:pt x="180339" y="669289"/>
                  </a:lnTo>
                  <a:lnTo>
                    <a:pt x="163829" y="659129"/>
                  </a:lnTo>
                  <a:lnTo>
                    <a:pt x="148589" y="648969"/>
                  </a:lnTo>
                  <a:lnTo>
                    <a:pt x="133350" y="637539"/>
                  </a:lnTo>
                  <a:lnTo>
                    <a:pt x="119379" y="626110"/>
                  </a:lnTo>
                  <a:lnTo>
                    <a:pt x="105409" y="612139"/>
                  </a:lnTo>
                  <a:lnTo>
                    <a:pt x="92709" y="599439"/>
                  </a:lnTo>
                  <a:lnTo>
                    <a:pt x="58419" y="554989"/>
                  </a:lnTo>
                  <a:lnTo>
                    <a:pt x="39369" y="521969"/>
                  </a:lnTo>
                  <a:lnTo>
                    <a:pt x="17779" y="469900"/>
                  </a:lnTo>
                  <a:lnTo>
                    <a:pt x="8889" y="433069"/>
                  </a:lnTo>
                  <a:lnTo>
                    <a:pt x="5079" y="415289"/>
                  </a:lnTo>
                  <a:lnTo>
                    <a:pt x="2539" y="396239"/>
                  </a:lnTo>
                  <a:lnTo>
                    <a:pt x="1269" y="378460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19"/>
                  </a:moveTo>
                  <a:lnTo>
                    <a:pt x="718819" y="7188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4259" y="79974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48919" y="17779"/>
                  </a:lnTo>
                  <a:lnTo>
                    <a:pt x="195579" y="39370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69" y="195579"/>
                  </a:lnTo>
                  <a:lnTo>
                    <a:pt x="31750" y="213360"/>
                  </a:lnTo>
                  <a:lnTo>
                    <a:pt x="24129" y="229870"/>
                  </a:lnTo>
                  <a:lnTo>
                    <a:pt x="17779" y="247650"/>
                  </a:lnTo>
                  <a:lnTo>
                    <a:pt x="12700" y="265429"/>
                  </a:lnTo>
                  <a:lnTo>
                    <a:pt x="8889" y="284479"/>
                  </a:lnTo>
                  <a:lnTo>
                    <a:pt x="5079" y="302260"/>
                  </a:lnTo>
                  <a:lnTo>
                    <a:pt x="2539" y="321310"/>
                  </a:lnTo>
                  <a:lnTo>
                    <a:pt x="0" y="359410"/>
                  </a:lnTo>
                  <a:lnTo>
                    <a:pt x="1269" y="377189"/>
                  </a:lnTo>
                  <a:lnTo>
                    <a:pt x="2539" y="396239"/>
                  </a:lnTo>
                  <a:lnTo>
                    <a:pt x="5079" y="415289"/>
                  </a:lnTo>
                  <a:lnTo>
                    <a:pt x="8889" y="433070"/>
                  </a:lnTo>
                  <a:lnTo>
                    <a:pt x="12700" y="452120"/>
                  </a:lnTo>
                  <a:lnTo>
                    <a:pt x="17779" y="469900"/>
                  </a:lnTo>
                  <a:lnTo>
                    <a:pt x="24129" y="487679"/>
                  </a:lnTo>
                  <a:lnTo>
                    <a:pt x="31750" y="504189"/>
                  </a:lnTo>
                  <a:lnTo>
                    <a:pt x="39369" y="521970"/>
                  </a:lnTo>
                  <a:lnTo>
                    <a:pt x="58419" y="554989"/>
                  </a:lnTo>
                  <a:lnTo>
                    <a:pt x="92709" y="59943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48919" y="699770"/>
                  </a:lnTo>
                  <a:lnTo>
                    <a:pt x="303529" y="713739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434339" y="709929"/>
                  </a:lnTo>
                  <a:lnTo>
                    <a:pt x="469900" y="699770"/>
                  </a:lnTo>
                  <a:lnTo>
                    <a:pt x="487679" y="694689"/>
                  </a:lnTo>
                  <a:lnTo>
                    <a:pt x="554989" y="660400"/>
                  </a:lnTo>
                  <a:lnTo>
                    <a:pt x="585469" y="637539"/>
                  </a:lnTo>
                  <a:lnTo>
                    <a:pt x="612139" y="612139"/>
                  </a:lnTo>
                  <a:lnTo>
                    <a:pt x="626109" y="599439"/>
                  </a:lnTo>
                  <a:lnTo>
                    <a:pt x="637539" y="584200"/>
                  </a:lnTo>
                  <a:lnTo>
                    <a:pt x="648969" y="570229"/>
                  </a:lnTo>
                  <a:lnTo>
                    <a:pt x="660400" y="554989"/>
                  </a:lnTo>
                  <a:lnTo>
                    <a:pt x="670559" y="538479"/>
                  </a:lnTo>
                  <a:lnTo>
                    <a:pt x="678179" y="521970"/>
                  </a:lnTo>
                  <a:lnTo>
                    <a:pt x="687069" y="504189"/>
                  </a:lnTo>
                  <a:lnTo>
                    <a:pt x="694689" y="487679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29" y="433070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7189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13739" y="302260"/>
                  </a:lnTo>
                  <a:lnTo>
                    <a:pt x="709929" y="284479"/>
                  </a:lnTo>
                  <a:lnTo>
                    <a:pt x="706119" y="265429"/>
                  </a:lnTo>
                  <a:lnTo>
                    <a:pt x="701039" y="247650"/>
                  </a:lnTo>
                  <a:lnTo>
                    <a:pt x="694689" y="229870"/>
                  </a:lnTo>
                  <a:lnTo>
                    <a:pt x="687069" y="213360"/>
                  </a:lnTo>
                  <a:lnTo>
                    <a:pt x="679450" y="195579"/>
                  </a:lnTo>
                  <a:lnTo>
                    <a:pt x="650239" y="148589"/>
                  </a:lnTo>
                  <a:lnTo>
                    <a:pt x="613409" y="105410"/>
                  </a:lnTo>
                  <a:lnTo>
                    <a:pt x="570229" y="68579"/>
                  </a:lnTo>
                  <a:lnTo>
                    <a:pt x="505459" y="30479"/>
                  </a:lnTo>
                  <a:lnTo>
                    <a:pt x="434339" y="7620"/>
                  </a:lnTo>
                  <a:lnTo>
                    <a:pt x="396239" y="127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259" y="79974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2260"/>
                  </a:lnTo>
                  <a:lnTo>
                    <a:pt x="8889" y="284479"/>
                  </a:lnTo>
                  <a:lnTo>
                    <a:pt x="12700" y="265429"/>
                  </a:lnTo>
                  <a:lnTo>
                    <a:pt x="17779" y="247650"/>
                  </a:lnTo>
                  <a:lnTo>
                    <a:pt x="24129" y="229870"/>
                  </a:lnTo>
                  <a:lnTo>
                    <a:pt x="31750" y="213360"/>
                  </a:lnTo>
                  <a:lnTo>
                    <a:pt x="39369" y="195579"/>
                  </a:lnTo>
                  <a:lnTo>
                    <a:pt x="68579" y="148589"/>
                  </a:lnTo>
                  <a:lnTo>
                    <a:pt x="105409" y="105410"/>
                  </a:lnTo>
                  <a:lnTo>
                    <a:pt x="148589" y="68579"/>
                  </a:lnTo>
                  <a:lnTo>
                    <a:pt x="195579" y="39370"/>
                  </a:lnTo>
                  <a:lnTo>
                    <a:pt x="231139" y="24129"/>
                  </a:lnTo>
                  <a:lnTo>
                    <a:pt x="248919" y="17779"/>
                  </a:lnTo>
                  <a:lnTo>
                    <a:pt x="266700" y="12700"/>
                  </a:lnTo>
                  <a:lnTo>
                    <a:pt x="284479" y="7620"/>
                  </a:lnTo>
                  <a:lnTo>
                    <a:pt x="303529" y="3810"/>
                  </a:lnTo>
                  <a:lnTo>
                    <a:pt x="321309" y="1270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70"/>
                  </a:lnTo>
                  <a:lnTo>
                    <a:pt x="415289" y="3810"/>
                  </a:lnTo>
                  <a:lnTo>
                    <a:pt x="434339" y="7620"/>
                  </a:lnTo>
                  <a:lnTo>
                    <a:pt x="452119" y="12700"/>
                  </a:lnTo>
                  <a:lnTo>
                    <a:pt x="469900" y="17779"/>
                  </a:lnTo>
                  <a:lnTo>
                    <a:pt x="487679" y="24129"/>
                  </a:lnTo>
                  <a:lnTo>
                    <a:pt x="505459" y="30479"/>
                  </a:lnTo>
                  <a:lnTo>
                    <a:pt x="521969" y="39370"/>
                  </a:lnTo>
                  <a:lnTo>
                    <a:pt x="554989" y="58420"/>
                  </a:lnTo>
                  <a:lnTo>
                    <a:pt x="599439" y="92710"/>
                  </a:lnTo>
                  <a:lnTo>
                    <a:pt x="613409" y="105410"/>
                  </a:lnTo>
                  <a:lnTo>
                    <a:pt x="650239" y="148589"/>
                  </a:lnTo>
                  <a:lnTo>
                    <a:pt x="679450" y="195579"/>
                  </a:lnTo>
                  <a:lnTo>
                    <a:pt x="687069" y="213360"/>
                  </a:lnTo>
                  <a:lnTo>
                    <a:pt x="694689" y="229870"/>
                  </a:lnTo>
                  <a:lnTo>
                    <a:pt x="701039" y="247650"/>
                  </a:lnTo>
                  <a:lnTo>
                    <a:pt x="706119" y="265429"/>
                  </a:lnTo>
                  <a:lnTo>
                    <a:pt x="709929" y="284479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89" y="487679"/>
                  </a:lnTo>
                  <a:lnTo>
                    <a:pt x="687069" y="504189"/>
                  </a:lnTo>
                  <a:lnTo>
                    <a:pt x="678179" y="521970"/>
                  </a:lnTo>
                  <a:lnTo>
                    <a:pt x="670559" y="538479"/>
                  </a:lnTo>
                  <a:lnTo>
                    <a:pt x="660400" y="554989"/>
                  </a:lnTo>
                  <a:lnTo>
                    <a:pt x="648969" y="570229"/>
                  </a:lnTo>
                  <a:lnTo>
                    <a:pt x="637539" y="584200"/>
                  </a:lnTo>
                  <a:lnTo>
                    <a:pt x="626109" y="599439"/>
                  </a:lnTo>
                  <a:lnTo>
                    <a:pt x="612139" y="612139"/>
                  </a:lnTo>
                  <a:lnTo>
                    <a:pt x="599439" y="626110"/>
                  </a:lnTo>
                  <a:lnTo>
                    <a:pt x="585469" y="637539"/>
                  </a:lnTo>
                  <a:lnTo>
                    <a:pt x="570229" y="648970"/>
                  </a:lnTo>
                  <a:lnTo>
                    <a:pt x="554989" y="660400"/>
                  </a:lnTo>
                  <a:lnTo>
                    <a:pt x="538479" y="669289"/>
                  </a:lnTo>
                  <a:lnTo>
                    <a:pt x="521969" y="678179"/>
                  </a:lnTo>
                  <a:lnTo>
                    <a:pt x="505459" y="687070"/>
                  </a:lnTo>
                  <a:lnTo>
                    <a:pt x="487679" y="694689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303529" y="713739"/>
                  </a:lnTo>
                  <a:lnTo>
                    <a:pt x="284479" y="709929"/>
                  </a:lnTo>
                  <a:lnTo>
                    <a:pt x="266700" y="704850"/>
                  </a:lnTo>
                  <a:lnTo>
                    <a:pt x="248919" y="699770"/>
                  </a:lnTo>
                  <a:lnTo>
                    <a:pt x="231139" y="693420"/>
                  </a:lnTo>
                  <a:lnTo>
                    <a:pt x="213359" y="687070"/>
                  </a:lnTo>
                  <a:lnTo>
                    <a:pt x="196850" y="678179"/>
                  </a:lnTo>
                  <a:lnTo>
                    <a:pt x="163829" y="659129"/>
                  </a:lnTo>
                  <a:lnTo>
                    <a:pt x="119379" y="624839"/>
                  </a:lnTo>
                  <a:lnTo>
                    <a:pt x="80009" y="584200"/>
                  </a:lnTo>
                  <a:lnTo>
                    <a:pt x="48259" y="538479"/>
                  </a:lnTo>
                  <a:lnTo>
                    <a:pt x="31750" y="504189"/>
                  </a:lnTo>
                  <a:lnTo>
                    <a:pt x="24129" y="487679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8889" y="433070"/>
                  </a:lnTo>
                  <a:lnTo>
                    <a:pt x="5079" y="415289"/>
                  </a:lnTo>
                  <a:lnTo>
                    <a:pt x="2539" y="396239"/>
                  </a:lnTo>
                  <a:lnTo>
                    <a:pt x="1269" y="377189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20"/>
                  </a:moveTo>
                  <a:lnTo>
                    <a:pt x="718819" y="71882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4939" y="5999124"/>
              <a:ext cx="1270" cy="330200"/>
            </a:xfrm>
            <a:custGeom>
              <a:avLst/>
              <a:gdLst/>
              <a:ahLst/>
              <a:cxnLst/>
              <a:rect l="l" t="t" r="r" b="b"/>
              <a:pathLst>
                <a:path w="1269" h="330200">
                  <a:moveTo>
                    <a:pt x="635" y="-19048"/>
                  </a:moveTo>
                  <a:lnTo>
                    <a:pt x="635" y="3492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7789" y="632170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4939" y="5978804"/>
              <a:ext cx="1270" cy="330200"/>
            </a:xfrm>
            <a:custGeom>
              <a:avLst/>
              <a:gdLst/>
              <a:ahLst/>
              <a:cxnLst/>
              <a:rect l="l" t="t" r="r" b="b"/>
              <a:pathLst>
                <a:path w="1269" h="330200">
                  <a:moveTo>
                    <a:pt x="635" y="-19048"/>
                  </a:moveTo>
                  <a:lnTo>
                    <a:pt x="635" y="349248"/>
                  </a:lnTo>
                </a:path>
              </a:pathLst>
            </a:custGeom>
            <a:ln w="3936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7789" y="6301384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70">
                  <a:moveTo>
                    <a:pt x="114300" y="0"/>
                  </a:moveTo>
                  <a:lnTo>
                    <a:pt x="0" y="0"/>
                  </a:lnTo>
                  <a:lnTo>
                    <a:pt x="57150" y="1155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98700" y="92420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9407" y="1904961"/>
            <a:ext cx="728345" cy="751205"/>
            <a:chOff x="1609407" y="1904961"/>
            <a:chExt cx="728345" cy="751205"/>
          </a:xfrm>
        </p:grpSpPr>
        <p:sp>
          <p:nvSpPr>
            <p:cNvPr id="23" name="object 23"/>
            <p:cNvSpPr/>
            <p:nvPr/>
          </p:nvSpPr>
          <p:spPr>
            <a:xfrm>
              <a:off x="1614169" y="193258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378460" y="0"/>
                  </a:moveTo>
                  <a:lnTo>
                    <a:pt x="340360" y="0"/>
                  </a:lnTo>
                  <a:lnTo>
                    <a:pt x="321310" y="1270"/>
                  </a:lnTo>
                  <a:lnTo>
                    <a:pt x="248919" y="17780"/>
                  </a:lnTo>
                  <a:lnTo>
                    <a:pt x="180340" y="48260"/>
                  </a:lnTo>
                  <a:lnTo>
                    <a:pt x="133350" y="80010"/>
                  </a:lnTo>
                  <a:lnTo>
                    <a:pt x="80010" y="133350"/>
                  </a:lnTo>
                  <a:lnTo>
                    <a:pt x="48260" y="179070"/>
                  </a:lnTo>
                  <a:lnTo>
                    <a:pt x="31750" y="213360"/>
                  </a:lnTo>
                  <a:lnTo>
                    <a:pt x="24130" y="229870"/>
                  </a:lnTo>
                  <a:lnTo>
                    <a:pt x="12700" y="266700"/>
                  </a:lnTo>
                  <a:lnTo>
                    <a:pt x="2540" y="321310"/>
                  </a:lnTo>
                  <a:lnTo>
                    <a:pt x="0" y="359410"/>
                  </a:lnTo>
                  <a:lnTo>
                    <a:pt x="1270" y="377189"/>
                  </a:lnTo>
                  <a:lnTo>
                    <a:pt x="2540" y="396239"/>
                  </a:lnTo>
                  <a:lnTo>
                    <a:pt x="5080" y="415289"/>
                  </a:lnTo>
                  <a:lnTo>
                    <a:pt x="8890" y="433070"/>
                  </a:lnTo>
                  <a:lnTo>
                    <a:pt x="12700" y="452120"/>
                  </a:lnTo>
                  <a:lnTo>
                    <a:pt x="17780" y="469900"/>
                  </a:lnTo>
                  <a:lnTo>
                    <a:pt x="24130" y="487680"/>
                  </a:lnTo>
                  <a:lnTo>
                    <a:pt x="31750" y="504189"/>
                  </a:lnTo>
                  <a:lnTo>
                    <a:pt x="39369" y="521970"/>
                  </a:lnTo>
                  <a:lnTo>
                    <a:pt x="48260" y="538480"/>
                  </a:lnTo>
                  <a:lnTo>
                    <a:pt x="58419" y="554989"/>
                  </a:lnTo>
                  <a:lnTo>
                    <a:pt x="68580" y="570230"/>
                  </a:lnTo>
                  <a:lnTo>
                    <a:pt x="81280" y="584200"/>
                  </a:lnTo>
                  <a:lnTo>
                    <a:pt x="92710" y="599439"/>
                  </a:lnTo>
                  <a:lnTo>
                    <a:pt x="133350" y="637539"/>
                  </a:lnTo>
                  <a:lnTo>
                    <a:pt x="180340" y="669289"/>
                  </a:lnTo>
                  <a:lnTo>
                    <a:pt x="248919" y="699770"/>
                  </a:lnTo>
                  <a:lnTo>
                    <a:pt x="303530" y="713739"/>
                  </a:lnTo>
                  <a:lnTo>
                    <a:pt x="340360" y="717550"/>
                  </a:lnTo>
                  <a:lnTo>
                    <a:pt x="378460" y="717550"/>
                  </a:lnTo>
                  <a:lnTo>
                    <a:pt x="434340" y="709930"/>
                  </a:lnTo>
                  <a:lnTo>
                    <a:pt x="469900" y="699770"/>
                  </a:lnTo>
                  <a:lnTo>
                    <a:pt x="487680" y="694689"/>
                  </a:lnTo>
                  <a:lnTo>
                    <a:pt x="554990" y="660400"/>
                  </a:lnTo>
                  <a:lnTo>
                    <a:pt x="599440" y="626110"/>
                  </a:lnTo>
                  <a:lnTo>
                    <a:pt x="637540" y="584200"/>
                  </a:lnTo>
                  <a:lnTo>
                    <a:pt x="648969" y="570230"/>
                  </a:lnTo>
                  <a:lnTo>
                    <a:pt x="660400" y="554989"/>
                  </a:lnTo>
                  <a:lnTo>
                    <a:pt x="670560" y="538480"/>
                  </a:lnTo>
                  <a:lnTo>
                    <a:pt x="678180" y="521970"/>
                  </a:lnTo>
                  <a:lnTo>
                    <a:pt x="687069" y="504189"/>
                  </a:lnTo>
                  <a:lnTo>
                    <a:pt x="694690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30" y="433070"/>
                  </a:lnTo>
                  <a:lnTo>
                    <a:pt x="713740" y="415289"/>
                  </a:lnTo>
                  <a:lnTo>
                    <a:pt x="716280" y="396239"/>
                  </a:lnTo>
                  <a:lnTo>
                    <a:pt x="717550" y="377189"/>
                  </a:lnTo>
                  <a:lnTo>
                    <a:pt x="717550" y="359410"/>
                  </a:lnTo>
                  <a:lnTo>
                    <a:pt x="718819" y="359410"/>
                  </a:lnTo>
                  <a:lnTo>
                    <a:pt x="716280" y="321310"/>
                  </a:lnTo>
                  <a:lnTo>
                    <a:pt x="706119" y="266700"/>
                  </a:lnTo>
                  <a:lnTo>
                    <a:pt x="694690" y="229870"/>
                  </a:lnTo>
                  <a:lnTo>
                    <a:pt x="687069" y="213360"/>
                  </a:lnTo>
                  <a:lnTo>
                    <a:pt x="679450" y="195580"/>
                  </a:lnTo>
                  <a:lnTo>
                    <a:pt x="650240" y="148589"/>
                  </a:lnTo>
                  <a:lnTo>
                    <a:pt x="613410" y="105410"/>
                  </a:lnTo>
                  <a:lnTo>
                    <a:pt x="570230" y="68580"/>
                  </a:lnTo>
                  <a:lnTo>
                    <a:pt x="505460" y="30480"/>
                  </a:lnTo>
                  <a:lnTo>
                    <a:pt x="434340" y="7620"/>
                  </a:lnTo>
                  <a:lnTo>
                    <a:pt x="396240" y="1270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4169" y="193258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19" h="718819">
                  <a:moveTo>
                    <a:pt x="0" y="359410"/>
                  </a:moveTo>
                  <a:lnTo>
                    <a:pt x="1270" y="340360"/>
                  </a:lnTo>
                  <a:lnTo>
                    <a:pt x="2540" y="321310"/>
                  </a:lnTo>
                  <a:lnTo>
                    <a:pt x="5080" y="302260"/>
                  </a:lnTo>
                  <a:lnTo>
                    <a:pt x="8890" y="284480"/>
                  </a:lnTo>
                  <a:lnTo>
                    <a:pt x="12700" y="266700"/>
                  </a:lnTo>
                  <a:lnTo>
                    <a:pt x="17780" y="247650"/>
                  </a:lnTo>
                  <a:lnTo>
                    <a:pt x="24130" y="229870"/>
                  </a:lnTo>
                  <a:lnTo>
                    <a:pt x="31750" y="213360"/>
                  </a:lnTo>
                  <a:lnTo>
                    <a:pt x="39369" y="195580"/>
                  </a:lnTo>
                  <a:lnTo>
                    <a:pt x="48260" y="179070"/>
                  </a:lnTo>
                  <a:lnTo>
                    <a:pt x="58419" y="163830"/>
                  </a:lnTo>
                  <a:lnTo>
                    <a:pt x="68580" y="148589"/>
                  </a:lnTo>
                  <a:lnTo>
                    <a:pt x="80010" y="133350"/>
                  </a:lnTo>
                  <a:lnTo>
                    <a:pt x="92710" y="119380"/>
                  </a:lnTo>
                  <a:lnTo>
                    <a:pt x="105410" y="105410"/>
                  </a:lnTo>
                  <a:lnTo>
                    <a:pt x="119380" y="92710"/>
                  </a:lnTo>
                  <a:lnTo>
                    <a:pt x="133350" y="80010"/>
                  </a:lnTo>
                  <a:lnTo>
                    <a:pt x="148590" y="68580"/>
                  </a:lnTo>
                  <a:lnTo>
                    <a:pt x="196850" y="39370"/>
                  </a:lnTo>
                  <a:lnTo>
                    <a:pt x="231140" y="24130"/>
                  </a:lnTo>
                  <a:lnTo>
                    <a:pt x="248919" y="17780"/>
                  </a:lnTo>
                  <a:lnTo>
                    <a:pt x="303530" y="3810"/>
                  </a:lnTo>
                  <a:lnTo>
                    <a:pt x="340360" y="0"/>
                  </a:lnTo>
                  <a:lnTo>
                    <a:pt x="359410" y="0"/>
                  </a:lnTo>
                  <a:lnTo>
                    <a:pt x="378460" y="0"/>
                  </a:lnTo>
                  <a:lnTo>
                    <a:pt x="396240" y="1270"/>
                  </a:lnTo>
                  <a:lnTo>
                    <a:pt x="434340" y="7620"/>
                  </a:lnTo>
                  <a:lnTo>
                    <a:pt x="487680" y="24130"/>
                  </a:lnTo>
                  <a:lnTo>
                    <a:pt x="505460" y="30480"/>
                  </a:lnTo>
                  <a:lnTo>
                    <a:pt x="521969" y="39370"/>
                  </a:lnTo>
                  <a:lnTo>
                    <a:pt x="538480" y="48260"/>
                  </a:lnTo>
                  <a:lnTo>
                    <a:pt x="554990" y="58420"/>
                  </a:lnTo>
                  <a:lnTo>
                    <a:pt x="599440" y="92710"/>
                  </a:lnTo>
                  <a:lnTo>
                    <a:pt x="626110" y="119380"/>
                  </a:lnTo>
                  <a:lnTo>
                    <a:pt x="638810" y="133350"/>
                  </a:lnTo>
                  <a:lnTo>
                    <a:pt x="670560" y="180339"/>
                  </a:lnTo>
                  <a:lnTo>
                    <a:pt x="687069" y="213360"/>
                  </a:lnTo>
                  <a:lnTo>
                    <a:pt x="694690" y="229870"/>
                  </a:lnTo>
                  <a:lnTo>
                    <a:pt x="701040" y="247650"/>
                  </a:lnTo>
                  <a:lnTo>
                    <a:pt x="706119" y="266700"/>
                  </a:lnTo>
                  <a:lnTo>
                    <a:pt x="709930" y="284480"/>
                  </a:lnTo>
                  <a:lnTo>
                    <a:pt x="713740" y="302260"/>
                  </a:lnTo>
                  <a:lnTo>
                    <a:pt x="716280" y="321310"/>
                  </a:lnTo>
                  <a:lnTo>
                    <a:pt x="717550" y="340360"/>
                  </a:lnTo>
                  <a:lnTo>
                    <a:pt x="718819" y="35941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6280" y="396239"/>
                  </a:lnTo>
                  <a:lnTo>
                    <a:pt x="713740" y="415289"/>
                  </a:lnTo>
                  <a:lnTo>
                    <a:pt x="709930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90" y="487680"/>
                  </a:lnTo>
                  <a:lnTo>
                    <a:pt x="687069" y="504189"/>
                  </a:lnTo>
                  <a:lnTo>
                    <a:pt x="678180" y="521970"/>
                  </a:lnTo>
                  <a:lnTo>
                    <a:pt x="670560" y="538480"/>
                  </a:lnTo>
                  <a:lnTo>
                    <a:pt x="660400" y="554989"/>
                  </a:lnTo>
                  <a:lnTo>
                    <a:pt x="648969" y="570230"/>
                  </a:lnTo>
                  <a:lnTo>
                    <a:pt x="637540" y="584200"/>
                  </a:lnTo>
                  <a:lnTo>
                    <a:pt x="626110" y="599439"/>
                  </a:lnTo>
                  <a:lnTo>
                    <a:pt x="585469" y="637539"/>
                  </a:lnTo>
                  <a:lnTo>
                    <a:pt x="538480" y="669289"/>
                  </a:lnTo>
                  <a:lnTo>
                    <a:pt x="521969" y="678180"/>
                  </a:lnTo>
                  <a:lnTo>
                    <a:pt x="505460" y="687070"/>
                  </a:lnTo>
                  <a:lnTo>
                    <a:pt x="487680" y="694689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40" y="709930"/>
                  </a:lnTo>
                  <a:lnTo>
                    <a:pt x="415290" y="713739"/>
                  </a:lnTo>
                  <a:lnTo>
                    <a:pt x="396240" y="716280"/>
                  </a:lnTo>
                  <a:lnTo>
                    <a:pt x="378460" y="717550"/>
                  </a:lnTo>
                  <a:lnTo>
                    <a:pt x="359410" y="717550"/>
                  </a:lnTo>
                  <a:lnTo>
                    <a:pt x="340360" y="717550"/>
                  </a:lnTo>
                  <a:lnTo>
                    <a:pt x="321310" y="716280"/>
                  </a:lnTo>
                  <a:lnTo>
                    <a:pt x="303530" y="713739"/>
                  </a:lnTo>
                  <a:lnTo>
                    <a:pt x="284480" y="709930"/>
                  </a:lnTo>
                  <a:lnTo>
                    <a:pt x="266700" y="704850"/>
                  </a:lnTo>
                  <a:lnTo>
                    <a:pt x="248919" y="699770"/>
                  </a:lnTo>
                  <a:lnTo>
                    <a:pt x="231140" y="693420"/>
                  </a:lnTo>
                  <a:lnTo>
                    <a:pt x="213360" y="687070"/>
                  </a:lnTo>
                  <a:lnTo>
                    <a:pt x="196850" y="678180"/>
                  </a:lnTo>
                  <a:lnTo>
                    <a:pt x="163830" y="659130"/>
                  </a:lnTo>
                  <a:lnTo>
                    <a:pt x="119380" y="624839"/>
                  </a:lnTo>
                  <a:lnTo>
                    <a:pt x="105410" y="612139"/>
                  </a:lnTo>
                  <a:lnTo>
                    <a:pt x="92710" y="599439"/>
                  </a:lnTo>
                  <a:lnTo>
                    <a:pt x="81280" y="584200"/>
                  </a:lnTo>
                  <a:lnTo>
                    <a:pt x="68580" y="570230"/>
                  </a:lnTo>
                  <a:lnTo>
                    <a:pt x="58419" y="554989"/>
                  </a:lnTo>
                  <a:lnTo>
                    <a:pt x="48260" y="538480"/>
                  </a:lnTo>
                  <a:lnTo>
                    <a:pt x="39369" y="521970"/>
                  </a:lnTo>
                  <a:lnTo>
                    <a:pt x="31750" y="504189"/>
                  </a:lnTo>
                  <a:lnTo>
                    <a:pt x="24130" y="487680"/>
                  </a:lnTo>
                  <a:lnTo>
                    <a:pt x="17780" y="469900"/>
                  </a:lnTo>
                  <a:lnTo>
                    <a:pt x="12700" y="452120"/>
                  </a:lnTo>
                  <a:lnTo>
                    <a:pt x="8890" y="433070"/>
                  </a:lnTo>
                  <a:lnTo>
                    <a:pt x="5080" y="415289"/>
                  </a:lnTo>
                  <a:lnTo>
                    <a:pt x="2540" y="396239"/>
                  </a:lnTo>
                  <a:lnTo>
                    <a:pt x="1270" y="377189"/>
                  </a:lnTo>
                  <a:lnTo>
                    <a:pt x="0" y="359410"/>
                  </a:lnTo>
                  <a:close/>
                </a:path>
                <a:path w="718819" h="718819">
                  <a:moveTo>
                    <a:pt x="0" y="0"/>
                  </a:moveTo>
                  <a:lnTo>
                    <a:pt x="0" y="0"/>
                  </a:lnTo>
                </a:path>
                <a:path w="718819" h="718819">
                  <a:moveTo>
                    <a:pt x="718819" y="718820"/>
                  </a:moveTo>
                  <a:lnTo>
                    <a:pt x="718819" y="7188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4169" y="190972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378460" y="0"/>
                  </a:moveTo>
                  <a:lnTo>
                    <a:pt x="340360" y="0"/>
                  </a:lnTo>
                  <a:lnTo>
                    <a:pt x="321310" y="1270"/>
                  </a:lnTo>
                  <a:lnTo>
                    <a:pt x="248919" y="17780"/>
                  </a:lnTo>
                  <a:lnTo>
                    <a:pt x="180340" y="48260"/>
                  </a:lnTo>
                  <a:lnTo>
                    <a:pt x="133350" y="80010"/>
                  </a:lnTo>
                  <a:lnTo>
                    <a:pt x="92710" y="118110"/>
                  </a:lnTo>
                  <a:lnTo>
                    <a:pt x="58419" y="163830"/>
                  </a:lnTo>
                  <a:lnTo>
                    <a:pt x="48260" y="179070"/>
                  </a:lnTo>
                  <a:lnTo>
                    <a:pt x="24130" y="229870"/>
                  </a:lnTo>
                  <a:lnTo>
                    <a:pt x="8890" y="284480"/>
                  </a:lnTo>
                  <a:lnTo>
                    <a:pt x="5080" y="302260"/>
                  </a:lnTo>
                  <a:lnTo>
                    <a:pt x="2540" y="321310"/>
                  </a:lnTo>
                  <a:lnTo>
                    <a:pt x="0" y="359410"/>
                  </a:lnTo>
                  <a:lnTo>
                    <a:pt x="1270" y="377190"/>
                  </a:lnTo>
                  <a:lnTo>
                    <a:pt x="2540" y="396240"/>
                  </a:lnTo>
                  <a:lnTo>
                    <a:pt x="5080" y="415290"/>
                  </a:lnTo>
                  <a:lnTo>
                    <a:pt x="8890" y="433070"/>
                  </a:lnTo>
                  <a:lnTo>
                    <a:pt x="12700" y="452120"/>
                  </a:lnTo>
                  <a:lnTo>
                    <a:pt x="17780" y="469900"/>
                  </a:lnTo>
                  <a:lnTo>
                    <a:pt x="24130" y="487680"/>
                  </a:lnTo>
                  <a:lnTo>
                    <a:pt x="31750" y="504190"/>
                  </a:lnTo>
                  <a:lnTo>
                    <a:pt x="39369" y="521970"/>
                  </a:lnTo>
                  <a:lnTo>
                    <a:pt x="48260" y="538480"/>
                  </a:lnTo>
                  <a:lnTo>
                    <a:pt x="58419" y="553720"/>
                  </a:lnTo>
                  <a:lnTo>
                    <a:pt x="68580" y="570230"/>
                  </a:lnTo>
                  <a:lnTo>
                    <a:pt x="81280" y="584200"/>
                  </a:lnTo>
                  <a:lnTo>
                    <a:pt x="92710" y="599440"/>
                  </a:lnTo>
                  <a:lnTo>
                    <a:pt x="105410" y="612140"/>
                  </a:lnTo>
                  <a:lnTo>
                    <a:pt x="148590" y="648970"/>
                  </a:lnTo>
                  <a:lnTo>
                    <a:pt x="196850" y="678180"/>
                  </a:lnTo>
                  <a:lnTo>
                    <a:pt x="248919" y="699770"/>
                  </a:lnTo>
                  <a:lnTo>
                    <a:pt x="340360" y="717550"/>
                  </a:lnTo>
                  <a:lnTo>
                    <a:pt x="378460" y="717550"/>
                  </a:lnTo>
                  <a:lnTo>
                    <a:pt x="396240" y="715010"/>
                  </a:lnTo>
                  <a:lnTo>
                    <a:pt x="415290" y="713740"/>
                  </a:lnTo>
                  <a:lnTo>
                    <a:pt x="505460" y="687070"/>
                  </a:lnTo>
                  <a:lnTo>
                    <a:pt x="554990" y="660400"/>
                  </a:lnTo>
                  <a:lnTo>
                    <a:pt x="599440" y="626110"/>
                  </a:lnTo>
                  <a:lnTo>
                    <a:pt x="637540" y="584200"/>
                  </a:lnTo>
                  <a:lnTo>
                    <a:pt x="648969" y="570230"/>
                  </a:lnTo>
                  <a:lnTo>
                    <a:pt x="660400" y="553720"/>
                  </a:lnTo>
                  <a:lnTo>
                    <a:pt x="670560" y="538480"/>
                  </a:lnTo>
                  <a:lnTo>
                    <a:pt x="678180" y="521970"/>
                  </a:lnTo>
                  <a:lnTo>
                    <a:pt x="687069" y="504190"/>
                  </a:lnTo>
                  <a:lnTo>
                    <a:pt x="694690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30" y="433070"/>
                  </a:lnTo>
                  <a:lnTo>
                    <a:pt x="713740" y="415290"/>
                  </a:lnTo>
                  <a:lnTo>
                    <a:pt x="716280" y="396240"/>
                  </a:lnTo>
                  <a:lnTo>
                    <a:pt x="717550" y="377190"/>
                  </a:lnTo>
                  <a:lnTo>
                    <a:pt x="717550" y="359410"/>
                  </a:lnTo>
                  <a:lnTo>
                    <a:pt x="718819" y="359410"/>
                  </a:lnTo>
                  <a:lnTo>
                    <a:pt x="716280" y="321310"/>
                  </a:lnTo>
                  <a:lnTo>
                    <a:pt x="713740" y="302260"/>
                  </a:lnTo>
                  <a:lnTo>
                    <a:pt x="709930" y="284480"/>
                  </a:lnTo>
                  <a:lnTo>
                    <a:pt x="706119" y="265430"/>
                  </a:lnTo>
                  <a:lnTo>
                    <a:pt x="687069" y="212090"/>
                  </a:lnTo>
                  <a:lnTo>
                    <a:pt x="660400" y="163830"/>
                  </a:lnTo>
                  <a:lnTo>
                    <a:pt x="650240" y="147320"/>
                  </a:lnTo>
                  <a:lnTo>
                    <a:pt x="599440" y="91440"/>
                  </a:lnTo>
                  <a:lnTo>
                    <a:pt x="554990" y="58420"/>
                  </a:lnTo>
                  <a:lnTo>
                    <a:pt x="505460" y="30480"/>
                  </a:lnTo>
                  <a:lnTo>
                    <a:pt x="434340" y="7620"/>
                  </a:lnTo>
                  <a:lnTo>
                    <a:pt x="396240" y="1270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14169" y="190972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9410"/>
                  </a:moveTo>
                  <a:lnTo>
                    <a:pt x="1270" y="340360"/>
                  </a:lnTo>
                  <a:lnTo>
                    <a:pt x="2540" y="321310"/>
                  </a:lnTo>
                  <a:lnTo>
                    <a:pt x="5080" y="302260"/>
                  </a:lnTo>
                  <a:lnTo>
                    <a:pt x="8890" y="284480"/>
                  </a:lnTo>
                  <a:lnTo>
                    <a:pt x="12700" y="265430"/>
                  </a:lnTo>
                  <a:lnTo>
                    <a:pt x="31750" y="212090"/>
                  </a:lnTo>
                  <a:lnTo>
                    <a:pt x="58419" y="163830"/>
                  </a:lnTo>
                  <a:lnTo>
                    <a:pt x="68580" y="147320"/>
                  </a:lnTo>
                  <a:lnTo>
                    <a:pt x="105410" y="105410"/>
                  </a:lnTo>
                  <a:lnTo>
                    <a:pt x="148590" y="68580"/>
                  </a:lnTo>
                  <a:lnTo>
                    <a:pt x="196850" y="39370"/>
                  </a:lnTo>
                  <a:lnTo>
                    <a:pt x="231140" y="24130"/>
                  </a:lnTo>
                  <a:lnTo>
                    <a:pt x="248919" y="17780"/>
                  </a:lnTo>
                  <a:lnTo>
                    <a:pt x="303530" y="3810"/>
                  </a:lnTo>
                  <a:lnTo>
                    <a:pt x="340360" y="0"/>
                  </a:lnTo>
                  <a:lnTo>
                    <a:pt x="359410" y="0"/>
                  </a:lnTo>
                  <a:lnTo>
                    <a:pt x="378460" y="0"/>
                  </a:lnTo>
                  <a:lnTo>
                    <a:pt x="396240" y="1270"/>
                  </a:lnTo>
                  <a:lnTo>
                    <a:pt x="434340" y="7620"/>
                  </a:lnTo>
                  <a:lnTo>
                    <a:pt x="487680" y="24130"/>
                  </a:lnTo>
                  <a:lnTo>
                    <a:pt x="505460" y="30480"/>
                  </a:lnTo>
                  <a:lnTo>
                    <a:pt x="521969" y="39370"/>
                  </a:lnTo>
                  <a:lnTo>
                    <a:pt x="538480" y="48260"/>
                  </a:lnTo>
                  <a:lnTo>
                    <a:pt x="554990" y="58420"/>
                  </a:lnTo>
                  <a:lnTo>
                    <a:pt x="599440" y="91440"/>
                  </a:lnTo>
                  <a:lnTo>
                    <a:pt x="638810" y="133350"/>
                  </a:lnTo>
                  <a:lnTo>
                    <a:pt x="660400" y="163830"/>
                  </a:lnTo>
                  <a:lnTo>
                    <a:pt x="670560" y="179070"/>
                  </a:lnTo>
                  <a:lnTo>
                    <a:pt x="694690" y="229870"/>
                  </a:lnTo>
                  <a:lnTo>
                    <a:pt x="709930" y="284480"/>
                  </a:lnTo>
                  <a:lnTo>
                    <a:pt x="713740" y="302260"/>
                  </a:lnTo>
                  <a:lnTo>
                    <a:pt x="716280" y="321310"/>
                  </a:lnTo>
                  <a:lnTo>
                    <a:pt x="717550" y="340360"/>
                  </a:lnTo>
                  <a:lnTo>
                    <a:pt x="718819" y="359410"/>
                  </a:lnTo>
                  <a:lnTo>
                    <a:pt x="717550" y="359410"/>
                  </a:lnTo>
                  <a:lnTo>
                    <a:pt x="717550" y="377190"/>
                  </a:lnTo>
                  <a:lnTo>
                    <a:pt x="716280" y="396240"/>
                  </a:lnTo>
                  <a:lnTo>
                    <a:pt x="713740" y="415290"/>
                  </a:lnTo>
                  <a:lnTo>
                    <a:pt x="709930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90" y="487680"/>
                  </a:lnTo>
                  <a:lnTo>
                    <a:pt x="687069" y="504190"/>
                  </a:lnTo>
                  <a:lnTo>
                    <a:pt x="678180" y="521970"/>
                  </a:lnTo>
                  <a:lnTo>
                    <a:pt x="670560" y="538480"/>
                  </a:lnTo>
                  <a:lnTo>
                    <a:pt x="660400" y="553720"/>
                  </a:lnTo>
                  <a:lnTo>
                    <a:pt x="648969" y="570230"/>
                  </a:lnTo>
                  <a:lnTo>
                    <a:pt x="637540" y="584200"/>
                  </a:lnTo>
                  <a:lnTo>
                    <a:pt x="626110" y="599440"/>
                  </a:lnTo>
                  <a:lnTo>
                    <a:pt x="613410" y="612140"/>
                  </a:lnTo>
                  <a:lnTo>
                    <a:pt x="599440" y="626110"/>
                  </a:lnTo>
                  <a:lnTo>
                    <a:pt x="585469" y="637540"/>
                  </a:lnTo>
                  <a:lnTo>
                    <a:pt x="570230" y="648970"/>
                  </a:lnTo>
                  <a:lnTo>
                    <a:pt x="554990" y="660400"/>
                  </a:lnTo>
                  <a:lnTo>
                    <a:pt x="538480" y="669290"/>
                  </a:lnTo>
                  <a:lnTo>
                    <a:pt x="521969" y="678180"/>
                  </a:lnTo>
                  <a:lnTo>
                    <a:pt x="505460" y="687070"/>
                  </a:lnTo>
                  <a:lnTo>
                    <a:pt x="487680" y="693420"/>
                  </a:lnTo>
                  <a:lnTo>
                    <a:pt x="469900" y="699770"/>
                  </a:lnTo>
                  <a:lnTo>
                    <a:pt x="452119" y="706120"/>
                  </a:lnTo>
                  <a:lnTo>
                    <a:pt x="434340" y="709930"/>
                  </a:lnTo>
                  <a:lnTo>
                    <a:pt x="415290" y="713740"/>
                  </a:lnTo>
                  <a:lnTo>
                    <a:pt x="396240" y="715010"/>
                  </a:lnTo>
                  <a:lnTo>
                    <a:pt x="378460" y="717550"/>
                  </a:lnTo>
                  <a:lnTo>
                    <a:pt x="359410" y="717550"/>
                  </a:lnTo>
                  <a:lnTo>
                    <a:pt x="340360" y="717550"/>
                  </a:lnTo>
                  <a:lnTo>
                    <a:pt x="321310" y="715010"/>
                  </a:lnTo>
                  <a:lnTo>
                    <a:pt x="303530" y="712470"/>
                  </a:lnTo>
                  <a:lnTo>
                    <a:pt x="284480" y="709930"/>
                  </a:lnTo>
                  <a:lnTo>
                    <a:pt x="266700" y="704850"/>
                  </a:lnTo>
                  <a:lnTo>
                    <a:pt x="213360" y="685800"/>
                  </a:lnTo>
                  <a:lnTo>
                    <a:pt x="163830" y="659130"/>
                  </a:lnTo>
                  <a:lnTo>
                    <a:pt x="119380" y="624840"/>
                  </a:lnTo>
                  <a:lnTo>
                    <a:pt x="105410" y="612140"/>
                  </a:lnTo>
                  <a:lnTo>
                    <a:pt x="92710" y="599440"/>
                  </a:lnTo>
                  <a:lnTo>
                    <a:pt x="81280" y="584200"/>
                  </a:lnTo>
                  <a:lnTo>
                    <a:pt x="68580" y="570230"/>
                  </a:lnTo>
                  <a:lnTo>
                    <a:pt x="58419" y="553720"/>
                  </a:lnTo>
                  <a:lnTo>
                    <a:pt x="48260" y="538480"/>
                  </a:lnTo>
                  <a:lnTo>
                    <a:pt x="39369" y="521970"/>
                  </a:lnTo>
                  <a:lnTo>
                    <a:pt x="31750" y="504190"/>
                  </a:lnTo>
                  <a:lnTo>
                    <a:pt x="24130" y="487680"/>
                  </a:lnTo>
                  <a:lnTo>
                    <a:pt x="17780" y="469900"/>
                  </a:lnTo>
                  <a:lnTo>
                    <a:pt x="12700" y="452120"/>
                  </a:lnTo>
                  <a:lnTo>
                    <a:pt x="8890" y="433070"/>
                  </a:lnTo>
                  <a:lnTo>
                    <a:pt x="5080" y="415290"/>
                  </a:lnTo>
                  <a:lnTo>
                    <a:pt x="2540" y="396240"/>
                  </a:lnTo>
                  <a:lnTo>
                    <a:pt x="1270" y="377190"/>
                  </a:lnTo>
                  <a:lnTo>
                    <a:pt x="0" y="359410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50"/>
                  </a:moveTo>
                  <a:lnTo>
                    <a:pt x="718819" y="71755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72260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2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6000" y="316829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0320" y="314543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5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29587" y="5254041"/>
            <a:ext cx="727075" cy="749935"/>
            <a:chOff x="2329587" y="5254041"/>
            <a:chExt cx="727075" cy="749935"/>
          </a:xfrm>
        </p:grpSpPr>
        <p:sp>
          <p:nvSpPr>
            <p:cNvPr id="31" name="object 31"/>
            <p:cNvSpPr/>
            <p:nvPr/>
          </p:nvSpPr>
          <p:spPr>
            <a:xfrm>
              <a:off x="2334259" y="528157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66700" y="11430"/>
                  </a:lnTo>
                  <a:lnTo>
                    <a:pt x="213359" y="30480"/>
                  </a:lnTo>
                  <a:lnTo>
                    <a:pt x="180339" y="48260"/>
                  </a:lnTo>
                  <a:lnTo>
                    <a:pt x="163829" y="57150"/>
                  </a:lnTo>
                  <a:lnTo>
                    <a:pt x="119379" y="91440"/>
                  </a:lnTo>
                  <a:lnTo>
                    <a:pt x="80009" y="133350"/>
                  </a:lnTo>
                  <a:lnTo>
                    <a:pt x="58419" y="163830"/>
                  </a:lnTo>
                  <a:lnTo>
                    <a:pt x="48259" y="179070"/>
                  </a:lnTo>
                  <a:lnTo>
                    <a:pt x="24129" y="229870"/>
                  </a:lnTo>
                  <a:lnTo>
                    <a:pt x="8889" y="284480"/>
                  </a:lnTo>
                  <a:lnTo>
                    <a:pt x="5079" y="302260"/>
                  </a:lnTo>
                  <a:lnTo>
                    <a:pt x="2539" y="321310"/>
                  </a:lnTo>
                  <a:lnTo>
                    <a:pt x="1269" y="340360"/>
                  </a:lnTo>
                  <a:lnTo>
                    <a:pt x="0" y="358140"/>
                  </a:lnTo>
                  <a:lnTo>
                    <a:pt x="2539" y="396240"/>
                  </a:lnTo>
                  <a:lnTo>
                    <a:pt x="5079" y="415290"/>
                  </a:lnTo>
                  <a:lnTo>
                    <a:pt x="8889" y="433070"/>
                  </a:lnTo>
                  <a:lnTo>
                    <a:pt x="12700" y="452120"/>
                  </a:lnTo>
                  <a:lnTo>
                    <a:pt x="17779" y="469900"/>
                  </a:lnTo>
                  <a:lnTo>
                    <a:pt x="24129" y="487680"/>
                  </a:lnTo>
                  <a:lnTo>
                    <a:pt x="31750" y="504190"/>
                  </a:lnTo>
                  <a:lnTo>
                    <a:pt x="39369" y="521970"/>
                  </a:lnTo>
                  <a:lnTo>
                    <a:pt x="48259" y="538480"/>
                  </a:lnTo>
                  <a:lnTo>
                    <a:pt x="58419" y="553720"/>
                  </a:lnTo>
                  <a:lnTo>
                    <a:pt x="68579" y="570230"/>
                  </a:lnTo>
                  <a:lnTo>
                    <a:pt x="105409" y="612140"/>
                  </a:lnTo>
                  <a:lnTo>
                    <a:pt x="148589" y="648970"/>
                  </a:lnTo>
                  <a:lnTo>
                    <a:pt x="196850" y="678180"/>
                  </a:lnTo>
                  <a:lnTo>
                    <a:pt x="248919" y="699770"/>
                  </a:lnTo>
                  <a:lnTo>
                    <a:pt x="340359" y="717550"/>
                  </a:lnTo>
                  <a:lnTo>
                    <a:pt x="378459" y="717550"/>
                  </a:lnTo>
                  <a:lnTo>
                    <a:pt x="396239" y="715010"/>
                  </a:lnTo>
                  <a:lnTo>
                    <a:pt x="415289" y="713740"/>
                  </a:lnTo>
                  <a:lnTo>
                    <a:pt x="469900" y="699770"/>
                  </a:lnTo>
                  <a:lnTo>
                    <a:pt x="538479" y="669290"/>
                  </a:lnTo>
                  <a:lnTo>
                    <a:pt x="585469" y="637540"/>
                  </a:lnTo>
                  <a:lnTo>
                    <a:pt x="612139" y="612140"/>
                  </a:lnTo>
                  <a:lnTo>
                    <a:pt x="626109" y="599440"/>
                  </a:lnTo>
                  <a:lnTo>
                    <a:pt x="637539" y="584200"/>
                  </a:lnTo>
                  <a:lnTo>
                    <a:pt x="648969" y="570230"/>
                  </a:lnTo>
                  <a:lnTo>
                    <a:pt x="660400" y="553720"/>
                  </a:lnTo>
                  <a:lnTo>
                    <a:pt x="670559" y="538480"/>
                  </a:lnTo>
                  <a:lnTo>
                    <a:pt x="678179" y="521970"/>
                  </a:lnTo>
                  <a:lnTo>
                    <a:pt x="687069" y="504190"/>
                  </a:lnTo>
                  <a:lnTo>
                    <a:pt x="694689" y="487680"/>
                  </a:lnTo>
                  <a:lnTo>
                    <a:pt x="699769" y="469900"/>
                  </a:lnTo>
                  <a:lnTo>
                    <a:pt x="706119" y="452120"/>
                  </a:lnTo>
                  <a:lnTo>
                    <a:pt x="709929" y="433070"/>
                  </a:lnTo>
                  <a:lnTo>
                    <a:pt x="713739" y="415290"/>
                  </a:lnTo>
                  <a:lnTo>
                    <a:pt x="716279" y="396240"/>
                  </a:lnTo>
                  <a:lnTo>
                    <a:pt x="717550" y="377190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13739" y="302260"/>
                  </a:lnTo>
                  <a:lnTo>
                    <a:pt x="709929" y="284480"/>
                  </a:lnTo>
                  <a:lnTo>
                    <a:pt x="706119" y="265430"/>
                  </a:lnTo>
                  <a:lnTo>
                    <a:pt x="687069" y="212090"/>
                  </a:lnTo>
                  <a:lnTo>
                    <a:pt x="660400" y="163830"/>
                  </a:lnTo>
                  <a:lnTo>
                    <a:pt x="650239" y="147320"/>
                  </a:lnTo>
                  <a:lnTo>
                    <a:pt x="599439" y="91440"/>
                  </a:lnTo>
                  <a:lnTo>
                    <a:pt x="554989" y="57150"/>
                  </a:lnTo>
                  <a:lnTo>
                    <a:pt x="505459" y="30480"/>
                  </a:lnTo>
                  <a:lnTo>
                    <a:pt x="452119" y="11430"/>
                  </a:lnTo>
                  <a:lnTo>
                    <a:pt x="396239" y="127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4259" y="528157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8140"/>
                  </a:moveTo>
                  <a:lnTo>
                    <a:pt x="1269" y="340360"/>
                  </a:lnTo>
                  <a:lnTo>
                    <a:pt x="2539" y="321310"/>
                  </a:lnTo>
                  <a:lnTo>
                    <a:pt x="5079" y="302260"/>
                  </a:lnTo>
                  <a:lnTo>
                    <a:pt x="8889" y="284480"/>
                  </a:lnTo>
                  <a:lnTo>
                    <a:pt x="12700" y="265430"/>
                  </a:lnTo>
                  <a:lnTo>
                    <a:pt x="31750" y="212090"/>
                  </a:lnTo>
                  <a:lnTo>
                    <a:pt x="58419" y="163830"/>
                  </a:lnTo>
                  <a:lnTo>
                    <a:pt x="68579" y="147320"/>
                  </a:lnTo>
                  <a:lnTo>
                    <a:pt x="80009" y="133350"/>
                  </a:lnTo>
                  <a:lnTo>
                    <a:pt x="92709" y="118110"/>
                  </a:lnTo>
                  <a:lnTo>
                    <a:pt x="105409" y="105410"/>
                  </a:lnTo>
                  <a:lnTo>
                    <a:pt x="119379" y="91440"/>
                  </a:lnTo>
                  <a:lnTo>
                    <a:pt x="133350" y="80010"/>
                  </a:lnTo>
                  <a:lnTo>
                    <a:pt x="148589" y="68580"/>
                  </a:lnTo>
                  <a:lnTo>
                    <a:pt x="163829" y="57150"/>
                  </a:lnTo>
                  <a:lnTo>
                    <a:pt x="180339" y="48260"/>
                  </a:lnTo>
                  <a:lnTo>
                    <a:pt x="195579" y="39370"/>
                  </a:lnTo>
                  <a:lnTo>
                    <a:pt x="213359" y="30480"/>
                  </a:lnTo>
                  <a:lnTo>
                    <a:pt x="231139" y="24130"/>
                  </a:lnTo>
                  <a:lnTo>
                    <a:pt x="248919" y="17780"/>
                  </a:lnTo>
                  <a:lnTo>
                    <a:pt x="303529" y="3810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70"/>
                  </a:lnTo>
                  <a:lnTo>
                    <a:pt x="434339" y="7620"/>
                  </a:lnTo>
                  <a:lnTo>
                    <a:pt x="487679" y="24130"/>
                  </a:lnTo>
                  <a:lnTo>
                    <a:pt x="505459" y="30480"/>
                  </a:lnTo>
                  <a:lnTo>
                    <a:pt x="521969" y="39370"/>
                  </a:lnTo>
                  <a:lnTo>
                    <a:pt x="538479" y="48260"/>
                  </a:lnTo>
                  <a:lnTo>
                    <a:pt x="554989" y="57150"/>
                  </a:lnTo>
                  <a:lnTo>
                    <a:pt x="570229" y="68580"/>
                  </a:lnTo>
                  <a:lnTo>
                    <a:pt x="585469" y="80010"/>
                  </a:lnTo>
                  <a:lnTo>
                    <a:pt x="599439" y="91440"/>
                  </a:lnTo>
                  <a:lnTo>
                    <a:pt x="613409" y="105410"/>
                  </a:lnTo>
                  <a:lnTo>
                    <a:pt x="626109" y="118110"/>
                  </a:lnTo>
                  <a:lnTo>
                    <a:pt x="638809" y="133350"/>
                  </a:lnTo>
                  <a:lnTo>
                    <a:pt x="650239" y="147320"/>
                  </a:lnTo>
                  <a:lnTo>
                    <a:pt x="660400" y="163830"/>
                  </a:lnTo>
                  <a:lnTo>
                    <a:pt x="670559" y="179070"/>
                  </a:lnTo>
                  <a:lnTo>
                    <a:pt x="694689" y="229870"/>
                  </a:lnTo>
                  <a:lnTo>
                    <a:pt x="709929" y="284480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8140"/>
                  </a:lnTo>
                  <a:lnTo>
                    <a:pt x="717550" y="377190"/>
                  </a:lnTo>
                  <a:lnTo>
                    <a:pt x="716279" y="396240"/>
                  </a:lnTo>
                  <a:lnTo>
                    <a:pt x="713739" y="415290"/>
                  </a:lnTo>
                  <a:lnTo>
                    <a:pt x="709929" y="433070"/>
                  </a:lnTo>
                  <a:lnTo>
                    <a:pt x="706119" y="452120"/>
                  </a:lnTo>
                  <a:lnTo>
                    <a:pt x="699769" y="469900"/>
                  </a:lnTo>
                  <a:lnTo>
                    <a:pt x="694689" y="487680"/>
                  </a:lnTo>
                  <a:lnTo>
                    <a:pt x="687069" y="504190"/>
                  </a:lnTo>
                  <a:lnTo>
                    <a:pt x="678179" y="521970"/>
                  </a:lnTo>
                  <a:lnTo>
                    <a:pt x="670559" y="538480"/>
                  </a:lnTo>
                  <a:lnTo>
                    <a:pt x="660400" y="553720"/>
                  </a:lnTo>
                  <a:lnTo>
                    <a:pt x="648969" y="570230"/>
                  </a:lnTo>
                  <a:lnTo>
                    <a:pt x="637539" y="584200"/>
                  </a:lnTo>
                  <a:lnTo>
                    <a:pt x="626109" y="599440"/>
                  </a:lnTo>
                  <a:lnTo>
                    <a:pt x="612139" y="612140"/>
                  </a:lnTo>
                  <a:lnTo>
                    <a:pt x="599439" y="626110"/>
                  </a:lnTo>
                  <a:lnTo>
                    <a:pt x="585469" y="637540"/>
                  </a:lnTo>
                  <a:lnTo>
                    <a:pt x="538479" y="669290"/>
                  </a:lnTo>
                  <a:lnTo>
                    <a:pt x="487679" y="693420"/>
                  </a:lnTo>
                  <a:lnTo>
                    <a:pt x="469900" y="699770"/>
                  </a:lnTo>
                  <a:lnTo>
                    <a:pt x="452119" y="704850"/>
                  </a:lnTo>
                  <a:lnTo>
                    <a:pt x="434339" y="709930"/>
                  </a:lnTo>
                  <a:lnTo>
                    <a:pt x="415289" y="713740"/>
                  </a:lnTo>
                  <a:lnTo>
                    <a:pt x="396239" y="715010"/>
                  </a:lnTo>
                  <a:lnTo>
                    <a:pt x="37845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5010"/>
                  </a:lnTo>
                  <a:lnTo>
                    <a:pt x="303529" y="712470"/>
                  </a:lnTo>
                  <a:lnTo>
                    <a:pt x="284479" y="709930"/>
                  </a:lnTo>
                  <a:lnTo>
                    <a:pt x="266700" y="704850"/>
                  </a:lnTo>
                  <a:lnTo>
                    <a:pt x="213359" y="685800"/>
                  </a:lnTo>
                  <a:lnTo>
                    <a:pt x="163829" y="659130"/>
                  </a:lnTo>
                  <a:lnTo>
                    <a:pt x="119379" y="624840"/>
                  </a:lnTo>
                  <a:lnTo>
                    <a:pt x="80009" y="584200"/>
                  </a:lnTo>
                  <a:lnTo>
                    <a:pt x="58419" y="553720"/>
                  </a:lnTo>
                  <a:lnTo>
                    <a:pt x="48259" y="538480"/>
                  </a:lnTo>
                  <a:lnTo>
                    <a:pt x="39369" y="521970"/>
                  </a:lnTo>
                  <a:lnTo>
                    <a:pt x="31750" y="504190"/>
                  </a:lnTo>
                  <a:lnTo>
                    <a:pt x="24129" y="487680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8889" y="433070"/>
                  </a:lnTo>
                  <a:lnTo>
                    <a:pt x="5079" y="415290"/>
                  </a:lnTo>
                  <a:lnTo>
                    <a:pt x="2539" y="396240"/>
                  </a:lnTo>
                  <a:lnTo>
                    <a:pt x="1269" y="377190"/>
                  </a:lnTo>
                  <a:lnTo>
                    <a:pt x="0" y="358140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50"/>
                  </a:moveTo>
                  <a:lnTo>
                    <a:pt x="718819" y="717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4259" y="525871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8459" y="0"/>
                  </a:moveTo>
                  <a:lnTo>
                    <a:pt x="340359" y="0"/>
                  </a:lnTo>
                  <a:lnTo>
                    <a:pt x="321309" y="1269"/>
                  </a:lnTo>
                  <a:lnTo>
                    <a:pt x="303529" y="3809"/>
                  </a:lnTo>
                  <a:lnTo>
                    <a:pt x="284479" y="7619"/>
                  </a:lnTo>
                  <a:lnTo>
                    <a:pt x="266700" y="11429"/>
                  </a:lnTo>
                  <a:lnTo>
                    <a:pt x="248919" y="17779"/>
                  </a:lnTo>
                  <a:lnTo>
                    <a:pt x="231139" y="22859"/>
                  </a:lnTo>
                  <a:lnTo>
                    <a:pt x="213359" y="30479"/>
                  </a:lnTo>
                  <a:lnTo>
                    <a:pt x="195579" y="39369"/>
                  </a:lnTo>
                  <a:lnTo>
                    <a:pt x="180339" y="48259"/>
                  </a:lnTo>
                  <a:lnTo>
                    <a:pt x="163829" y="57149"/>
                  </a:lnTo>
                  <a:lnTo>
                    <a:pt x="119379" y="91439"/>
                  </a:lnTo>
                  <a:lnTo>
                    <a:pt x="80009" y="133349"/>
                  </a:lnTo>
                  <a:lnTo>
                    <a:pt x="48259" y="179069"/>
                  </a:lnTo>
                  <a:lnTo>
                    <a:pt x="24129" y="229869"/>
                  </a:lnTo>
                  <a:lnTo>
                    <a:pt x="8889" y="284479"/>
                  </a:lnTo>
                  <a:lnTo>
                    <a:pt x="5079" y="302259"/>
                  </a:lnTo>
                  <a:lnTo>
                    <a:pt x="2539" y="321309"/>
                  </a:lnTo>
                  <a:lnTo>
                    <a:pt x="1269" y="340359"/>
                  </a:lnTo>
                  <a:lnTo>
                    <a:pt x="0" y="358139"/>
                  </a:lnTo>
                  <a:lnTo>
                    <a:pt x="2539" y="396239"/>
                  </a:lnTo>
                  <a:lnTo>
                    <a:pt x="12700" y="450849"/>
                  </a:lnTo>
                  <a:lnTo>
                    <a:pt x="24129" y="487679"/>
                  </a:lnTo>
                  <a:lnTo>
                    <a:pt x="48259" y="537209"/>
                  </a:lnTo>
                  <a:lnTo>
                    <a:pt x="80009" y="584199"/>
                  </a:lnTo>
                  <a:lnTo>
                    <a:pt x="133350" y="637539"/>
                  </a:lnTo>
                  <a:lnTo>
                    <a:pt x="180339" y="669289"/>
                  </a:lnTo>
                  <a:lnTo>
                    <a:pt x="231139" y="693419"/>
                  </a:lnTo>
                  <a:lnTo>
                    <a:pt x="284479" y="708659"/>
                  </a:lnTo>
                  <a:lnTo>
                    <a:pt x="359409" y="717549"/>
                  </a:lnTo>
                  <a:lnTo>
                    <a:pt x="378459" y="717549"/>
                  </a:lnTo>
                  <a:lnTo>
                    <a:pt x="396239" y="715009"/>
                  </a:lnTo>
                  <a:lnTo>
                    <a:pt x="415289" y="713739"/>
                  </a:lnTo>
                  <a:lnTo>
                    <a:pt x="469900" y="699769"/>
                  </a:lnTo>
                  <a:lnTo>
                    <a:pt x="538479" y="669289"/>
                  </a:lnTo>
                  <a:lnTo>
                    <a:pt x="585469" y="637539"/>
                  </a:lnTo>
                  <a:lnTo>
                    <a:pt x="626109" y="598169"/>
                  </a:lnTo>
                  <a:lnTo>
                    <a:pt x="660400" y="553719"/>
                  </a:lnTo>
                  <a:lnTo>
                    <a:pt x="678179" y="520699"/>
                  </a:lnTo>
                  <a:lnTo>
                    <a:pt x="687069" y="504189"/>
                  </a:lnTo>
                  <a:lnTo>
                    <a:pt x="694689" y="487679"/>
                  </a:lnTo>
                  <a:lnTo>
                    <a:pt x="699769" y="469899"/>
                  </a:lnTo>
                  <a:lnTo>
                    <a:pt x="706119" y="450849"/>
                  </a:lnTo>
                  <a:lnTo>
                    <a:pt x="713739" y="415289"/>
                  </a:lnTo>
                  <a:lnTo>
                    <a:pt x="716279" y="396239"/>
                  </a:lnTo>
                  <a:lnTo>
                    <a:pt x="717550" y="377189"/>
                  </a:lnTo>
                  <a:lnTo>
                    <a:pt x="717550" y="340359"/>
                  </a:lnTo>
                  <a:lnTo>
                    <a:pt x="716279" y="321309"/>
                  </a:lnTo>
                  <a:lnTo>
                    <a:pt x="713739" y="302259"/>
                  </a:lnTo>
                  <a:lnTo>
                    <a:pt x="709929" y="284479"/>
                  </a:lnTo>
                  <a:lnTo>
                    <a:pt x="706119" y="265429"/>
                  </a:lnTo>
                  <a:lnTo>
                    <a:pt x="687069" y="212089"/>
                  </a:lnTo>
                  <a:lnTo>
                    <a:pt x="660400" y="162559"/>
                  </a:lnTo>
                  <a:lnTo>
                    <a:pt x="626109" y="118109"/>
                  </a:lnTo>
                  <a:lnTo>
                    <a:pt x="585469" y="80009"/>
                  </a:lnTo>
                  <a:lnTo>
                    <a:pt x="554989" y="57149"/>
                  </a:lnTo>
                  <a:lnTo>
                    <a:pt x="505459" y="30479"/>
                  </a:lnTo>
                  <a:lnTo>
                    <a:pt x="469900" y="17779"/>
                  </a:lnTo>
                  <a:lnTo>
                    <a:pt x="452119" y="11429"/>
                  </a:lnTo>
                  <a:lnTo>
                    <a:pt x="434339" y="7619"/>
                  </a:lnTo>
                  <a:lnTo>
                    <a:pt x="415289" y="3809"/>
                  </a:lnTo>
                  <a:lnTo>
                    <a:pt x="396239" y="1269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4259" y="5258714"/>
              <a:ext cx="718820" cy="717550"/>
            </a:xfrm>
            <a:custGeom>
              <a:avLst/>
              <a:gdLst/>
              <a:ahLst/>
              <a:cxnLst/>
              <a:rect l="l" t="t" r="r" b="b"/>
              <a:pathLst>
                <a:path w="718819" h="717550">
                  <a:moveTo>
                    <a:pt x="0" y="358139"/>
                  </a:moveTo>
                  <a:lnTo>
                    <a:pt x="1269" y="340359"/>
                  </a:lnTo>
                  <a:lnTo>
                    <a:pt x="2539" y="321309"/>
                  </a:lnTo>
                  <a:lnTo>
                    <a:pt x="5079" y="302259"/>
                  </a:lnTo>
                  <a:lnTo>
                    <a:pt x="8889" y="284479"/>
                  </a:lnTo>
                  <a:lnTo>
                    <a:pt x="12700" y="265429"/>
                  </a:lnTo>
                  <a:lnTo>
                    <a:pt x="31750" y="212089"/>
                  </a:lnTo>
                  <a:lnTo>
                    <a:pt x="58419" y="162559"/>
                  </a:lnTo>
                  <a:lnTo>
                    <a:pt x="92709" y="118109"/>
                  </a:lnTo>
                  <a:lnTo>
                    <a:pt x="133350" y="80009"/>
                  </a:lnTo>
                  <a:lnTo>
                    <a:pt x="148589" y="68579"/>
                  </a:lnTo>
                  <a:lnTo>
                    <a:pt x="163829" y="57149"/>
                  </a:lnTo>
                  <a:lnTo>
                    <a:pt x="180339" y="48259"/>
                  </a:lnTo>
                  <a:lnTo>
                    <a:pt x="195579" y="39369"/>
                  </a:lnTo>
                  <a:lnTo>
                    <a:pt x="213359" y="30479"/>
                  </a:lnTo>
                  <a:lnTo>
                    <a:pt x="231139" y="22859"/>
                  </a:lnTo>
                  <a:lnTo>
                    <a:pt x="248919" y="17779"/>
                  </a:lnTo>
                  <a:lnTo>
                    <a:pt x="266700" y="11429"/>
                  </a:lnTo>
                  <a:lnTo>
                    <a:pt x="284479" y="7619"/>
                  </a:lnTo>
                  <a:lnTo>
                    <a:pt x="303529" y="3809"/>
                  </a:lnTo>
                  <a:lnTo>
                    <a:pt x="321309" y="1269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8459" y="0"/>
                  </a:lnTo>
                  <a:lnTo>
                    <a:pt x="396239" y="1269"/>
                  </a:lnTo>
                  <a:lnTo>
                    <a:pt x="415289" y="3809"/>
                  </a:lnTo>
                  <a:lnTo>
                    <a:pt x="434339" y="7619"/>
                  </a:lnTo>
                  <a:lnTo>
                    <a:pt x="452119" y="11429"/>
                  </a:lnTo>
                  <a:lnTo>
                    <a:pt x="469900" y="17779"/>
                  </a:lnTo>
                  <a:lnTo>
                    <a:pt x="487679" y="22859"/>
                  </a:lnTo>
                  <a:lnTo>
                    <a:pt x="505459" y="30479"/>
                  </a:lnTo>
                  <a:lnTo>
                    <a:pt x="521969" y="39369"/>
                  </a:lnTo>
                  <a:lnTo>
                    <a:pt x="538479" y="48259"/>
                  </a:lnTo>
                  <a:lnTo>
                    <a:pt x="554989" y="57149"/>
                  </a:lnTo>
                  <a:lnTo>
                    <a:pt x="570229" y="68579"/>
                  </a:lnTo>
                  <a:lnTo>
                    <a:pt x="585469" y="80009"/>
                  </a:lnTo>
                  <a:lnTo>
                    <a:pt x="599439" y="91439"/>
                  </a:lnTo>
                  <a:lnTo>
                    <a:pt x="638809" y="133349"/>
                  </a:lnTo>
                  <a:lnTo>
                    <a:pt x="670559" y="179069"/>
                  </a:lnTo>
                  <a:lnTo>
                    <a:pt x="694689" y="229869"/>
                  </a:lnTo>
                  <a:lnTo>
                    <a:pt x="709929" y="284479"/>
                  </a:lnTo>
                  <a:lnTo>
                    <a:pt x="713739" y="302259"/>
                  </a:lnTo>
                  <a:lnTo>
                    <a:pt x="716279" y="321309"/>
                  </a:lnTo>
                  <a:lnTo>
                    <a:pt x="717550" y="340359"/>
                  </a:lnTo>
                  <a:lnTo>
                    <a:pt x="717550" y="358139"/>
                  </a:lnTo>
                  <a:lnTo>
                    <a:pt x="717550" y="377189"/>
                  </a:lnTo>
                  <a:lnTo>
                    <a:pt x="716279" y="396239"/>
                  </a:lnTo>
                  <a:lnTo>
                    <a:pt x="713739" y="415289"/>
                  </a:lnTo>
                  <a:lnTo>
                    <a:pt x="709929" y="433069"/>
                  </a:lnTo>
                  <a:lnTo>
                    <a:pt x="706119" y="450849"/>
                  </a:lnTo>
                  <a:lnTo>
                    <a:pt x="699769" y="469899"/>
                  </a:lnTo>
                  <a:lnTo>
                    <a:pt x="694689" y="487679"/>
                  </a:lnTo>
                  <a:lnTo>
                    <a:pt x="687069" y="504189"/>
                  </a:lnTo>
                  <a:lnTo>
                    <a:pt x="678179" y="520699"/>
                  </a:lnTo>
                  <a:lnTo>
                    <a:pt x="670559" y="537209"/>
                  </a:lnTo>
                  <a:lnTo>
                    <a:pt x="660400" y="553719"/>
                  </a:lnTo>
                  <a:lnTo>
                    <a:pt x="648969" y="568959"/>
                  </a:lnTo>
                  <a:lnTo>
                    <a:pt x="637539" y="584199"/>
                  </a:lnTo>
                  <a:lnTo>
                    <a:pt x="626109" y="598169"/>
                  </a:lnTo>
                  <a:lnTo>
                    <a:pt x="612139" y="612139"/>
                  </a:lnTo>
                  <a:lnTo>
                    <a:pt x="599439" y="624839"/>
                  </a:lnTo>
                  <a:lnTo>
                    <a:pt x="554989" y="659129"/>
                  </a:lnTo>
                  <a:lnTo>
                    <a:pt x="521969" y="678179"/>
                  </a:lnTo>
                  <a:lnTo>
                    <a:pt x="487679" y="693419"/>
                  </a:lnTo>
                  <a:lnTo>
                    <a:pt x="469900" y="699769"/>
                  </a:lnTo>
                  <a:lnTo>
                    <a:pt x="452119" y="704849"/>
                  </a:lnTo>
                  <a:lnTo>
                    <a:pt x="434339" y="709929"/>
                  </a:lnTo>
                  <a:lnTo>
                    <a:pt x="415289" y="713739"/>
                  </a:lnTo>
                  <a:lnTo>
                    <a:pt x="396239" y="715009"/>
                  </a:lnTo>
                  <a:lnTo>
                    <a:pt x="378459" y="717549"/>
                  </a:lnTo>
                  <a:lnTo>
                    <a:pt x="359409" y="717549"/>
                  </a:lnTo>
                  <a:lnTo>
                    <a:pt x="340359" y="716279"/>
                  </a:lnTo>
                  <a:lnTo>
                    <a:pt x="321309" y="715009"/>
                  </a:lnTo>
                  <a:lnTo>
                    <a:pt x="303529" y="712469"/>
                  </a:lnTo>
                  <a:lnTo>
                    <a:pt x="248919" y="699769"/>
                  </a:lnTo>
                  <a:lnTo>
                    <a:pt x="213359" y="685799"/>
                  </a:lnTo>
                  <a:lnTo>
                    <a:pt x="163829" y="659129"/>
                  </a:lnTo>
                  <a:lnTo>
                    <a:pt x="119379" y="624839"/>
                  </a:lnTo>
                  <a:lnTo>
                    <a:pt x="80009" y="584199"/>
                  </a:lnTo>
                  <a:lnTo>
                    <a:pt x="48259" y="537209"/>
                  </a:lnTo>
                  <a:lnTo>
                    <a:pt x="31750" y="504189"/>
                  </a:lnTo>
                  <a:lnTo>
                    <a:pt x="24129" y="487679"/>
                  </a:lnTo>
                  <a:lnTo>
                    <a:pt x="12700" y="450849"/>
                  </a:lnTo>
                  <a:lnTo>
                    <a:pt x="2539" y="396239"/>
                  </a:lnTo>
                  <a:lnTo>
                    <a:pt x="1269" y="377189"/>
                  </a:lnTo>
                  <a:lnTo>
                    <a:pt x="0" y="358139"/>
                  </a:lnTo>
                  <a:close/>
                </a:path>
                <a:path w="718819" h="717550">
                  <a:moveTo>
                    <a:pt x="0" y="0"/>
                  </a:moveTo>
                  <a:lnTo>
                    <a:pt x="0" y="0"/>
                  </a:lnTo>
                </a:path>
                <a:path w="718819" h="717550">
                  <a:moveTo>
                    <a:pt x="718819" y="717549"/>
                  </a:moveTo>
                  <a:lnTo>
                    <a:pt x="718819" y="717549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86000" y="4270654"/>
            <a:ext cx="139128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6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rlito"/>
                <a:cs typeface="Carlito"/>
              </a:rPr>
              <a:t>BB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7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53079" y="201894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3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956050" y="82829"/>
            <a:ext cx="2389505" cy="167576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pc="-75" dirty="0"/>
              <a:t>Trace</a:t>
            </a:r>
          </a:p>
          <a:p>
            <a:pPr marL="1420495" marR="5080" indent="-325120">
              <a:lnSpc>
                <a:spcPct val="100000"/>
              </a:lnSpc>
              <a:spcBef>
                <a:spcPts val="690"/>
              </a:spcBef>
            </a:pPr>
            <a:r>
              <a:rPr sz="2400" spc="-150" dirty="0"/>
              <a:t>T</a:t>
            </a:r>
            <a:r>
              <a:rPr sz="2400" spc="-40" dirty="0"/>
              <a:t>r</a:t>
            </a:r>
            <a:r>
              <a:rPr sz="2400" dirty="0"/>
              <a:t>an</a:t>
            </a:r>
            <a:r>
              <a:rPr sz="2400" spc="-10" dirty="0"/>
              <a:t>s</a:t>
            </a:r>
            <a:r>
              <a:rPr sz="2400" spc="5" dirty="0"/>
              <a:t>l</a:t>
            </a:r>
            <a:r>
              <a:rPr sz="2400" spc="-30" dirty="0"/>
              <a:t>a</a:t>
            </a:r>
            <a:r>
              <a:rPr sz="2400" spc="-25" dirty="0"/>
              <a:t>t</a:t>
            </a:r>
            <a:r>
              <a:rPr sz="2400" spc="10" dirty="0"/>
              <a:t>e</a:t>
            </a:r>
            <a:r>
              <a:rPr sz="2400" dirty="0"/>
              <a:t>d  </a:t>
            </a:r>
            <a:r>
              <a:rPr sz="2400" spc="-10" dirty="0"/>
              <a:t>trace</a:t>
            </a:r>
            <a:endParaRPr sz="2400"/>
          </a:p>
        </p:txBody>
      </p:sp>
      <p:sp>
        <p:nvSpPr>
          <p:cNvPr id="38" name="object 38"/>
          <p:cNvSpPr txBox="1"/>
          <p:nvPr/>
        </p:nvSpPr>
        <p:spPr>
          <a:xfrm>
            <a:off x="347979" y="1001674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5080" indent="-2184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iginal 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49707" y="1379181"/>
            <a:ext cx="739775" cy="2245995"/>
            <a:chOff x="6549707" y="1379181"/>
            <a:chExt cx="739775" cy="2245995"/>
          </a:xfrm>
        </p:grpSpPr>
        <p:sp>
          <p:nvSpPr>
            <p:cNvPr id="40" name="object 40"/>
            <p:cNvSpPr/>
            <p:nvPr/>
          </p:nvSpPr>
          <p:spPr>
            <a:xfrm>
              <a:off x="6554469" y="1406804"/>
              <a:ext cx="717550" cy="718820"/>
            </a:xfrm>
            <a:custGeom>
              <a:avLst/>
              <a:gdLst/>
              <a:ahLst/>
              <a:cxnLst/>
              <a:rect l="l" t="t" r="r" b="b"/>
              <a:pathLst>
                <a:path w="717550" h="718819">
                  <a:moveTo>
                    <a:pt x="359409" y="0"/>
                  </a:moveTo>
                  <a:lnTo>
                    <a:pt x="321309" y="2539"/>
                  </a:lnTo>
                  <a:lnTo>
                    <a:pt x="266700" y="12700"/>
                  </a:lnTo>
                  <a:lnTo>
                    <a:pt x="229870" y="24129"/>
                  </a:lnTo>
                  <a:lnTo>
                    <a:pt x="213359" y="31750"/>
                  </a:lnTo>
                  <a:lnTo>
                    <a:pt x="195579" y="39369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0479" y="213360"/>
                  </a:lnTo>
                  <a:lnTo>
                    <a:pt x="7620" y="284479"/>
                  </a:lnTo>
                  <a:lnTo>
                    <a:pt x="1270" y="322579"/>
                  </a:lnTo>
                  <a:lnTo>
                    <a:pt x="0" y="340360"/>
                  </a:lnTo>
                  <a:lnTo>
                    <a:pt x="0" y="378460"/>
                  </a:lnTo>
                  <a:lnTo>
                    <a:pt x="2539" y="397510"/>
                  </a:lnTo>
                  <a:lnTo>
                    <a:pt x="3809" y="415289"/>
                  </a:lnTo>
                  <a:lnTo>
                    <a:pt x="17779" y="469900"/>
                  </a:lnTo>
                  <a:lnTo>
                    <a:pt x="48259" y="538479"/>
                  </a:lnTo>
                  <a:lnTo>
                    <a:pt x="80009" y="585469"/>
                  </a:lnTo>
                  <a:lnTo>
                    <a:pt x="133350" y="638810"/>
                  </a:lnTo>
                  <a:lnTo>
                    <a:pt x="179070" y="670560"/>
                  </a:lnTo>
                  <a:lnTo>
                    <a:pt x="229870" y="694689"/>
                  </a:lnTo>
                  <a:lnTo>
                    <a:pt x="266700" y="706119"/>
                  </a:lnTo>
                  <a:lnTo>
                    <a:pt x="321309" y="716279"/>
                  </a:lnTo>
                  <a:lnTo>
                    <a:pt x="340359" y="717550"/>
                  </a:lnTo>
                  <a:lnTo>
                    <a:pt x="359409" y="717550"/>
                  </a:lnTo>
                  <a:lnTo>
                    <a:pt x="359409" y="718819"/>
                  </a:lnTo>
                  <a:lnTo>
                    <a:pt x="396239" y="716279"/>
                  </a:lnTo>
                  <a:lnTo>
                    <a:pt x="415289" y="713739"/>
                  </a:lnTo>
                  <a:lnTo>
                    <a:pt x="433070" y="709929"/>
                  </a:lnTo>
                  <a:lnTo>
                    <a:pt x="452120" y="706119"/>
                  </a:lnTo>
                  <a:lnTo>
                    <a:pt x="469900" y="701039"/>
                  </a:lnTo>
                  <a:lnTo>
                    <a:pt x="487679" y="694689"/>
                  </a:lnTo>
                  <a:lnTo>
                    <a:pt x="504189" y="687069"/>
                  </a:lnTo>
                  <a:lnTo>
                    <a:pt x="521970" y="679450"/>
                  </a:lnTo>
                  <a:lnTo>
                    <a:pt x="554989" y="660400"/>
                  </a:lnTo>
                  <a:lnTo>
                    <a:pt x="599439" y="626110"/>
                  </a:lnTo>
                  <a:lnTo>
                    <a:pt x="637539" y="585469"/>
                  </a:lnTo>
                  <a:lnTo>
                    <a:pt x="669289" y="538479"/>
                  </a:lnTo>
                  <a:lnTo>
                    <a:pt x="699770" y="469900"/>
                  </a:lnTo>
                  <a:lnTo>
                    <a:pt x="713739" y="415289"/>
                  </a:lnTo>
                  <a:lnTo>
                    <a:pt x="717550" y="378460"/>
                  </a:lnTo>
                  <a:lnTo>
                    <a:pt x="717550" y="340360"/>
                  </a:lnTo>
                  <a:lnTo>
                    <a:pt x="709929" y="284479"/>
                  </a:lnTo>
                  <a:lnTo>
                    <a:pt x="699770" y="248919"/>
                  </a:lnTo>
                  <a:lnTo>
                    <a:pt x="694689" y="231139"/>
                  </a:lnTo>
                  <a:lnTo>
                    <a:pt x="660400" y="163829"/>
                  </a:lnTo>
                  <a:lnTo>
                    <a:pt x="637539" y="133350"/>
                  </a:lnTo>
                  <a:lnTo>
                    <a:pt x="599439" y="92710"/>
                  </a:lnTo>
                  <a:lnTo>
                    <a:pt x="554989" y="58419"/>
                  </a:lnTo>
                  <a:lnTo>
                    <a:pt x="521970" y="39369"/>
                  </a:lnTo>
                  <a:lnTo>
                    <a:pt x="469900" y="17779"/>
                  </a:lnTo>
                  <a:lnTo>
                    <a:pt x="433070" y="8889"/>
                  </a:lnTo>
                  <a:lnTo>
                    <a:pt x="415289" y="5079"/>
                  </a:lnTo>
                  <a:lnTo>
                    <a:pt x="396239" y="2539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4469" y="140680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20" h="718819">
                  <a:moveTo>
                    <a:pt x="0" y="359410"/>
                  </a:moveTo>
                  <a:lnTo>
                    <a:pt x="0" y="340360"/>
                  </a:lnTo>
                  <a:lnTo>
                    <a:pt x="1270" y="322579"/>
                  </a:lnTo>
                  <a:lnTo>
                    <a:pt x="3809" y="303529"/>
                  </a:lnTo>
                  <a:lnTo>
                    <a:pt x="7620" y="284479"/>
                  </a:lnTo>
                  <a:lnTo>
                    <a:pt x="12700" y="266700"/>
                  </a:lnTo>
                  <a:lnTo>
                    <a:pt x="17779" y="248919"/>
                  </a:lnTo>
                  <a:lnTo>
                    <a:pt x="24129" y="231139"/>
                  </a:lnTo>
                  <a:lnTo>
                    <a:pt x="30479" y="213360"/>
                  </a:lnTo>
                  <a:lnTo>
                    <a:pt x="39370" y="196850"/>
                  </a:lnTo>
                  <a:lnTo>
                    <a:pt x="58420" y="163829"/>
                  </a:lnTo>
                  <a:lnTo>
                    <a:pt x="92709" y="119379"/>
                  </a:lnTo>
                  <a:lnTo>
                    <a:pt x="119379" y="92710"/>
                  </a:lnTo>
                  <a:lnTo>
                    <a:pt x="133350" y="80010"/>
                  </a:lnTo>
                  <a:lnTo>
                    <a:pt x="179070" y="48260"/>
                  </a:lnTo>
                  <a:lnTo>
                    <a:pt x="213359" y="31750"/>
                  </a:lnTo>
                  <a:lnTo>
                    <a:pt x="229870" y="24129"/>
                  </a:lnTo>
                  <a:lnTo>
                    <a:pt x="247650" y="17779"/>
                  </a:lnTo>
                  <a:lnTo>
                    <a:pt x="266700" y="12700"/>
                  </a:lnTo>
                  <a:lnTo>
                    <a:pt x="284479" y="8889"/>
                  </a:lnTo>
                  <a:lnTo>
                    <a:pt x="302259" y="5079"/>
                  </a:lnTo>
                  <a:lnTo>
                    <a:pt x="321309" y="2539"/>
                  </a:lnTo>
                  <a:lnTo>
                    <a:pt x="340359" y="1269"/>
                  </a:lnTo>
                  <a:lnTo>
                    <a:pt x="359409" y="0"/>
                  </a:lnTo>
                  <a:lnTo>
                    <a:pt x="377189" y="1269"/>
                  </a:lnTo>
                  <a:lnTo>
                    <a:pt x="396239" y="2539"/>
                  </a:lnTo>
                  <a:lnTo>
                    <a:pt x="415289" y="5079"/>
                  </a:lnTo>
                  <a:lnTo>
                    <a:pt x="433070" y="8889"/>
                  </a:lnTo>
                  <a:lnTo>
                    <a:pt x="452120" y="12700"/>
                  </a:lnTo>
                  <a:lnTo>
                    <a:pt x="469900" y="17779"/>
                  </a:lnTo>
                  <a:lnTo>
                    <a:pt x="505459" y="31750"/>
                  </a:lnTo>
                  <a:lnTo>
                    <a:pt x="554989" y="58419"/>
                  </a:lnTo>
                  <a:lnTo>
                    <a:pt x="599439" y="92710"/>
                  </a:lnTo>
                  <a:lnTo>
                    <a:pt x="612139" y="105410"/>
                  </a:lnTo>
                  <a:lnTo>
                    <a:pt x="626109" y="119379"/>
                  </a:lnTo>
                  <a:lnTo>
                    <a:pt x="637539" y="133350"/>
                  </a:lnTo>
                  <a:lnTo>
                    <a:pt x="648970" y="148589"/>
                  </a:lnTo>
                  <a:lnTo>
                    <a:pt x="660400" y="163829"/>
                  </a:lnTo>
                  <a:lnTo>
                    <a:pt x="669289" y="180339"/>
                  </a:lnTo>
                  <a:lnTo>
                    <a:pt x="678179" y="196850"/>
                  </a:lnTo>
                  <a:lnTo>
                    <a:pt x="687070" y="213360"/>
                  </a:lnTo>
                  <a:lnTo>
                    <a:pt x="694689" y="231139"/>
                  </a:lnTo>
                  <a:lnTo>
                    <a:pt x="699770" y="248919"/>
                  </a:lnTo>
                  <a:lnTo>
                    <a:pt x="706120" y="266700"/>
                  </a:lnTo>
                  <a:lnTo>
                    <a:pt x="709929" y="284479"/>
                  </a:lnTo>
                  <a:lnTo>
                    <a:pt x="713739" y="303529"/>
                  </a:lnTo>
                  <a:lnTo>
                    <a:pt x="716279" y="322579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8460"/>
                  </a:lnTo>
                  <a:lnTo>
                    <a:pt x="716279" y="397510"/>
                  </a:lnTo>
                  <a:lnTo>
                    <a:pt x="713739" y="415289"/>
                  </a:lnTo>
                  <a:lnTo>
                    <a:pt x="709929" y="434339"/>
                  </a:lnTo>
                  <a:lnTo>
                    <a:pt x="704850" y="452119"/>
                  </a:lnTo>
                  <a:lnTo>
                    <a:pt x="699770" y="469900"/>
                  </a:lnTo>
                  <a:lnTo>
                    <a:pt x="693420" y="487679"/>
                  </a:lnTo>
                  <a:lnTo>
                    <a:pt x="687070" y="505460"/>
                  </a:lnTo>
                  <a:lnTo>
                    <a:pt x="678179" y="521969"/>
                  </a:lnTo>
                  <a:lnTo>
                    <a:pt x="659129" y="554989"/>
                  </a:lnTo>
                  <a:lnTo>
                    <a:pt x="624839" y="599439"/>
                  </a:lnTo>
                  <a:lnTo>
                    <a:pt x="612139" y="613410"/>
                  </a:lnTo>
                  <a:lnTo>
                    <a:pt x="570229" y="650239"/>
                  </a:lnTo>
                  <a:lnTo>
                    <a:pt x="521970" y="679450"/>
                  </a:lnTo>
                  <a:lnTo>
                    <a:pt x="504189" y="687069"/>
                  </a:lnTo>
                  <a:lnTo>
                    <a:pt x="487679" y="694689"/>
                  </a:lnTo>
                  <a:lnTo>
                    <a:pt x="469900" y="701039"/>
                  </a:lnTo>
                  <a:lnTo>
                    <a:pt x="452120" y="706119"/>
                  </a:lnTo>
                  <a:lnTo>
                    <a:pt x="433070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7189" y="717550"/>
                  </a:lnTo>
                  <a:lnTo>
                    <a:pt x="359409" y="718819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302259" y="713739"/>
                  </a:lnTo>
                  <a:lnTo>
                    <a:pt x="284479" y="709929"/>
                  </a:lnTo>
                  <a:lnTo>
                    <a:pt x="266700" y="706119"/>
                  </a:lnTo>
                  <a:lnTo>
                    <a:pt x="247650" y="701039"/>
                  </a:lnTo>
                  <a:lnTo>
                    <a:pt x="229870" y="694689"/>
                  </a:lnTo>
                  <a:lnTo>
                    <a:pt x="213359" y="687069"/>
                  </a:lnTo>
                  <a:lnTo>
                    <a:pt x="196850" y="679450"/>
                  </a:lnTo>
                  <a:lnTo>
                    <a:pt x="179070" y="670560"/>
                  </a:lnTo>
                  <a:lnTo>
                    <a:pt x="163829" y="660400"/>
                  </a:lnTo>
                  <a:lnTo>
                    <a:pt x="148589" y="650239"/>
                  </a:lnTo>
                  <a:lnTo>
                    <a:pt x="133350" y="638810"/>
                  </a:lnTo>
                  <a:lnTo>
                    <a:pt x="119379" y="626110"/>
                  </a:lnTo>
                  <a:lnTo>
                    <a:pt x="105409" y="613410"/>
                  </a:lnTo>
                  <a:lnTo>
                    <a:pt x="92709" y="599439"/>
                  </a:lnTo>
                  <a:lnTo>
                    <a:pt x="80009" y="585469"/>
                  </a:lnTo>
                  <a:lnTo>
                    <a:pt x="68579" y="570229"/>
                  </a:lnTo>
                  <a:lnTo>
                    <a:pt x="58420" y="554989"/>
                  </a:lnTo>
                  <a:lnTo>
                    <a:pt x="48259" y="538479"/>
                  </a:lnTo>
                  <a:lnTo>
                    <a:pt x="39370" y="521969"/>
                  </a:lnTo>
                  <a:lnTo>
                    <a:pt x="30479" y="505460"/>
                  </a:lnTo>
                  <a:lnTo>
                    <a:pt x="24129" y="487679"/>
                  </a:lnTo>
                  <a:lnTo>
                    <a:pt x="17779" y="469900"/>
                  </a:lnTo>
                  <a:lnTo>
                    <a:pt x="12700" y="452119"/>
                  </a:lnTo>
                  <a:lnTo>
                    <a:pt x="7620" y="434339"/>
                  </a:lnTo>
                  <a:lnTo>
                    <a:pt x="3809" y="415289"/>
                  </a:lnTo>
                  <a:lnTo>
                    <a:pt x="2539" y="397510"/>
                  </a:lnTo>
                  <a:lnTo>
                    <a:pt x="0" y="378460"/>
                  </a:lnTo>
                  <a:lnTo>
                    <a:pt x="0" y="359410"/>
                  </a:lnTo>
                  <a:close/>
                </a:path>
                <a:path w="718820" h="718819">
                  <a:moveTo>
                    <a:pt x="0" y="0"/>
                  </a:moveTo>
                  <a:lnTo>
                    <a:pt x="0" y="0"/>
                  </a:lnTo>
                </a:path>
                <a:path w="718820" h="718819">
                  <a:moveTo>
                    <a:pt x="718820" y="718819"/>
                  </a:moveTo>
                  <a:lnTo>
                    <a:pt x="718820" y="7188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54469" y="1383944"/>
              <a:ext cx="717550" cy="718820"/>
            </a:xfrm>
            <a:custGeom>
              <a:avLst/>
              <a:gdLst/>
              <a:ahLst/>
              <a:cxnLst/>
              <a:rect l="l" t="t" r="r" b="b"/>
              <a:pathLst>
                <a:path w="717550" h="718819">
                  <a:moveTo>
                    <a:pt x="359409" y="0"/>
                  </a:moveTo>
                  <a:lnTo>
                    <a:pt x="321309" y="2539"/>
                  </a:lnTo>
                  <a:lnTo>
                    <a:pt x="266700" y="12700"/>
                  </a:lnTo>
                  <a:lnTo>
                    <a:pt x="229870" y="24129"/>
                  </a:lnTo>
                  <a:lnTo>
                    <a:pt x="213359" y="31750"/>
                  </a:lnTo>
                  <a:lnTo>
                    <a:pt x="195579" y="39370"/>
                  </a:lnTo>
                  <a:lnTo>
                    <a:pt x="148589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0479" y="213360"/>
                  </a:lnTo>
                  <a:lnTo>
                    <a:pt x="7620" y="284479"/>
                  </a:lnTo>
                  <a:lnTo>
                    <a:pt x="0" y="340360"/>
                  </a:lnTo>
                  <a:lnTo>
                    <a:pt x="0" y="378460"/>
                  </a:lnTo>
                  <a:lnTo>
                    <a:pt x="2539" y="396239"/>
                  </a:lnTo>
                  <a:lnTo>
                    <a:pt x="3809" y="415289"/>
                  </a:lnTo>
                  <a:lnTo>
                    <a:pt x="17779" y="469900"/>
                  </a:lnTo>
                  <a:lnTo>
                    <a:pt x="48259" y="538479"/>
                  </a:lnTo>
                  <a:lnTo>
                    <a:pt x="80009" y="585470"/>
                  </a:lnTo>
                  <a:lnTo>
                    <a:pt x="119379" y="626110"/>
                  </a:lnTo>
                  <a:lnTo>
                    <a:pt x="163829" y="660400"/>
                  </a:lnTo>
                  <a:lnTo>
                    <a:pt x="196850" y="678179"/>
                  </a:lnTo>
                  <a:lnTo>
                    <a:pt x="213359" y="687070"/>
                  </a:lnTo>
                  <a:lnTo>
                    <a:pt x="229870" y="694689"/>
                  </a:lnTo>
                  <a:lnTo>
                    <a:pt x="247650" y="699770"/>
                  </a:lnTo>
                  <a:lnTo>
                    <a:pt x="266700" y="706120"/>
                  </a:lnTo>
                  <a:lnTo>
                    <a:pt x="302259" y="713739"/>
                  </a:lnTo>
                  <a:lnTo>
                    <a:pt x="321309" y="716279"/>
                  </a:lnTo>
                  <a:lnTo>
                    <a:pt x="340359" y="717550"/>
                  </a:lnTo>
                  <a:lnTo>
                    <a:pt x="359409" y="717550"/>
                  </a:lnTo>
                  <a:lnTo>
                    <a:pt x="359409" y="718820"/>
                  </a:lnTo>
                  <a:lnTo>
                    <a:pt x="396239" y="716279"/>
                  </a:lnTo>
                  <a:lnTo>
                    <a:pt x="415289" y="713739"/>
                  </a:lnTo>
                  <a:lnTo>
                    <a:pt x="433070" y="709929"/>
                  </a:lnTo>
                  <a:lnTo>
                    <a:pt x="452120" y="706120"/>
                  </a:lnTo>
                  <a:lnTo>
                    <a:pt x="469900" y="701039"/>
                  </a:lnTo>
                  <a:lnTo>
                    <a:pt x="487679" y="694689"/>
                  </a:lnTo>
                  <a:lnTo>
                    <a:pt x="504189" y="687070"/>
                  </a:lnTo>
                  <a:lnTo>
                    <a:pt x="521970" y="679450"/>
                  </a:lnTo>
                  <a:lnTo>
                    <a:pt x="538479" y="670560"/>
                  </a:lnTo>
                  <a:lnTo>
                    <a:pt x="554989" y="660400"/>
                  </a:lnTo>
                  <a:lnTo>
                    <a:pt x="570229" y="648970"/>
                  </a:lnTo>
                  <a:lnTo>
                    <a:pt x="584200" y="637539"/>
                  </a:lnTo>
                  <a:lnTo>
                    <a:pt x="599439" y="626110"/>
                  </a:lnTo>
                  <a:lnTo>
                    <a:pt x="637539" y="585470"/>
                  </a:lnTo>
                  <a:lnTo>
                    <a:pt x="669289" y="538479"/>
                  </a:lnTo>
                  <a:lnTo>
                    <a:pt x="699770" y="469900"/>
                  </a:lnTo>
                  <a:lnTo>
                    <a:pt x="713739" y="415289"/>
                  </a:lnTo>
                  <a:lnTo>
                    <a:pt x="717550" y="378460"/>
                  </a:lnTo>
                  <a:lnTo>
                    <a:pt x="717550" y="340360"/>
                  </a:lnTo>
                  <a:lnTo>
                    <a:pt x="709929" y="284479"/>
                  </a:lnTo>
                  <a:lnTo>
                    <a:pt x="699770" y="248920"/>
                  </a:lnTo>
                  <a:lnTo>
                    <a:pt x="694689" y="231139"/>
                  </a:lnTo>
                  <a:lnTo>
                    <a:pt x="660400" y="163829"/>
                  </a:lnTo>
                  <a:lnTo>
                    <a:pt x="637539" y="133350"/>
                  </a:lnTo>
                  <a:lnTo>
                    <a:pt x="599439" y="92710"/>
                  </a:lnTo>
                  <a:lnTo>
                    <a:pt x="554989" y="58420"/>
                  </a:lnTo>
                  <a:lnTo>
                    <a:pt x="521970" y="39370"/>
                  </a:lnTo>
                  <a:lnTo>
                    <a:pt x="469900" y="17779"/>
                  </a:lnTo>
                  <a:lnTo>
                    <a:pt x="433070" y="8889"/>
                  </a:lnTo>
                  <a:lnTo>
                    <a:pt x="415289" y="5079"/>
                  </a:lnTo>
                  <a:lnTo>
                    <a:pt x="396239" y="2539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4469" y="1383944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20" h="718819">
                  <a:moveTo>
                    <a:pt x="0" y="359410"/>
                  </a:moveTo>
                  <a:lnTo>
                    <a:pt x="0" y="340360"/>
                  </a:lnTo>
                  <a:lnTo>
                    <a:pt x="1270" y="321310"/>
                  </a:lnTo>
                  <a:lnTo>
                    <a:pt x="3809" y="303529"/>
                  </a:lnTo>
                  <a:lnTo>
                    <a:pt x="7620" y="284479"/>
                  </a:lnTo>
                  <a:lnTo>
                    <a:pt x="12700" y="266700"/>
                  </a:lnTo>
                  <a:lnTo>
                    <a:pt x="17779" y="248920"/>
                  </a:lnTo>
                  <a:lnTo>
                    <a:pt x="24129" y="231139"/>
                  </a:lnTo>
                  <a:lnTo>
                    <a:pt x="30479" y="213360"/>
                  </a:lnTo>
                  <a:lnTo>
                    <a:pt x="39370" y="196850"/>
                  </a:lnTo>
                  <a:lnTo>
                    <a:pt x="48259" y="180339"/>
                  </a:lnTo>
                  <a:lnTo>
                    <a:pt x="80009" y="133350"/>
                  </a:lnTo>
                  <a:lnTo>
                    <a:pt x="119379" y="92710"/>
                  </a:lnTo>
                  <a:lnTo>
                    <a:pt x="133350" y="80010"/>
                  </a:lnTo>
                  <a:lnTo>
                    <a:pt x="148589" y="68579"/>
                  </a:lnTo>
                  <a:lnTo>
                    <a:pt x="163829" y="58420"/>
                  </a:lnTo>
                  <a:lnTo>
                    <a:pt x="179070" y="48260"/>
                  </a:lnTo>
                  <a:lnTo>
                    <a:pt x="195579" y="39370"/>
                  </a:lnTo>
                  <a:lnTo>
                    <a:pt x="213359" y="31750"/>
                  </a:lnTo>
                  <a:lnTo>
                    <a:pt x="229870" y="24129"/>
                  </a:lnTo>
                  <a:lnTo>
                    <a:pt x="247650" y="17779"/>
                  </a:lnTo>
                  <a:lnTo>
                    <a:pt x="266700" y="12700"/>
                  </a:lnTo>
                  <a:lnTo>
                    <a:pt x="284479" y="8889"/>
                  </a:lnTo>
                  <a:lnTo>
                    <a:pt x="302259" y="5079"/>
                  </a:lnTo>
                  <a:lnTo>
                    <a:pt x="321309" y="2539"/>
                  </a:lnTo>
                  <a:lnTo>
                    <a:pt x="340359" y="1270"/>
                  </a:lnTo>
                  <a:lnTo>
                    <a:pt x="359409" y="0"/>
                  </a:lnTo>
                  <a:lnTo>
                    <a:pt x="377189" y="1270"/>
                  </a:lnTo>
                  <a:lnTo>
                    <a:pt x="396239" y="2539"/>
                  </a:lnTo>
                  <a:lnTo>
                    <a:pt x="415289" y="5079"/>
                  </a:lnTo>
                  <a:lnTo>
                    <a:pt x="433070" y="8889"/>
                  </a:lnTo>
                  <a:lnTo>
                    <a:pt x="452120" y="12700"/>
                  </a:lnTo>
                  <a:lnTo>
                    <a:pt x="505459" y="31750"/>
                  </a:lnTo>
                  <a:lnTo>
                    <a:pt x="554989" y="58420"/>
                  </a:lnTo>
                  <a:lnTo>
                    <a:pt x="599439" y="92710"/>
                  </a:lnTo>
                  <a:lnTo>
                    <a:pt x="612139" y="105410"/>
                  </a:lnTo>
                  <a:lnTo>
                    <a:pt x="626109" y="119379"/>
                  </a:lnTo>
                  <a:lnTo>
                    <a:pt x="637539" y="133350"/>
                  </a:lnTo>
                  <a:lnTo>
                    <a:pt x="648970" y="148589"/>
                  </a:lnTo>
                  <a:lnTo>
                    <a:pt x="660400" y="163829"/>
                  </a:lnTo>
                  <a:lnTo>
                    <a:pt x="669289" y="180339"/>
                  </a:lnTo>
                  <a:lnTo>
                    <a:pt x="678179" y="196850"/>
                  </a:lnTo>
                  <a:lnTo>
                    <a:pt x="687070" y="213360"/>
                  </a:lnTo>
                  <a:lnTo>
                    <a:pt x="694689" y="231139"/>
                  </a:lnTo>
                  <a:lnTo>
                    <a:pt x="699770" y="248920"/>
                  </a:lnTo>
                  <a:lnTo>
                    <a:pt x="706120" y="266700"/>
                  </a:lnTo>
                  <a:lnTo>
                    <a:pt x="709929" y="284479"/>
                  </a:lnTo>
                  <a:lnTo>
                    <a:pt x="713739" y="303529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8460"/>
                  </a:lnTo>
                  <a:lnTo>
                    <a:pt x="716279" y="396239"/>
                  </a:lnTo>
                  <a:lnTo>
                    <a:pt x="709929" y="434339"/>
                  </a:lnTo>
                  <a:lnTo>
                    <a:pt x="693420" y="487679"/>
                  </a:lnTo>
                  <a:lnTo>
                    <a:pt x="687070" y="505460"/>
                  </a:lnTo>
                  <a:lnTo>
                    <a:pt x="659129" y="554989"/>
                  </a:lnTo>
                  <a:lnTo>
                    <a:pt x="624839" y="599439"/>
                  </a:lnTo>
                  <a:lnTo>
                    <a:pt x="612139" y="613410"/>
                  </a:lnTo>
                  <a:lnTo>
                    <a:pt x="599439" y="626110"/>
                  </a:lnTo>
                  <a:lnTo>
                    <a:pt x="584200" y="637539"/>
                  </a:lnTo>
                  <a:lnTo>
                    <a:pt x="570229" y="648970"/>
                  </a:lnTo>
                  <a:lnTo>
                    <a:pt x="554989" y="660400"/>
                  </a:lnTo>
                  <a:lnTo>
                    <a:pt x="538479" y="670560"/>
                  </a:lnTo>
                  <a:lnTo>
                    <a:pt x="521970" y="679450"/>
                  </a:lnTo>
                  <a:lnTo>
                    <a:pt x="504189" y="687070"/>
                  </a:lnTo>
                  <a:lnTo>
                    <a:pt x="487679" y="694689"/>
                  </a:lnTo>
                  <a:lnTo>
                    <a:pt x="469900" y="701039"/>
                  </a:lnTo>
                  <a:lnTo>
                    <a:pt x="452120" y="706120"/>
                  </a:lnTo>
                  <a:lnTo>
                    <a:pt x="433070" y="709929"/>
                  </a:lnTo>
                  <a:lnTo>
                    <a:pt x="415289" y="713739"/>
                  </a:lnTo>
                  <a:lnTo>
                    <a:pt x="396239" y="716279"/>
                  </a:lnTo>
                  <a:lnTo>
                    <a:pt x="377189" y="717550"/>
                  </a:lnTo>
                  <a:lnTo>
                    <a:pt x="359409" y="71882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79"/>
                  </a:lnTo>
                  <a:lnTo>
                    <a:pt x="302259" y="713739"/>
                  </a:lnTo>
                  <a:lnTo>
                    <a:pt x="284479" y="709929"/>
                  </a:lnTo>
                  <a:lnTo>
                    <a:pt x="266700" y="706120"/>
                  </a:lnTo>
                  <a:lnTo>
                    <a:pt x="247650" y="699770"/>
                  </a:lnTo>
                  <a:lnTo>
                    <a:pt x="229870" y="694689"/>
                  </a:lnTo>
                  <a:lnTo>
                    <a:pt x="213359" y="687070"/>
                  </a:lnTo>
                  <a:lnTo>
                    <a:pt x="196850" y="678179"/>
                  </a:lnTo>
                  <a:lnTo>
                    <a:pt x="179070" y="670560"/>
                  </a:lnTo>
                  <a:lnTo>
                    <a:pt x="163829" y="660400"/>
                  </a:lnTo>
                  <a:lnTo>
                    <a:pt x="119379" y="626110"/>
                  </a:lnTo>
                  <a:lnTo>
                    <a:pt x="92709" y="599439"/>
                  </a:lnTo>
                  <a:lnTo>
                    <a:pt x="80009" y="585470"/>
                  </a:lnTo>
                  <a:lnTo>
                    <a:pt x="68579" y="570229"/>
                  </a:lnTo>
                  <a:lnTo>
                    <a:pt x="58420" y="554989"/>
                  </a:lnTo>
                  <a:lnTo>
                    <a:pt x="48259" y="538479"/>
                  </a:lnTo>
                  <a:lnTo>
                    <a:pt x="39370" y="521970"/>
                  </a:lnTo>
                  <a:lnTo>
                    <a:pt x="30479" y="505460"/>
                  </a:lnTo>
                  <a:lnTo>
                    <a:pt x="24129" y="487679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7620" y="434339"/>
                  </a:lnTo>
                  <a:lnTo>
                    <a:pt x="3809" y="415289"/>
                  </a:lnTo>
                  <a:lnTo>
                    <a:pt x="2539" y="396239"/>
                  </a:lnTo>
                  <a:lnTo>
                    <a:pt x="0" y="378460"/>
                  </a:lnTo>
                  <a:lnTo>
                    <a:pt x="0" y="359410"/>
                  </a:lnTo>
                  <a:close/>
                </a:path>
                <a:path w="718820" h="718819">
                  <a:moveTo>
                    <a:pt x="0" y="0"/>
                  </a:moveTo>
                  <a:lnTo>
                    <a:pt x="0" y="0"/>
                  </a:lnTo>
                </a:path>
                <a:path w="718820" h="718819">
                  <a:moveTo>
                    <a:pt x="718820" y="718820"/>
                  </a:moveTo>
                  <a:lnTo>
                    <a:pt x="718820" y="71882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60819" y="215483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718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65429" y="12700"/>
                  </a:lnTo>
                  <a:lnTo>
                    <a:pt x="212089" y="30480"/>
                  </a:lnTo>
                  <a:lnTo>
                    <a:pt x="163829" y="58420"/>
                  </a:lnTo>
                  <a:lnTo>
                    <a:pt x="147320" y="68580"/>
                  </a:lnTo>
                  <a:lnTo>
                    <a:pt x="91439" y="119380"/>
                  </a:lnTo>
                  <a:lnTo>
                    <a:pt x="57150" y="163830"/>
                  </a:lnTo>
                  <a:lnTo>
                    <a:pt x="30479" y="212089"/>
                  </a:lnTo>
                  <a:lnTo>
                    <a:pt x="11429" y="265430"/>
                  </a:lnTo>
                  <a:lnTo>
                    <a:pt x="7620" y="284480"/>
                  </a:lnTo>
                  <a:lnTo>
                    <a:pt x="3809" y="302260"/>
                  </a:lnTo>
                  <a:lnTo>
                    <a:pt x="1270" y="321310"/>
                  </a:lnTo>
                  <a:lnTo>
                    <a:pt x="0" y="340360"/>
                  </a:lnTo>
                  <a:lnTo>
                    <a:pt x="0" y="377189"/>
                  </a:lnTo>
                  <a:lnTo>
                    <a:pt x="2539" y="396239"/>
                  </a:lnTo>
                  <a:lnTo>
                    <a:pt x="3809" y="415289"/>
                  </a:lnTo>
                  <a:lnTo>
                    <a:pt x="7620" y="433070"/>
                  </a:lnTo>
                  <a:lnTo>
                    <a:pt x="11429" y="452120"/>
                  </a:lnTo>
                  <a:lnTo>
                    <a:pt x="24129" y="487680"/>
                  </a:lnTo>
                  <a:lnTo>
                    <a:pt x="57150" y="554989"/>
                  </a:lnTo>
                  <a:lnTo>
                    <a:pt x="80009" y="584200"/>
                  </a:lnTo>
                  <a:lnTo>
                    <a:pt x="91439" y="599439"/>
                  </a:lnTo>
                  <a:lnTo>
                    <a:pt x="105409" y="612139"/>
                  </a:lnTo>
                  <a:lnTo>
                    <a:pt x="118109" y="624839"/>
                  </a:lnTo>
                  <a:lnTo>
                    <a:pt x="133350" y="637539"/>
                  </a:lnTo>
                  <a:lnTo>
                    <a:pt x="147320" y="648970"/>
                  </a:lnTo>
                  <a:lnTo>
                    <a:pt x="163829" y="659130"/>
                  </a:lnTo>
                  <a:lnTo>
                    <a:pt x="179070" y="669289"/>
                  </a:lnTo>
                  <a:lnTo>
                    <a:pt x="213359" y="687070"/>
                  </a:lnTo>
                  <a:lnTo>
                    <a:pt x="265429" y="704850"/>
                  </a:lnTo>
                  <a:lnTo>
                    <a:pt x="321309" y="715010"/>
                  </a:lnTo>
                  <a:lnTo>
                    <a:pt x="340359" y="717550"/>
                  </a:lnTo>
                  <a:lnTo>
                    <a:pt x="377189" y="717550"/>
                  </a:lnTo>
                  <a:lnTo>
                    <a:pt x="396239" y="715010"/>
                  </a:lnTo>
                  <a:lnTo>
                    <a:pt x="415289" y="713739"/>
                  </a:lnTo>
                  <a:lnTo>
                    <a:pt x="433070" y="709930"/>
                  </a:lnTo>
                  <a:lnTo>
                    <a:pt x="452120" y="706120"/>
                  </a:lnTo>
                  <a:lnTo>
                    <a:pt x="487679" y="693420"/>
                  </a:lnTo>
                  <a:lnTo>
                    <a:pt x="538479" y="669289"/>
                  </a:lnTo>
                  <a:lnTo>
                    <a:pt x="584200" y="637539"/>
                  </a:lnTo>
                  <a:lnTo>
                    <a:pt x="599439" y="626110"/>
                  </a:lnTo>
                  <a:lnTo>
                    <a:pt x="612139" y="612139"/>
                  </a:lnTo>
                  <a:lnTo>
                    <a:pt x="624839" y="599439"/>
                  </a:lnTo>
                  <a:lnTo>
                    <a:pt x="637539" y="584200"/>
                  </a:lnTo>
                  <a:lnTo>
                    <a:pt x="669289" y="538480"/>
                  </a:lnTo>
                  <a:lnTo>
                    <a:pt x="685800" y="504189"/>
                  </a:lnTo>
                  <a:lnTo>
                    <a:pt x="693420" y="487680"/>
                  </a:lnTo>
                  <a:lnTo>
                    <a:pt x="709929" y="433070"/>
                  </a:lnTo>
                  <a:lnTo>
                    <a:pt x="717550" y="377189"/>
                  </a:lnTo>
                  <a:lnTo>
                    <a:pt x="717550" y="340360"/>
                  </a:lnTo>
                  <a:lnTo>
                    <a:pt x="713739" y="302260"/>
                  </a:lnTo>
                  <a:lnTo>
                    <a:pt x="699770" y="247650"/>
                  </a:lnTo>
                  <a:lnTo>
                    <a:pt x="669289" y="179070"/>
                  </a:lnTo>
                  <a:lnTo>
                    <a:pt x="659129" y="163830"/>
                  </a:lnTo>
                  <a:lnTo>
                    <a:pt x="648970" y="147320"/>
                  </a:lnTo>
                  <a:lnTo>
                    <a:pt x="599439" y="92710"/>
                  </a:lnTo>
                  <a:lnTo>
                    <a:pt x="553720" y="58420"/>
                  </a:lnTo>
                  <a:lnTo>
                    <a:pt x="538479" y="48260"/>
                  </a:lnTo>
                  <a:lnTo>
                    <a:pt x="469900" y="17780"/>
                  </a:lnTo>
                  <a:lnTo>
                    <a:pt x="433070" y="7620"/>
                  </a:lnTo>
                  <a:lnTo>
                    <a:pt x="396239" y="1270"/>
                  </a:lnTo>
                  <a:lnTo>
                    <a:pt x="37718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60819" y="215483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9410"/>
                  </a:moveTo>
                  <a:lnTo>
                    <a:pt x="0" y="340360"/>
                  </a:lnTo>
                  <a:lnTo>
                    <a:pt x="1270" y="321310"/>
                  </a:lnTo>
                  <a:lnTo>
                    <a:pt x="3809" y="302260"/>
                  </a:lnTo>
                  <a:lnTo>
                    <a:pt x="7620" y="284480"/>
                  </a:lnTo>
                  <a:lnTo>
                    <a:pt x="11429" y="265430"/>
                  </a:lnTo>
                  <a:lnTo>
                    <a:pt x="17779" y="247650"/>
                  </a:lnTo>
                  <a:lnTo>
                    <a:pt x="24129" y="229870"/>
                  </a:lnTo>
                  <a:lnTo>
                    <a:pt x="30479" y="212089"/>
                  </a:lnTo>
                  <a:lnTo>
                    <a:pt x="39370" y="195580"/>
                  </a:lnTo>
                  <a:lnTo>
                    <a:pt x="48259" y="179070"/>
                  </a:lnTo>
                  <a:lnTo>
                    <a:pt x="57150" y="163830"/>
                  </a:lnTo>
                  <a:lnTo>
                    <a:pt x="68579" y="147320"/>
                  </a:lnTo>
                  <a:lnTo>
                    <a:pt x="80009" y="133350"/>
                  </a:lnTo>
                  <a:lnTo>
                    <a:pt x="91439" y="119380"/>
                  </a:lnTo>
                  <a:lnTo>
                    <a:pt x="105409" y="105410"/>
                  </a:lnTo>
                  <a:lnTo>
                    <a:pt x="118109" y="92710"/>
                  </a:lnTo>
                  <a:lnTo>
                    <a:pt x="133350" y="80010"/>
                  </a:lnTo>
                  <a:lnTo>
                    <a:pt x="147320" y="68580"/>
                  </a:lnTo>
                  <a:lnTo>
                    <a:pt x="163829" y="58420"/>
                  </a:lnTo>
                  <a:lnTo>
                    <a:pt x="179070" y="48260"/>
                  </a:lnTo>
                  <a:lnTo>
                    <a:pt x="195579" y="39370"/>
                  </a:lnTo>
                  <a:lnTo>
                    <a:pt x="212089" y="30480"/>
                  </a:lnTo>
                  <a:lnTo>
                    <a:pt x="229870" y="24130"/>
                  </a:lnTo>
                  <a:lnTo>
                    <a:pt x="284479" y="7620"/>
                  </a:lnTo>
                  <a:lnTo>
                    <a:pt x="340359" y="0"/>
                  </a:lnTo>
                  <a:lnTo>
                    <a:pt x="358139" y="0"/>
                  </a:lnTo>
                  <a:lnTo>
                    <a:pt x="377189" y="0"/>
                  </a:lnTo>
                  <a:lnTo>
                    <a:pt x="396239" y="1270"/>
                  </a:lnTo>
                  <a:lnTo>
                    <a:pt x="452120" y="12700"/>
                  </a:lnTo>
                  <a:lnTo>
                    <a:pt x="487679" y="24130"/>
                  </a:lnTo>
                  <a:lnTo>
                    <a:pt x="505459" y="30480"/>
                  </a:lnTo>
                  <a:lnTo>
                    <a:pt x="521970" y="39370"/>
                  </a:lnTo>
                  <a:lnTo>
                    <a:pt x="538479" y="48260"/>
                  </a:lnTo>
                  <a:lnTo>
                    <a:pt x="553720" y="58420"/>
                  </a:lnTo>
                  <a:lnTo>
                    <a:pt x="570229" y="68580"/>
                  </a:lnTo>
                  <a:lnTo>
                    <a:pt x="584200" y="80010"/>
                  </a:lnTo>
                  <a:lnTo>
                    <a:pt x="599439" y="92710"/>
                  </a:lnTo>
                  <a:lnTo>
                    <a:pt x="612139" y="105410"/>
                  </a:lnTo>
                  <a:lnTo>
                    <a:pt x="626109" y="119380"/>
                  </a:lnTo>
                  <a:lnTo>
                    <a:pt x="637539" y="133350"/>
                  </a:lnTo>
                  <a:lnTo>
                    <a:pt x="648970" y="147320"/>
                  </a:lnTo>
                  <a:lnTo>
                    <a:pt x="659129" y="163830"/>
                  </a:lnTo>
                  <a:lnTo>
                    <a:pt x="669289" y="179070"/>
                  </a:lnTo>
                  <a:lnTo>
                    <a:pt x="678179" y="195580"/>
                  </a:lnTo>
                  <a:lnTo>
                    <a:pt x="687070" y="212089"/>
                  </a:lnTo>
                  <a:lnTo>
                    <a:pt x="693420" y="229870"/>
                  </a:lnTo>
                  <a:lnTo>
                    <a:pt x="699770" y="247650"/>
                  </a:lnTo>
                  <a:lnTo>
                    <a:pt x="704850" y="265430"/>
                  </a:lnTo>
                  <a:lnTo>
                    <a:pt x="709929" y="284480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5009" y="396239"/>
                  </a:lnTo>
                  <a:lnTo>
                    <a:pt x="712470" y="415289"/>
                  </a:lnTo>
                  <a:lnTo>
                    <a:pt x="699770" y="469900"/>
                  </a:lnTo>
                  <a:lnTo>
                    <a:pt x="685800" y="504189"/>
                  </a:lnTo>
                  <a:lnTo>
                    <a:pt x="678179" y="521970"/>
                  </a:lnTo>
                  <a:lnTo>
                    <a:pt x="659129" y="554989"/>
                  </a:lnTo>
                  <a:lnTo>
                    <a:pt x="624839" y="599439"/>
                  </a:lnTo>
                  <a:lnTo>
                    <a:pt x="612139" y="612139"/>
                  </a:lnTo>
                  <a:lnTo>
                    <a:pt x="599439" y="626110"/>
                  </a:lnTo>
                  <a:lnTo>
                    <a:pt x="584200" y="637539"/>
                  </a:lnTo>
                  <a:lnTo>
                    <a:pt x="570229" y="648970"/>
                  </a:lnTo>
                  <a:lnTo>
                    <a:pt x="553720" y="660400"/>
                  </a:lnTo>
                  <a:lnTo>
                    <a:pt x="504189" y="687070"/>
                  </a:lnTo>
                  <a:lnTo>
                    <a:pt x="469900" y="699770"/>
                  </a:lnTo>
                  <a:lnTo>
                    <a:pt x="452120" y="706120"/>
                  </a:lnTo>
                  <a:lnTo>
                    <a:pt x="433070" y="709930"/>
                  </a:lnTo>
                  <a:lnTo>
                    <a:pt x="415289" y="713739"/>
                  </a:lnTo>
                  <a:lnTo>
                    <a:pt x="396239" y="715010"/>
                  </a:lnTo>
                  <a:lnTo>
                    <a:pt x="377189" y="717550"/>
                  </a:lnTo>
                  <a:lnTo>
                    <a:pt x="358139" y="717550"/>
                  </a:lnTo>
                  <a:lnTo>
                    <a:pt x="340359" y="717550"/>
                  </a:lnTo>
                  <a:lnTo>
                    <a:pt x="321309" y="715010"/>
                  </a:lnTo>
                  <a:lnTo>
                    <a:pt x="302259" y="713739"/>
                  </a:lnTo>
                  <a:lnTo>
                    <a:pt x="247650" y="699770"/>
                  </a:lnTo>
                  <a:lnTo>
                    <a:pt x="195579" y="678180"/>
                  </a:lnTo>
                  <a:lnTo>
                    <a:pt x="163829" y="659130"/>
                  </a:lnTo>
                  <a:lnTo>
                    <a:pt x="147320" y="648970"/>
                  </a:lnTo>
                  <a:lnTo>
                    <a:pt x="133350" y="637539"/>
                  </a:lnTo>
                  <a:lnTo>
                    <a:pt x="118109" y="624839"/>
                  </a:lnTo>
                  <a:lnTo>
                    <a:pt x="105409" y="612139"/>
                  </a:lnTo>
                  <a:lnTo>
                    <a:pt x="91439" y="599439"/>
                  </a:lnTo>
                  <a:lnTo>
                    <a:pt x="80009" y="584200"/>
                  </a:lnTo>
                  <a:lnTo>
                    <a:pt x="68579" y="570230"/>
                  </a:lnTo>
                  <a:lnTo>
                    <a:pt x="57150" y="554989"/>
                  </a:lnTo>
                  <a:lnTo>
                    <a:pt x="30479" y="504189"/>
                  </a:lnTo>
                  <a:lnTo>
                    <a:pt x="17779" y="469900"/>
                  </a:lnTo>
                  <a:lnTo>
                    <a:pt x="11429" y="452120"/>
                  </a:lnTo>
                  <a:lnTo>
                    <a:pt x="7620" y="433070"/>
                  </a:lnTo>
                  <a:lnTo>
                    <a:pt x="3809" y="415289"/>
                  </a:lnTo>
                  <a:lnTo>
                    <a:pt x="2539" y="396239"/>
                  </a:lnTo>
                  <a:lnTo>
                    <a:pt x="0" y="377189"/>
                  </a:lnTo>
                  <a:lnTo>
                    <a:pt x="0" y="359410"/>
                  </a:lnTo>
                  <a:close/>
                </a:path>
                <a:path w="717550" h="717550">
                  <a:moveTo>
                    <a:pt x="0" y="0"/>
                  </a:moveTo>
                  <a:lnTo>
                    <a:pt x="0" y="0"/>
                  </a:lnTo>
                </a:path>
                <a:path w="717550" h="717550">
                  <a:moveTo>
                    <a:pt x="717550" y="717550"/>
                  </a:moveTo>
                  <a:lnTo>
                    <a:pt x="717550" y="717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60819" y="213197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718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302259" y="3810"/>
                  </a:lnTo>
                  <a:lnTo>
                    <a:pt x="284479" y="7620"/>
                  </a:lnTo>
                  <a:lnTo>
                    <a:pt x="265429" y="11430"/>
                  </a:lnTo>
                  <a:lnTo>
                    <a:pt x="212089" y="30480"/>
                  </a:lnTo>
                  <a:lnTo>
                    <a:pt x="163829" y="57150"/>
                  </a:lnTo>
                  <a:lnTo>
                    <a:pt x="133350" y="80010"/>
                  </a:lnTo>
                  <a:lnTo>
                    <a:pt x="118109" y="91440"/>
                  </a:lnTo>
                  <a:lnTo>
                    <a:pt x="105409" y="105410"/>
                  </a:lnTo>
                  <a:lnTo>
                    <a:pt x="91439" y="118110"/>
                  </a:lnTo>
                  <a:lnTo>
                    <a:pt x="80009" y="133350"/>
                  </a:lnTo>
                  <a:lnTo>
                    <a:pt x="48259" y="179070"/>
                  </a:lnTo>
                  <a:lnTo>
                    <a:pt x="11429" y="265430"/>
                  </a:lnTo>
                  <a:lnTo>
                    <a:pt x="7620" y="284480"/>
                  </a:lnTo>
                  <a:lnTo>
                    <a:pt x="3809" y="302260"/>
                  </a:lnTo>
                  <a:lnTo>
                    <a:pt x="1270" y="321310"/>
                  </a:lnTo>
                  <a:lnTo>
                    <a:pt x="0" y="340360"/>
                  </a:lnTo>
                  <a:lnTo>
                    <a:pt x="0" y="377190"/>
                  </a:lnTo>
                  <a:lnTo>
                    <a:pt x="2539" y="396240"/>
                  </a:lnTo>
                  <a:lnTo>
                    <a:pt x="3809" y="415290"/>
                  </a:lnTo>
                  <a:lnTo>
                    <a:pt x="7620" y="433070"/>
                  </a:lnTo>
                  <a:lnTo>
                    <a:pt x="11429" y="452120"/>
                  </a:lnTo>
                  <a:lnTo>
                    <a:pt x="24129" y="487680"/>
                  </a:lnTo>
                  <a:lnTo>
                    <a:pt x="48259" y="538480"/>
                  </a:lnTo>
                  <a:lnTo>
                    <a:pt x="80009" y="584200"/>
                  </a:lnTo>
                  <a:lnTo>
                    <a:pt x="91439" y="599440"/>
                  </a:lnTo>
                  <a:lnTo>
                    <a:pt x="105409" y="612140"/>
                  </a:lnTo>
                  <a:lnTo>
                    <a:pt x="118109" y="624840"/>
                  </a:lnTo>
                  <a:lnTo>
                    <a:pt x="133350" y="637540"/>
                  </a:lnTo>
                  <a:lnTo>
                    <a:pt x="147320" y="648970"/>
                  </a:lnTo>
                  <a:lnTo>
                    <a:pt x="163829" y="659130"/>
                  </a:lnTo>
                  <a:lnTo>
                    <a:pt x="179070" y="669290"/>
                  </a:lnTo>
                  <a:lnTo>
                    <a:pt x="195579" y="678180"/>
                  </a:lnTo>
                  <a:lnTo>
                    <a:pt x="213359" y="685800"/>
                  </a:lnTo>
                  <a:lnTo>
                    <a:pt x="229870" y="693420"/>
                  </a:lnTo>
                  <a:lnTo>
                    <a:pt x="284479" y="709930"/>
                  </a:lnTo>
                  <a:lnTo>
                    <a:pt x="358139" y="717550"/>
                  </a:lnTo>
                  <a:lnTo>
                    <a:pt x="377189" y="717550"/>
                  </a:lnTo>
                  <a:lnTo>
                    <a:pt x="396239" y="715010"/>
                  </a:lnTo>
                  <a:lnTo>
                    <a:pt x="415289" y="713740"/>
                  </a:lnTo>
                  <a:lnTo>
                    <a:pt x="469900" y="699770"/>
                  </a:lnTo>
                  <a:lnTo>
                    <a:pt x="521970" y="678180"/>
                  </a:lnTo>
                  <a:lnTo>
                    <a:pt x="553720" y="659130"/>
                  </a:lnTo>
                  <a:lnTo>
                    <a:pt x="570229" y="648970"/>
                  </a:lnTo>
                  <a:lnTo>
                    <a:pt x="624839" y="599440"/>
                  </a:lnTo>
                  <a:lnTo>
                    <a:pt x="659129" y="553720"/>
                  </a:lnTo>
                  <a:lnTo>
                    <a:pt x="669289" y="538480"/>
                  </a:lnTo>
                  <a:lnTo>
                    <a:pt x="678179" y="521970"/>
                  </a:lnTo>
                  <a:lnTo>
                    <a:pt x="685800" y="504190"/>
                  </a:lnTo>
                  <a:lnTo>
                    <a:pt x="693420" y="487680"/>
                  </a:lnTo>
                  <a:lnTo>
                    <a:pt x="709929" y="433070"/>
                  </a:lnTo>
                  <a:lnTo>
                    <a:pt x="717550" y="377190"/>
                  </a:lnTo>
                  <a:lnTo>
                    <a:pt x="717550" y="340360"/>
                  </a:lnTo>
                  <a:lnTo>
                    <a:pt x="713739" y="302260"/>
                  </a:lnTo>
                  <a:lnTo>
                    <a:pt x="699770" y="247650"/>
                  </a:lnTo>
                  <a:lnTo>
                    <a:pt x="669289" y="179070"/>
                  </a:lnTo>
                  <a:lnTo>
                    <a:pt x="659129" y="163830"/>
                  </a:lnTo>
                  <a:lnTo>
                    <a:pt x="648970" y="147320"/>
                  </a:lnTo>
                  <a:lnTo>
                    <a:pt x="637539" y="133350"/>
                  </a:lnTo>
                  <a:lnTo>
                    <a:pt x="626109" y="118110"/>
                  </a:lnTo>
                  <a:lnTo>
                    <a:pt x="612139" y="105410"/>
                  </a:lnTo>
                  <a:lnTo>
                    <a:pt x="599439" y="91440"/>
                  </a:lnTo>
                  <a:lnTo>
                    <a:pt x="584200" y="80010"/>
                  </a:lnTo>
                  <a:lnTo>
                    <a:pt x="570229" y="68580"/>
                  </a:lnTo>
                  <a:lnTo>
                    <a:pt x="505459" y="30480"/>
                  </a:lnTo>
                  <a:lnTo>
                    <a:pt x="452120" y="11430"/>
                  </a:lnTo>
                  <a:lnTo>
                    <a:pt x="433070" y="7620"/>
                  </a:lnTo>
                  <a:lnTo>
                    <a:pt x="415289" y="3810"/>
                  </a:lnTo>
                  <a:lnTo>
                    <a:pt x="396239" y="1270"/>
                  </a:lnTo>
                  <a:lnTo>
                    <a:pt x="37718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60819" y="213197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140"/>
                  </a:moveTo>
                  <a:lnTo>
                    <a:pt x="0" y="340360"/>
                  </a:lnTo>
                  <a:lnTo>
                    <a:pt x="1270" y="321310"/>
                  </a:lnTo>
                  <a:lnTo>
                    <a:pt x="3809" y="302260"/>
                  </a:lnTo>
                  <a:lnTo>
                    <a:pt x="7620" y="284480"/>
                  </a:lnTo>
                  <a:lnTo>
                    <a:pt x="11429" y="265430"/>
                  </a:lnTo>
                  <a:lnTo>
                    <a:pt x="17779" y="247650"/>
                  </a:lnTo>
                  <a:lnTo>
                    <a:pt x="24129" y="229870"/>
                  </a:lnTo>
                  <a:lnTo>
                    <a:pt x="30479" y="212090"/>
                  </a:lnTo>
                  <a:lnTo>
                    <a:pt x="39370" y="195580"/>
                  </a:lnTo>
                  <a:lnTo>
                    <a:pt x="48259" y="179070"/>
                  </a:lnTo>
                  <a:lnTo>
                    <a:pt x="57150" y="163830"/>
                  </a:lnTo>
                  <a:lnTo>
                    <a:pt x="68579" y="147320"/>
                  </a:lnTo>
                  <a:lnTo>
                    <a:pt x="80009" y="133350"/>
                  </a:lnTo>
                  <a:lnTo>
                    <a:pt x="91439" y="118110"/>
                  </a:lnTo>
                  <a:lnTo>
                    <a:pt x="105409" y="105410"/>
                  </a:lnTo>
                  <a:lnTo>
                    <a:pt x="118109" y="91440"/>
                  </a:lnTo>
                  <a:lnTo>
                    <a:pt x="133350" y="80010"/>
                  </a:lnTo>
                  <a:lnTo>
                    <a:pt x="147320" y="68580"/>
                  </a:lnTo>
                  <a:lnTo>
                    <a:pt x="163829" y="57150"/>
                  </a:lnTo>
                  <a:lnTo>
                    <a:pt x="179070" y="48260"/>
                  </a:lnTo>
                  <a:lnTo>
                    <a:pt x="195579" y="39370"/>
                  </a:lnTo>
                  <a:lnTo>
                    <a:pt x="212089" y="30480"/>
                  </a:lnTo>
                  <a:lnTo>
                    <a:pt x="229870" y="24130"/>
                  </a:lnTo>
                  <a:lnTo>
                    <a:pt x="247650" y="17780"/>
                  </a:lnTo>
                  <a:lnTo>
                    <a:pt x="265429" y="11430"/>
                  </a:lnTo>
                  <a:lnTo>
                    <a:pt x="284479" y="7620"/>
                  </a:lnTo>
                  <a:lnTo>
                    <a:pt x="302259" y="3810"/>
                  </a:lnTo>
                  <a:lnTo>
                    <a:pt x="321309" y="1270"/>
                  </a:lnTo>
                  <a:lnTo>
                    <a:pt x="340359" y="0"/>
                  </a:lnTo>
                  <a:lnTo>
                    <a:pt x="358139" y="0"/>
                  </a:lnTo>
                  <a:lnTo>
                    <a:pt x="377189" y="0"/>
                  </a:lnTo>
                  <a:lnTo>
                    <a:pt x="396239" y="1270"/>
                  </a:lnTo>
                  <a:lnTo>
                    <a:pt x="415289" y="3810"/>
                  </a:lnTo>
                  <a:lnTo>
                    <a:pt x="433070" y="7620"/>
                  </a:lnTo>
                  <a:lnTo>
                    <a:pt x="452120" y="11430"/>
                  </a:lnTo>
                  <a:lnTo>
                    <a:pt x="469900" y="17780"/>
                  </a:lnTo>
                  <a:lnTo>
                    <a:pt x="487679" y="24130"/>
                  </a:lnTo>
                  <a:lnTo>
                    <a:pt x="505459" y="30480"/>
                  </a:lnTo>
                  <a:lnTo>
                    <a:pt x="521970" y="39370"/>
                  </a:lnTo>
                  <a:lnTo>
                    <a:pt x="538479" y="48260"/>
                  </a:lnTo>
                  <a:lnTo>
                    <a:pt x="553720" y="57150"/>
                  </a:lnTo>
                  <a:lnTo>
                    <a:pt x="570229" y="68580"/>
                  </a:lnTo>
                  <a:lnTo>
                    <a:pt x="584200" y="80010"/>
                  </a:lnTo>
                  <a:lnTo>
                    <a:pt x="599439" y="91440"/>
                  </a:lnTo>
                  <a:lnTo>
                    <a:pt x="612139" y="105410"/>
                  </a:lnTo>
                  <a:lnTo>
                    <a:pt x="626109" y="118110"/>
                  </a:lnTo>
                  <a:lnTo>
                    <a:pt x="637539" y="133350"/>
                  </a:lnTo>
                  <a:lnTo>
                    <a:pt x="648970" y="147320"/>
                  </a:lnTo>
                  <a:lnTo>
                    <a:pt x="659129" y="163830"/>
                  </a:lnTo>
                  <a:lnTo>
                    <a:pt x="669289" y="179070"/>
                  </a:lnTo>
                  <a:lnTo>
                    <a:pt x="678179" y="195580"/>
                  </a:lnTo>
                  <a:lnTo>
                    <a:pt x="687070" y="212090"/>
                  </a:lnTo>
                  <a:lnTo>
                    <a:pt x="693420" y="229870"/>
                  </a:lnTo>
                  <a:lnTo>
                    <a:pt x="709929" y="284480"/>
                  </a:lnTo>
                  <a:lnTo>
                    <a:pt x="717550" y="340360"/>
                  </a:lnTo>
                  <a:lnTo>
                    <a:pt x="717550" y="358140"/>
                  </a:lnTo>
                  <a:lnTo>
                    <a:pt x="717550" y="377190"/>
                  </a:lnTo>
                  <a:lnTo>
                    <a:pt x="715009" y="396240"/>
                  </a:lnTo>
                  <a:lnTo>
                    <a:pt x="712470" y="415290"/>
                  </a:lnTo>
                  <a:lnTo>
                    <a:pt x="699770" y="469900"/>
                  </a:lnTo>
                  <a:lnTo>
                    <a:pt x="685800" y="504190"/>
                  </a:lnTo>
                  <a:lnTo>
                    <a:pt x="678179" y="521970"/>
                  </a:lnTo>
                  <a:lnTo>
                    <a:pt x="669289" y="538480"/>
                  </a:lnTo>
                  <a:lnTo>
                    <a:pt x="659129" y="553720"/>
                  </a:lnTo>
                  <a:lnTo>
                    <a:pt x="648970" y="570230"/>
                  </a:lnTo>
                  <a:lnTo>
                    <a:pt x="637539" y="584200"/>
                  </a:lnTo>
                  <a:lnTo>
                    <a:pt x="624839" y="599440"/>
                  </a:lnTo>
                  <a:lnTo>
                    <a:pt x="612139" y="612140"/>
                  </a:lnTo>
                  <a:lnTo>
                    <a:pt x="599439" y="624840"/>
                  </a:lnTo>
                  <a:lnTo>
                    <a:pt x="584200" y="637540"/>
                  </a:lnTo>
                  <a:lnTo>
                    <a:pt x="570229" y="648970"/>
                  </a:lnTo>
                  <a:lnTo>
                    <a:pt x="553720" y="659130"/>
                  </a:lnTo>
                  <a:lnTo>
                    <a:pt x="538479" y="669290"/>
                  </a:lnTo>
                  <a:lnTo>
                    <a:pt x="504189" y="687070"/>
                  </a:lnTo>
                  <a:lnTo>
                    <a:pt x="452120" y="704850"/>
                  </a:lnTo>
                  <a:lnTo>
                    <a:pt x="396239" y="715010"/>
                  </a:lnTo>
                  <a:lnTo>
                    <a:pt x="377189" y="717550"/>
                  </a:lnTo>
                  <a:lnTo>
                    <a:pt x="358139" y="717550"/>
                  </a:lnTo>
                  <a:lnTo>
                    <a:pt x="340359" y="716280"/>
                  </a:lnTo>
                  <a:lnTo>
                    <a:pt x="321309" y="715010"/>
                  </a:lnTo>
                  <a:lnTo>
                    <a:pt x="265429" y="704850"/>
                  </a:lnTo>
                  <a:lnTo>
                    <a:pt x="213359" y="685800"/>
                  </a:lnTo>
                  <a:lnTo>
                    <a:pt x="195579" y="678180"/>
                  </a:lnTo>
                  <a:lnTo>
                    <a:pt x="179070" y="669290"/>
                  </a:lnTo>
                  <a:lnTo>
                    <a:pt x="163829" y="659130"/>
                  </a:lnTo>
                  <a:lnTo>
                    <a:pt x="147320" y="648970"/>
                  </a:lnTo>
                  <a:lnTo>
                    <a:pt x="133350" y="637540"/>
                  </a:lnTo>
                  <a:lnTo>
                    <a:pt x="118109" y="624840"/>
                  </a:lnTo>
                  <a:lnTo>
                    <a:pt x="105409" y="612140"/>
                  </a:lnTo>
                  <a:lnTo>
                    <a:pt x="91439" y="599440"/>
                  </a:lnTo>
                  <a:lnTo>
                    <a:pt x="80009" y="584200"/>
                  </a:lnTo>
                  <a:lnTo>
                    <a:pt x="68579" y="570230"/>
                  </a:lnTo>
                  <a:lnTo>
                    <a:pt x="57150" y="553720"/>
                  </a:lnTo>
                  <a:lnTo>
                    <a:pt x="30479" y="504190"/>
                  </a:lnTo>
                  <a:lnTo>
                    <a:pt x="17779" y="469900"/>
                  </a:lnTo>
                  <a:lnTo>
                    <a:pt x="11429" y="452120"/>
                  </a:lnTo>
                  <a:lnTo>
                    <a:pt x="7620" y="433070"/>
                  </a:lnTo>
                  <a:lnTo>
                    <a:pt x="3809" y="415290"/>
                  </a:lnTo>
                  <a:lnTo>
                    <a:pt x="2539" y="396240"/>
                  </a:lnTo>
                  <a:lnTo>
                    <a:pt x="0" y="377190"/>
                  </a:lnTo>
                  <a:lnTo>
                    <a:pt x="0" y="358140"/>
                  </a:lnTo>
                  <a:close/>
                </a:path>
                <a:path w="717550" h="717550">
                  <a:moveTo>
                    <a:pt x="0" y="0"/>
                  </a:moveTo>
                  <a:lnTo>
                    <a:pt x="0" y="0"/>
                  </a:lnTo>
                </a:path>
                <a:path w="717550" h="717550">
                  <a:moveTo>
                    <a:pt x="717550" y="717550"/>
                  </a:moveTo>
                  <a:lnTo>
                    <a:pt x="717550" y="71755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7169" y="290159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7189" y="0"/>
                  </a:moveTo>
                  <a:lnTo>
                    <a:pt x="340359" y="0"/>
                  </a:lnTo>
                  <a:lnTo>
                    <a:pt x="284479" y="7620"/>
                  </a:lnTo>
                  <a:lnTo>
                    <a:pt x="247650" y="17779"/>
                  </a:lnTo>
                  <a:lnTo>
                    <a:pt x="212089" y="31750"/>
                  </a:lnTo>
                  <a:lnTo>
                    <a:pt x="163829" y="58420"/>
                  </a:lnTo>
                  <a:lnTo>
                    <a:pt x="147320" y="68579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70" y="195579"/>
                  </a:lnTo>
                  <a:lnTo>
                    <a:pt x="24129" y="231139"/>
                  </a:lnTo>
                  <a:lnTo>
                    <a:pt x="17779" y="247650"/>
                  </a:lnTo>
                  <a:lnTo>
                    <a:pt x="12700" y="266700"/>
                  </a:lnTo>
                  <a:lnTo>
                    <a:pt x="7620" y="284479"/>
                  </a:lnTo>
                  <a:lnTo>
                    <a:pt x="3809" y="303529"/>
                  </a:lnTo>
                  <a:lnTo>
                    <a:pt x="1270" y="321310"/>
                  </a:lnTo>
                  <a:lnTo>
                    <a:pt x="0" y="340360"/>
                  </a:lnTo>
                  <a:lnTo>
                    <a:pt x="0" y="378460"/>
                  </a:lnTo>
                  <a:lnTo>
                    <a:pt x="2539" y="396239"/>
                  </a:lnTo>
                  <a:lnTo>
                    <a:pt x="3809" y="415289"/>
                  </a:lnTo>
                  <a:lnTo>
                    <a:pt x="17779" y="469900"/>
                  </a:lnTo>
                  <a:lnTo>
                    <a:pt x="48259" y="538479"/>
                  </a:lnTo>
                  <a:lnTo>
                    <a:pt x="80009" y="585470"/>
                  </a:lnTo>
                  <a:lnTo>
                    <a:pt x="119379" y="626110"/>
                  </a:lnTo>
                  <a:lnTo>
                    <a:pt x="163829" y="659129"/>
                  </a:lnTo>
                  <a:lnTo>
                    <a:pt x="179070" y="669289"/>
                  </a:lnTo>
                  <a:lnTo>
                    <a:pt x="213359" y="687070"/>
                  </a:lnTo>
                  <a:lnTo>
                    <a:pt x="265429" y="704850"/>
                  </a:lnTo>
                  <a:lnTo>
                    <a:pt x="321309" y="716280"/>
                  </a:lnTo>
                  <a:lnTo>
                    <a:pt x="340359" y="717550"/>
                  </a:lnTo>
                  <a:lnTo>
                    <a:pt x="377189" y="717550"/>
                  </a:lnTo>
                  <a:lnTo>
                    <a:pt x="396239" y="716280"/>
                  </a:lnTo>
                  <a:lnTo>
                    <a:pt x="415289" y="713739"/>
                  </a:lnTo>
                  <a:lnTo>
                    <a:pt x="433070" y="709930"/>
                  </a:lnTo>
                  <a:lnTo>
                    <a:pt x="452120" y="706119"/>
                  </a:lnTo>
                  <a:lnTo>
                    <a:pt x="469900" y="699770"/>
                  </a:lnTo>
                  <a:lnTo>
                    <a:pt x="487679" y="694689"/>
                  </a:lnTo>
                  <a:lnTo>
                    <a:pt x="504189" y="687070"/>
                  </a:lnTo>
                  <a:lnTo>
                    <a:pt x="538479" y="669289"/>
                  </a:lnTo>
                  <a:lnTo>
                    <a:pt x="584200" y="637539"/>
                  </a:lnTo>
                  <a:lnTo>
                    <a:pt x="599439" y="626110"/>
                  </a:lnTo>
                  <a:lnTo>
                    <a:pt x="637539" y="585470"/>
                  </a:lnTo>
                  <a:lnTo>
                    <a:pt x="669289" y="538479"/>
                  </a:lnTo>
                  <a:lnTo>
                    <a:pt x="699770" y="469900"/>
                  </a:lnTo>
                  <a:lnTo>
                    <a:pt x="709929" y="433070"/>
                  </a:lnTo>
                  <a:lnTo>
                    <a:pt x="715009" y="396239"/>
                  </a:lnTo>
                  <a:lnTo>
                    <a:pt x="717550" y="378460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06120" y="266700"/>
                  </a:lnTo>
                  <a:lnTo>
                    <a:pt x="693420" y="231139"/>
                  </a:lnTo>
                  <a:lnTo>
                    <a:pt x="687070" y="213360"/>
                  </a:lnTo>
                  <a:lnTo>
                    <a:pt x="678179" y="195579"/>
                  </a:lnTo>
                  <a:lnTo>
                    <a:pt x="669289" y="180339"/>
                  </a:lnTo>
                  <a:lnTo>
                    <a:pt x="660400" y="163829"/>
                  </a:lnTo>
                  <a:lnTo>
                    <a:pt x="637539" y="133350"/>
                  </a:lnTo>
                  <a:lnTo>
                    <a:pt x="599439" y="92710"/>
                  </a:lnTo>
                  <a:lnTo>
                    <a:pt x="553720" y="58420"/>
                  </a:lnTo>
                  <a:lnTo>
                    <a:pt x="538479" y="48260"/>
                  </a:lnTo>
                  <a:lnTo>
                    <a:pt x="487679" y="24129"/>
                  </a:lnTo>
                  <a:lnTo>
                    <a:pt x="433070" y="7620"/>
                  </a:lnTo>
                  <a:lnTo>
                    <a:pt x="37718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7169" y="2901594"/>
              <a:ext cx="717550" cy="718820"/>
            </a:xfrm>
            <a:custGeom>
              <a:avLst/>
              <a:gdLst/>
              <a:ahLst/>
              <a:cxnLst/>
              <a:rect l="l" t="t" r="r" b="b"/>
              <a:pathLst>
                <a:path w="717550" h="718820">
                  <a:moveTo>
                    <a:pt x="0" y="359410"/>
                  </a:moveTo>
                  <a:lnTo>
                    <a:pt x="0" y="340360"/>
                  </a:lnTo>
                  <a:lnTo>
                    <a:pt x="1270" y="321310"/>
                  </a:lnTo>
                  <a:lnTo>
                    <a:pt x="3809" y="303529"/>
                  </a:lnTo>
                  <a:lnTo>
                    <a:pt x="7620" y="284479"/>
                  </a:lnTo>
                  <a:lnTo>
                    <a:pt x="12700" y="266700"/>
                  </a:lnTo>
                  <a:lnTo>
                    <a:pt x="17779" y="247650"/>
                  </a:lnTo>
                  <a:lnTo>
                    <a:pt x="24129" y="231139"/>
                  </a:lnTo>
                  <a:lnTo>
                    <a:pt x="30479" y="213360"/>
                  </a:lnTo>
                  <a:lnTo>
                    <a:pt x="39370" y="195579"/>
                  </a:lnTo>
                  <a:lnTo>
                    <a:pt x="48259" y="179070"/>
                  </a:lnTo>
                  <a:lnTo>
                    <a:pt x="58420" y="163829"/>
                  </a:lnTo>
                  <a:lnTo>
                    <a:pt x="68579" y="148589"/>
                  </a:lnTo>
                  <a:lnTo>
                    <a:pt x="80009" y="133350"/>
                  </a:lnTo>
                  <a:lnTo>
                    <a:pt x="92709" y="119379"/>
                  </a:lnTo>
                  <a:lnTo>
                    <a:pt x="105409" y="105410"/>
                  </a:lnTo>
                  <a:lnTo>
                    <a:pt x="119379" y="92710"/>
                  </a:lnTo>
                  <a:lnTo>
                    <a:pt x="133350" y="80010"/>
                  </a:lnTo>
                  <a:lnTo>
                    <a:pt x="147320" y="68579"/>
                  </a:lnTo>
                  <a:lnTo>
                    <a:pt x="163829" y="58420"/>
                  </a:lnTo>
                  <a:lnTo>
                    <a:pt x="179070" y="48260"/>
                  </a:lnTo>
                  <a:lnTo>
                    <a:pt x="229870" y="24129"/>
                  </a:lnTo>
                  <a:lnTo>
                    <a:pt x="284479" y="7620"/>
                  </a:lnTo>
                  <a:lnTo>
                    <a:pt x="321309" y="2539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7189" y="0"/>
                  </a:lnTo>
                  <a:lnTo>
                    <a:pt x="396239" y="2539"/>
                  </a:lnTo>
                  <a:lnTo>
                    <a:pt x="452120" y="12700"/>
                  </a:lnTo>
                  <a:lnTo>
                    <a:pt x="505459" y="31750"/>
                  </a:lnTo>
                  <a:lnTo>
                    <a:pt x="553720" y="58420"/>
                  </a:lnTo>
                  <a:lnTo>
                    <a:pt x="570229" y="68579"/>
                  </a:lnTo>
                  <a:lnTo>
                    <a:pt x="584200" y="80010"/>
                  </a:lnTo>
                  <a:lnTo>
                    <a:pt x="599439" y="92710"/>
                  </a:lnTo>
                  <a:lnTo>
                    <a:pt x="612139" y="105410"/>
                  </a:lnTo>
                  <a:lnTo>
                    <a:pt x="626109" y="119379"/>
                  </a:lnTo>
                  <a:lnTo>
                    <a:pt x="637539" y="133350"/>
                  </a:lnTo>
                  <a:lnTo>
                    <a:pt x="648970" y="148589"/>
                  </a:lnTo>
                  <a:lnTo>
                    <a:pt x="660400" y="163829"/>
                  </a:lnTo>
                  <a:lnTo>
                    <a:pt x="669289" y="180339"/>
                  </a:lnTo>
                  <a:lnTo>
                    <a:pt x="678179" y="195579"/>
                  </a:lnTo>
                  <a:lnTo>
                    <a:pt x="687070" y="213360"/>
                  </a:lnTo>
                  <a:lnTo>
                    <a:pt x="693420" y="231139"/>
                  </a:lnTo>
                  <a:lnTo>
                    <a:pt x="699770" y="247650"/>
                  </a:lnTo>
                  <a:lnTo>
                    <a:pt x="709929" y="284479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8460"/>
                  </a:lnTo>
                  <a:lnTo>
                    <a:pt x="715009" y="396239"/>
                  </a:lnTo>
                  <a:lnTo>
                    <a:pt x="713739" y="415289"/>
                  </a:lnTo>
                  <a:lnTo>
                    <a:pt x="709929" y="433070"/>
                  </a:lnTo>
                  <a:lnTo>
                    <a:pt x="704850" y="452120"/>
                  </a:lnTo>
                  <a:lnTo>
                    <a:pt x="699770" y="469900"/>
                  </a:lnTo>
                  <a:lnTo>
                    <a:pt x="693420" y="487679"/>
                  </a:lnTo>
                  <a:lnTo>
                    <a:pt x="687070" y="505460"/>
                  </a:lnTo>
                  <a:lnTo>
                    <a:pt x="659129" y="554989"/>
                  </a:lnTo>
                  <a:lnTo>
                    <a:pt x="624839" y="599439"/>
                  </a:lnTo>
                  <a:lnTo>
                    <a:pt x="612139" y="613410"/>
                  </a:lnTo>
                  <a:lnTo>
                    <a:pt x="599439" y="626110"/>
                  </a:lnTo>
                  <a:lnTo>
                    <a:pt x="584200" y="637539"/>
                  </a:lnTo>
                  <a:lnTo>
                    <a:pt x="570229" y="648970"/>
                  </a:lnTo>
                  <a:lnTo>
                    <a:pt x="521970" y="678179"/>
                  </a:lnTo>
                  <a:lnTo>
                    <a:pt x="469900" y="699770"/>
                  </a:lnTo>
                  <a:lnTo>
                    <a:pt x="452120" y="706119"/>
                  </a:lnTo>
                  <a:lnTo>
                    <a:pt x="433070" y="709930"/>
                  </a:lnTo>
                  <a:lnTo>
                    <a:pt x="415289" y="713739"/>
                  </a:lnTo>
                  <a:lnTo>
                    <a:pt x="396239" y="716280"/>
                  </a:lnTo>
                  <a:lnTo>
                    <a:pt x="37718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80"/>
                  </a:lnTo>
                  <a:lnTo>
                    <a:pt x="265429" y="704850"/>
                  </a:lnTo>
                  <a:lnTo>
                    <a:pt x="213359" y="687070"/>
                  </a:lnTo>
                  <a:lnTo>
                    <a:pt x="179070" y="669289"/>
                  </a:lnTo>
                  <a:lnTo>
                    <a:pt x="163829" y="659129"/>
                  </a:lnTo>
                  <a:lnTo>
                    <a:pt x="147320" y="648970"/>
                  </a:lnTo>
                  <a:lnTo>
                    <a:pt x="133350" y="637539"/>
                  </a:lnTo>
                  <a:lnTo>
                    <a:pt x="119379" y="626110"/>
                  </a:lnTo>
                  <a:lnTo>
                    <a:pt x="105409" y="612139"/>
                  </a:lnTo>
                  <a:lnTo>
                    <a:pt x="68579" y="570229"/>
                  </a:lnTo>
                  <a:lnTo>
                    <a:pt x="39370" y="521970"/>
                  </a:lnTo>
                  <a:lnTo>
                    <a:pt x="30479" y="505460"/>
                  </a:lnTo>
                  <a:lnTo>
                    <a:pt x="24129" y="487679"/>
                  </a:lnTo>
                  <a:lnTo>
                    <a:pt x="17779" y="469900"/>
                  </a:lnTo>
                  <a:lnTo>
                    <a:pt x="12700" y="452120"/>
                  </a:lnTo>
                  <a:lnTo>
                    <a:pt x="7620" y="433070"/>
                  </a:lnTo>
                  <a:lnTo>
                    <a:pt x="3809" y="415289"/>
                  </a:lnTo>
                  <a:lnTo>
                    <a:pt x="2539" y="396239"/>
                  </a:lnTo>
                  <a:lnTo>
                    <a:pt x="0" y="378460"/>
                  </a:lnTo>
                  <a:lnTo>
                    <a:pt x="0" y="359410"/>
                  </a:lnTo>
                  <a:close/>
                </a:path>
                <a:path w="717550" h="718820">
                  <a:moveTo>
                    <a:pt x="0" y="0"/>
                  </a:moveTo>
                  <a:lnTo>
                    <a:pt x="0" y="0"/>
                  </a:lnTo>
                </a:path>
                <a:path w="717550" h="718820">
                  <a:moveTo>
                    <a:pt x="717550" y="718819"/>
                  </a:moveTo>
                  <a:lnTo>
                    <a:pt x="717550" y="7188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67169" y="287873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77189" y="0"/>
                  </a:moveTo>
                  <a:lnTo>
                    <a:pt x="340359" y="0"/>
                  </a:lnTo>
                  <a:lnTo>
                    <a:pt x="321309" y="1270"/>
                  </a:lnTo>
                  <a:lnTo>
                    <a:pt x="265429" y="12700"/>
                  </a:lnTo>
                  <a:lnTo>
                    <a:pt x="212089" y="30480"/>
                  </a:lnTo>
                  <a:lnTo>
                    <a:pt x="163829" y="58420"/>
                  </a:lnTo>
                  <a:lnTo>
                    <a:pt x="147320" y="68580"/>
                  </a:lnTo>
                  <a:lnTo>
                    <a:pt x="105409" y="105410"/>
                  </a:lnTo>
                  <a:lnTo>
                    <a:pt x="68579" y="148589"/>
                  </a:lnTo>
                  <a:lnTo>
                    <a:pt x="39370" y="195580"/>
                  </a:lnTo>
                  <a:lnTo>
                    <a:pt x="17779" y="247650"/>
                  </a:lnTo>
                  <a:lnTo>
                    <a:pt x="7620" y="284480"/>
                  </a:lnTo>
                  <a:lnTo>
                    <a:pt x="0" y="340360"/>
                  </a:lnTo>
                  <a:lnTo>
                    <a:pt x="0" y="377189"/>
                  </a:lnTo>
                  <a:lnTo>
                    <a:pt x="2539" y="396239"/>
                  </a:lnTo>
                  <a:lnTo>
                    <a:pt x="3809" y="415289"/>
                  </a:lnTo>
                  <a:lnTo>
                    <a:pt x="17779" y="469900"/>
                  </a:lnTo>
                  <a:lnTo>
                    <a:pt x="39370" y="521970"/>
                  </a:lnTo>
                  <a:lnTo>
                    <a:pt x="58420" y="554989"/>
                  </a:lnTo>
                  <a:lnTo>
                    <a:pt x="92709" y="599439"/>
                  </a:lnTo>
                  <a:lnTo>
                    <a:pt x="133350" y="637539"/>
                  </a:lnTo>
                  <a:lnTo>
                    <a:pt x="163829" y="659130"/>
                  </a:lnTo>
                  <a:lnTo>
                    <a:pt x="179070" y="669289"/>
                  </a:lnTo>
                  <a:lnTo>
                    <a:pt x="213359" y="687070"/>
                  </a:lnTo>
                  <a:lnTo>
                    <a:pt x="265429" y="704850"/>
                  </a:lnTo>
                  <a:lnTo>
                    <a:pt x="321309" y="716280"/>
                  </a:lnTo>
                  <a:lnTo>
                    <a:pt x="340359" y="717550"/>
                  </a:lnTo>
                  <a:lnTo>
                    <a:pt x="377189" y="717550"/>
                  </a:lnTo>
                  <a:lnTo>
                    <a:pt x="396239" y="716280"/>
                  </a:lnTo>
                  <a:lnTo>
                    <a:pt x="415289" y="713739"/>
                  </a:lnTo>
                  <a:lnTo>
                    <a:pt x="433070" y="709930"/>
                  </a:lnTo>
                  <a:lnTo>
                    <a:pt x="452120" y="706120"/>
                  </a:lnTo>
                  <a:lnTo>
                    <a:pt x="469900" y="699770"/>
                  </a:lnTo>
                  <a:lnTo>
                    <a:pt x="487679" y="694689"/>
                  </a:lnTo>
                  <a:lnTo>
                    <a:pt x="504189" y="687070"/>
                  </a:lnTo>
                  <a:lnTo>
                    <a:pt x="538479" y="669289"/>
                  </a:lnTo>
                  <a:lnTo>
                    <a:pt x="584200" y="637539"/>
                  </a:lnTo>
                  <a:lnTo>
                    <a:pt x="599439" y="626110"/>
                  </a:lnTo>
                  <a:lnTo>
                    <a:pt x="612139" y="612139"/>
                  </a:lnTo>
                  <a:lnTo>
                    <a:pt x="624839" y="599439"/>
                  </a:lnTo>
                  <a:lnTo>
                    <a:pt x="637539" y="584200"/>
                  </a:lnTo>
                  <a:lnTo>
                    <a:pt x="669289" y="538480"/>
                  </a:lnTo>
                  <a:lnTo>
                    <a:pt x="687070" y="504189"/>
                  </a:lnTo>
                  <a:lnTo>
                    <a:pt x="704850" y="452120"/>
                  </a:lnTo>
                  <a:lnTo>
                    <a:pt x="715009" y="396239"/>
                  </a:lnTo>
                  <a:lnTo>
                    <a:pt x="717550" y="377189"/>
                  </a:lnTo>
                  <a:lnTo>
                    <a:pt x="717550" y="340360"/>
                  </a:lnTo>
                  <a:lnTo>
                    <a:pt x="716279" y="321310"/>
                  </a:lnTo>
                  <a:lnTo>
                    <a:pt x="713739" y="302260"/>
                  </a:lnTo>
                  <a:lnTo>
                    <a:pt x="709929" y="284480"/>
                  </a:lnTo>
                  <a:lnTo>
                    <a:pt x="706120" y="265430"/>
                  </a:lnTo>
                  <a:lnTo>
                    <a:pt x="687070" y="213360"/>
                  </a:lnTo>
                  <a:lnTo>
                    <a:pt x="669289" y="179070"/>
                  </a:lnTo>
                  <a:lnTo>
                    <a:pt x="637539" y="133350"/>
                  </a:lnTo>
                  <a:lnTo>
                    <a:pt x="599439" y="92710"/>
                  </a:lnTo>
                  <a:lnTo>
                    <a:pt x="553720" y="58420"/>
                  </a:lnTo>
                  <a:lnTo>
                    <a:pt x="538479" y="48260"/>
                  </a:lnTo>
                  <a:lnTo>
                    <a:pt x="469900" y="17780"/>
                  </a:lnTo>
                  <a:lnTo>
                    <a:pt x="433070" y="7620"/>
                  </a:lnTo>
                  <a:lnTo>
                    <a:pt x="396239" y="1270"/>
                  </a:lnTo>
                  <a:lnTo>
                    <a:pt x="377189" y="0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67169" y="2878734"/>
              <a:ext cx="717550" cy="718820"/>
            </a:xfrm>
            <a:custGeom>
              <a:avLst/>
              <a:gdLst/>
              <a:ahLst/>
              <a:cxnLst/>
              <a:rect l="l" t="t" r="r" b="b"/>
              <a:pathLst>
                <a:path w="717550" h="718820">
                  <a:moveTo>
                    <a:pt x="0" y="359410"/>
                  </a:moveTo>
                  <a:lnTo>
                    <a:pt x="0" y="340360"/>
                  </a:lnTo>
                  <a:lnTo>
                    <a:pt x="1270" y="321310"/>
                  </a:lnTo>
                  <a:lnTo>
                    <a:pt x="12700" y="265430"/>
                  </a:lnTo>
                  <a:lnTo>
                    <a:pt x="30479" y="213360"/>
                  </a:lnTo>
                  <a:lnTo>
                    <a:pt x="48259" y="179070"/>
                  </a:lnTo>
                  <a:lnTo>
                    <a:pt x="58420" y="163830"/>
                  </a:lnTo>
                  <a:lnTo>
                    <a:pt x="68579" y="148589"/>
                  </a:lnTo>
                  <a:lnTo>
                    <a:pt x="80009" y="133350"/>
                  </a:lnTo>
                  <a:lnTo>
                    <a:pt x="92709" y="119380"/>
                  </a:lnTo>
                  <a:lnTo>
                    <a:pt x="105409" y="105410"/>
                  </a:lnTo>
                  <a:lnTo>
                    <a:pt x="119379" y="92710"/>
                  </a:lnTo>
                  <a:lnTo>
                    <a:pt x="133350" y="80010"/>
                  </a:lnTo>
                  <a:lnTo>
                    <a:pt x="147320" y="68580"/>
                  </a:lnTo>
                  <a:lnTo>
                    <a:pt x="163829" y="58420"/>
                  </a:lnTo>
                  <a:lnTo>
                    <a:pt x="179070" y="48260"/>
                  </a:lnTo>
                  <a:lnTo>
                    <a:pt x="195579" y="39370"/>
                  </a:lnTo>
                  <a:lnTo>
                    <a:pt x="212089" y="30480"/>
                  </a:lnTo>
                  <a:lnTo>
                    <a:pt x="229870" y="24130"/>
                  </a:lnTo>
                  <a:lnTo>
                    <a:pt x="247650" y="17780"/>
                  </a:lnTo>
                  <a:lnTo>
                    <a:pt x="284479" y="7620"/>
                  </a:lnTo>
                  <a:lnTo>
                    <a:pt x="340359" y="0"/>
                  </a:lnTo>
                  <a:lnTo>
                    <a:pt x="359409" y="0"/>
                  </a:lnTo>
                  <a:lnTo>
                    <a:pt x="377189" y="0"/>
                  </a:lnTo>
                  <a:lnTo>
                    <a:pt x="396239" y="1270"/>
                  </a:lnTo>
                  <a:lnTo>
                    <a:pt x="452120" y="12700"/>
                  </a:lnTo>
                  <a:lnTo>
                    <a:pt x="487679" y="24130"/>
                  </a:lnTo>
                  <a:lnTo>
                    <a:pt x="505459" y="30480"/>
                  </a:lnTo>
                  <a:lnTo>
                    <a:pt x="521970" y="39370"/>
                  </a:lnTo>
                  <a:lnTo>
                    <a:pt x="538479" y="48260"/>
                  </a:lnTo>
                  <a:lnTo>
                    <a:pt x="553720" y="58420"/>
                  </a:lnTo>
                  <a:lnTo>
                    <a:pt x="570229" y="68580"/>
                  </a:lnTo>
                  <a:lnTo>
                    <a:pt x="584200" y="80010"/>
                  </a:lnTo>
                  <a:lnTo>
                    <a:pt x="599439" y="92710"/>
                  </a:lnTo>
                  <a:lnTo>
                    <a:pt x="612139" y="105410"/>
                  </a:lnTo>
                  <a:lnTo>
                    <a:pt x="626109" y="119380"/>
                  </a:lnTo>
                  <a:lnTo>
                    <a:pt x="660400" y="163830"/>
                  </a:lnTo>
                  <a:lnTo>
                    <a:pt x="687070" y="213360"/>
                  </a:lnTo>
                  <a:lnTo>
                    <a:pt x="706120" y="265430"/>
                  </a:lnTo>
                  <a:lnTo>
                    <a:pt x="709929" y="284480"/>
                  </a:lnTo>
                  <a:lnTo>
                    <a:pt x="713739" y="302260"/>
                  </a:lnTo>
                  <a:lnTo>
                    <a:pt x="716279" y="321310"/>
                  </a:lnTo>
                  <a:lnTo>
                    <a:pt x="717550" y="340360"/>
                  </a:lnTo>
                  <a:lnTo>
                    <a:pt x="717550" y="359410"/>
                  </a:lnTo>
                  <a:lnTo>
                    <a:pt x="717550" y="377189"/>
                  </a:lnTo>
                  <a:lnTo>
                    <a:pt x="715009" y="396239"/>
                  </a:lnTo>
                  <a:lnTo>
                    <a:pt x="713739" y="415289"/>
                  </a:lnTo>
                  <a:lnTo>
                    <a:pt x="699770" y="469900"/>
                  </a:lnTo>
                  <a:lnTo>
                    <a:pt x="678179" y="521970"/>
                  </a:lnTo>
                  <a:lnTo>
                    <a:pt x="659129" y="554989"/>
                  </a:lnTo>
                  <a:lnTo>
                    <a:pt x="624839" y="599439"/>
                  </a:lnTo>
                  <a:lnTo>
                    <a:pt x="612139" y="612139"/>
                  </a:lnTo>
                  <a:lnTo>
                    <a:pt x="599439" y="626110"/>
                  </a:lnTo>
                  <a:lnTo>
                    <a:pt x="584200" y="637539"/>
                  </a:lnTo>
                  <a:lnTo>
                    <a:pt x="570229" y="648970"/>
                  </a:lnTo>
                  <a:lnTo>
                    <a:pt x="553720" y="660400"/>
                  </a:lnTo>
                  <a:lnTo>
                    <a:pt x="504189" y="687070"/>
                  </a:lnTo>
                  <a:lnTo>
                    <a:pt x="469900" y="699770"/>
                  </a:lnTo>
                  <a:lnTo>
                    <a:pt x="452120" y="706120"/>
                  </a:lnTo>
                  <a:lnTo>
                    <a:pt x="433070" y="709930"/>
                  </a:lnTo>
                  <a:lnTo>
                    <a:pt x="415289" y="713739"/>
                  </a:lnTo>
                  <a:lnTo>
                    <a:pt x="396239" y="716280"/>
                  </a:lnTo>
                  <a:lnTo>
                    <a:pt x="377189" y="717550"/>
                  </a:lnTo>
                  <a:lnTo>
                    <a:pt x="359409" y="717550"/>
                  </a:lnTo>
                  <a:lnTo>
                    <a:pt x="340359" y="717550"/>
                  </a:lnTo>
                  <a:lnTo>
                    <a:pt x="321309" y="716280"/>
                  </a:lnTo>
                  <a:lnTo>
                    <a:pt x="265429" y="704850"/>
                  </a:lnTo>
                  <a:lnTo>
                    <a:pt x="213359" y="687070"/>
                  </a:lnTo>
                  <a:lnTo>
                    <a:pt x="179070" y="669289"/>
                  </a:lnTo>
                  <a:lnTo>
                    <a:pt x="163829" y="659130"/>
                  </a:lnTo>
                  <a:lnTo>
                    <a:pt x="147320" y="648970"/>
                  </a:lnTo>
                  <a:lnTo>
                    <a:pt x="133350" y="637539"/>
                  </a:lnTo>
                  <a:lnTo>
                    <a:pt x="119379" y="624839"/>
                  </a:lnTo>
                  <a:lnTo>
                    <a:pt x="105409" y="612139"/>
                  </a:lnTo>
                  <a:lnTo>
                    <a:pt x="68579" y="570230"/>
                  </a:lnTo>
                  <a:lnTo>
                    <a:pt x="39370" y="521970"/>
                  </a:lnTo>
                  <a:lnTo>
                    <a:pt x="17779" y="469900"/>
                  </a:lnTo>
                  <a:lnTo>
                    <a:pt x="7620" y="433070"/>
                  </a:lnTo>
                  <a:lnTo>
                    <a:pt x="2539" y="396239"/>
                  </a:lnTo>
                  <a:lnTo>
                    <a:pt x="0" y="377189"/>
                  </a:lnTo>
                  <a:lnTo>
                    <a:pt x="0" y="359410"/>
                  </a:lnTo>
                  <a:close/>
                </a:path>
                <a:path w="717550" h="718820">
                  <a:moveTo>
                    <a:pt x="0" y="0"/>
                  </a:moveTo>
                  <a:lnTo>
                    <a:pt x="0" y="0"/>
                  </a:lnTo>
                </a:path>
                <a:path w="717550" h="718820">
                  <a:moveTo>
                    <a:pt x="717550" y="718820"/>
                  </a:moveTo>
                  <a:lnTo>
                    <a:pt x="717550" y="718820"/>
                  </a:lnTo>
                </a:path>
              </a:pathLst>
            </a:custGeom>
            <a:ln w="9344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517640" y="3015894"/>
            <a:ext cx="626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BB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7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904990" y="2046884"/>
            <a:ext cx="1041400" cy="2039620"/>
            <a:chOff x="6904990" y="2046884"/>
            <a:chExt cx="1041400" cy="2039620"/>
          </a:xfrm>
        </p:grpSpPr>
        <p:sp>
          <p:nvSpPr>
            <p:cNvPr id="54" name="object 54"/>
            <p:cNvSpPr/>
            <p:nvPr/>
          </p:nvSpPr>
          <p:spPr>
            <a:xfrm>
              <a:off x="6960870" y="2124354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40">
                  <a:moveTo>
                    <a:pt x="0" y="0"/>
                  </a:moveTo>
                  <a:lnTo>
                    <a:pt x="87883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32090" y="2067204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69">
                  <a:moveTo>
                    <a:pt x="0" y="0"/>
                  </a:moveTo>
                  <a:lnTo>
                    <a:pt x="0" y="115569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60870" y="2104034"/>
              <a:ext cx="878840" cy="1270"/>
            </a:xfrm>
            <a:custGeom>
              <a:avLst/>
              <a:gdLst/>
              <a:ahLst/>
              <a:cxnLst/>
              <a:rect l="l" t="t" r="r" b="b"/>
              <a:pathLst>
                <a:path w="878840" h="1269">
                  <a:moveTo>
                    <a:pt x="0" y="0"/>
                  </a:moveTo>
                  <a:lnTo>
                    <a:pt x="878839" y="127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32090" y="2046884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69">
                  <a:moveTo>
                    <a:pt x="0" y="0"/>
                  </a:moveTo>
                  <a:lnTo>
                    <a:pt x="0" y="115570"/>
                  </a:lnTo>
                  <a:lnTo>
                    <a:pt x="114300" y="58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60870" y="2880005"/>
              <a:ext cx="878840" cy="38100"/>
            </a:xfrm>
            <a:custGeom>
              <a:avLst/>
              <a:gdLst/>
              <a:ahLst/>
              <a:cxnLst/>
              <a:rect l="l" t="t" r="r" b="b"/>
              <a:pathLst>
                <a:path w="878840" h="38100">
                  <a:moveTo>
                    <a:pt x="0" y="38097"/>
                  </a:moveTo>
                  <a:lnTo>
                    <a:pt x="878839" y="38097"/>
                  </a:lnTo>
                  <a:lnTo>
                    <a:pt x="878839" y="0"/>
                  </a:lnTo>
                  <a:lnTo>
                    <a:pt x="0" y="0"/>
                  </a:lnTo>
                  <a:lnTo>
                    <a:pt x="0" y="38097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32090" y="284190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60870" y="2859685"/>
              <a:ext cx="878840" cy="38100"/>
            </a:xfrm>
            <a:custGeom>
              <a:avLst/>
              <a:gdLst/>
              <a:ahLst/>
              <a:cxnLst/>
              <a:rect l="l" t="t" r="r" b="b"/>
              <a:pathLst>
                <a:path w="878840" h="38100">
                  <a:moveTo>
                    <a:pt x="0" y="38097"/>
                  </a:moveTo>
                  <a:lnTo>
                    <a:pt x="878839" y="38097"/>
                  </a:lnTo>
                  <a:lnTo>
                    <a:pt x="878839" y="0"/>
                  </a:lnTo>
                  <a:lnTo>
                    <a:pt x="0" y="0"/>
                  </a:lnTo>
                  <a:lnTo>
                    <a:pt x="0" y="38097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32090" y="28215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62140" y="3648354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3146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04990" y="397220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62140" y="3628034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3147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04990" y="39518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492240" y="2375814"/>
            <a:ext cx="23634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00" baseline="22435" dirty="0">
                <a:latin typeface="Carlito"/>
                <a:cs typeface="Carlito"/>
              </a:rPr>
              <a:t>BB 2 </a:t>
            </a:r>
            <a:r>
              <a:rPr sz="1800" spc="-10" dirty="0">
                <a:latin typeface="Carlito"/>
                <a:cs typeface="Carlito"/>
              </a:rPr>
              <a:t>Early </a:t>
            </a:r>
            <a:r>
              <a:rPr sz="1800" spc="-15" dirty="0">
                <a:latin typeface="Carlito"/>
                <a:cs typeface="Carlito"/>
              </a:rPr>
              <a:t>exit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stub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41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92240" y="1622704"/>
            <a:ext cx="23634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00" baseline="19230" dirty="0">
                <a:latin typeface="Carlito"/>
                <a:cs typeface="Carlito"/>
              </a:rPr>
              <a:t>BB 1 </a:t>
            </a:r>
            <a:r>
              <a:rPr sz="1800" spc="-10" dirty="0">
                <a:latin typeface="Carlito"/>
                <a:cs typeface="Carlito"/>
              </a:rPr>
              <a:t>Early </a:t>
            </a:r>
            <a:r>
              <a:rPr sz="1800" spc="-15" dirty="0">
                <a:latin typeface="Carlito"/>
                <a:cs typeface="Carlito"/>
              </a:rPr>
              <a:t>exit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stub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8359" y="3771544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Trace </a:t>
            </a:r>
            <a:r>
              <a:rPr sz="1800" spc="-15" dirty="0">
                <a:latin typeface="Carlito"/>
                <a:cs typeface="Carlito"/>
              </a:rPr>
              <a:t>exit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stub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8"/>
    </mc:Choice>
    <mc:Fallback xmlns="">
      <p:transition spd="slow" advTm="2318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510" y="310794"/>
            <a:ext cx="653859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-15" dirty="0"/>
              <a:t>Counting at </a:t>
            </a:r>
            <a:r>
              <a:rPr sz="4050" spc="-5" dirty="0"/>
              <a:t>the </a:t>
            </a:r>
            <a:r>
              <a:rPr sz="4050" spc="-40" dirty="0"/>
              <a:t>BBL/Trace</a:t>
            </a:r>
            <a:r>
              <a:rPr sz="4050" spc="-30" dirty="0"/>
              <a:t> </a:t>
            </a:r>
            <a:r>
              <a:rPr sz="4050" spc="-15" dirty="0"/>
              <a:t>level</a:t>
            </a:r>
            <a:endParaRPr sz="4050"/>
          </a:p>
        </p:txBody>
      </p:sp>
      <p:sp>
        <p:nvSpPr>
          <p:cNvPr id="3" name="object 3"/>
          <p:cNvSpPr/>
          <p:nvPr/>
        </p:nvSpPr>
        <p:spPr>
          <a:xfrm>
            <a:off x="168910" y="2058314"/>
            <a:ext cx="3121660" cy="2207260"/>
          </a:xfrm>
          <a:custGeom>
            <a:avLst/>
            <a:gdLst/>
            <a:ahLst/>
            <a:cxnLst/>
            <a:rect l="l" t="t" r="r" b="b"/>
            <a:pathLst>
              <a:path w="3121660" h="2207260">
                <a:moveTo>
                  <a:pt x="1560830" y="2207260"/>
                </a:moveTo>
                <a:lnTo>
                  <a:pt x="0" y="2207260"/>
                </a:lnTo>
                <a:lnTo>
                  <a:pt x="0" y="0"/>
                </a:lnTo>
                <a:lnTo>
                  <a:pt x="3121660" y="0"/>
                </a:lnTo>
                <a:lnTo>
                  <a:pt x="3121660" y="2207260"/>
                </a:lnTo>
                <a:lnTo>
                  <a:pt x="1560830" y="2207260"/>
                </a:lnTo>
                <a:close/>
              </a:path>
            </a:pathLst>
          </a:custGeom>
          <a:ln w="25518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378" y="2091334"/>
            <a:ext cx="3418491" cy="21407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580"/>
              </a:spcBef>
              <a:tabLst>
                <a:tab pos="912494" algn="l"/>
              </a:tabLst>
            </a:pPr>
            <a:r>
              <a:rPr sz="2400" b="1" spc="-5" dirty="0">
                <a:solidFill>
                  <a:srgbClr val="7F007F"/>
                </a:solidFill>
                <a:latin typeface="Liberation Mono"/>
                <a:cs typeface="Liberation Mono"/>
              </a:rPr>
              <a:t>counter += </a:t>
            </a:r>
            <a:r>
              <a:rPr sz="2400" b="1" dirty="0">
                <a:solidFill>
                  <a:srgbClr val="7F007F"/>
                </a:solidFill>
                <a:latin typeface="Liberation Mono"/>
                <a:cs typeface="Liberation Mono"/>
              </a:rPr>
              <a:t>3  </a:t>
            </a:r>
            <a:endParaRPr lang="en-GB" sz="2400" b="1" dirty="0">
              <a:solidFill>
                <a:srgbClr val="7F007F"/>
              </a:solidFill>
              <a:latin typeface="Liberation Mono"/>
              <a:cs typeface="Liberation Mono"/>
            </a:endParaRPr>
          </a:p>
          <a:p>
            <a:pPr marL="12700" marR="5080">
              <a:lnSpc>
                <a:spcPts val="2400"/>
              </a:lnSpc>
              <a:spcBef>
                <a:spcPts val="580"/>
              </a:spcBef>
              <a:tabLst>
                <a:tab pos="9124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sub	$0xff,</a:t>
            </a:r>
            <a:r>
              <a:rPr sz="2400" b="1" spc="-100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%edx</a:t>
            </a:r>
            <a:endParaRPr sz="2400" dirty="0">
              <a:latin typeface="Liberation Mono"/>
              <a:cs typeface="Liberation Mono"/>
            </a:endParaRPr>
          </a:p>
          <a:p>
            <a:pPr marL="12700" marR="187325">
              <a:lnSpc>
                <a:spcPct val="200000"/>
              </a:lnSpc>
              <a:tabLst>
                <a:tab pos="9124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cmp	%esi,</a:t>
            </a:r>
            <a:r>
              <a:rPr sz="2400" b="1" spc="-100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</a:t>
            </a:r>
            <a:r>
              <a:rPr sz="2400" b="1" spc="-5" dirty="0" err="1">
                <a:latin typeface="Liberation Mono"/>
                <a:cs typeface="Liberation Mono"/>
              </a:rPr>
              <a:t>edx</a:t>
            </a:r>
            <a:r>
              <a:rPr sz="2400" b="1" spc="-5" dirty="0">
                <a:latin typeface="Liberation Mono"/>
                <a:cs typeface="Liberation Mono"/>
              </a:rPr>
              <a:t> </a:t>
            </a:r>
            <a:endParaRPr lang="en-GB" sz="2400" b="1" spc="-5" dirty="0">
              <a:latin typeface="Liberation Mono"/>
              <a:cs typeface="Liberation Mono"/>
            </a:endParaRPr>
          </a:p>
          <a:p>
            <a:pPr marL="12700" marR="187325">
              <a:lnSpc>
                <a:spcPct val="200000"/>
              </a:lnSpc>
              <a:tabLst>
                <a:tab pos="9124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 jle	&lt;L1&gt;</a:t>
            </a:r>
            <a:endParaRPr sz="2400" dirty="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910" y="4344314"/>
            <a:ext cx="3121660" cy="1369060"/>
          </a:xfrm>
          <a:custGeom>
            <a:avLst/>
            <a:gdLst/>
            <a:ahLst/>
            <a:cxnLst/>
            <a:rect l="l" t="t" r="r" b="b"/>
            <a:pathLst>
              <a:path w="3121660" h="1369060">
                <a:moveTo>
                  <a:pt x="1560830" y="1369059"/>
                </a:moveTo>
                <a:lnTo>
                  <a:pt x="0" y="1369059"/>
                </a:lnTo>
                <a:lnTo>
                  <a:pt x="0" y="0"/>
                </a:lnTo>
                <a:lnTo>
                  <a:pt x="3121660" y="0"/>
                </a:lnTo>
                <a:lnTo>
                  <a:pt x="3121660" y="1369059"/>
                </a:lnTo>
                <a:lnTo>
                  <a:pt x="1560830" y="1369059"/>
                </a:lnTo>
                <a:close/>
              </a:path>
            </a:pathLst>
          </a:custGeom>
          <a:ln w="25518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079" y="4299864"/>
            <a:ext cx="2924810" cy="14135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R="187325">
              <a:lnSpc>
                <a:spcPct val="79500"/>
              </a:lnSpc>
              <a:spcBef>
                <a:spcPts val="690"/>
              </a:spcBef>
              <a:tabLst>
                <a:tab pos="899794" algn="l"/>
              </a:tabLst>
            </a:pPr>
            <a:r>
              <a:rPr sz="2400" b="1" spc="-5" dirty="0">
                <a:solidFill>
                  <a:srgbClr val="7F007F"/>
                </a:solidFill>
                <a:latin typeface="Liberation Mono"/>
                <a:cs typeface="Liberation Mono"/>
              </a:rPr>
              <a:t>counter += </a:t>
            </a:r>
            <a:r>
              <a:rPr sz="2400" b="1" dirty="0">
                <a:solidFill>
                  <a:srgbClr val="7F007F"/>
                </a:solidFill>
                <a:latin typeface="Liberation Mono"/>
                <a:cs typeface="Liberation Mono"/>
              </a:rPr>
              <a:t>2  </a:t>
            </a:r>
            <a:r>
              <a:rPr sz="2400" b="1" spc="-5" dirty="0">
                <a:latin typeface="Liberation Mono"/>
                <a:cs typeface="Liberation Mono"/>
              </a:rPr>
              <a:t>mov	$0x1,</a:t>
            </a:r>
            <a:r>
              <a:rPr sz="2400" b="1" spc="-100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%edi</a:t>
            </a:r>
            <a:endParaRPr sz="2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tabLst>
                <a:tab pos="8997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add	$0x10,</a:t>
            </a:r>
            <a:r>
              <a:rPr sz="2400" b="1" spc="-95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%eax</a:t>
            </a:r>
            <a:endParaRPr sz="24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379" y="1405534"/>
            <a:ext cx="2489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Counting at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BBL </a:t>
            </a:r>
            <a:r>
              <a:rPr sz="2400" spc="-5" dirty="0">
                <a:latin typeface="DejaVu Sans"/>
                <a:cs typeface="DejaVu San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level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37550" y="2045555"/>
          <a:ext cx="3963035" cy="220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999">
                <a:tc gridSpan="2">
                  <a:txBody>
                    <a:bodyPr/>
                    <a:lstStyle/>
                    <a:p>
                      <a:pPr marL="89535" marR="113030">
                        <a:lnSpc>
                          <a:spcPts val="5760"/>
                        </a:lnSpc>
                        <a:spcBef>
                          <a:spcPts val="550"/>
                        </a:spcBef>
                        <a:tabLst>
                          <a:tab pos="989965" algn="l"/>
                        </a:tabLst>
                      </a:pPr>
                      <a:r>
                        <a:rPr sz="2400" b="1" spc="-5" dirty="0">
                          <a:latin typeface="Liberation Mono"/>
                          <a:cs typeface="Liberation Mono"/>
                        </a:rPr>
                        <a:t>sub	$0xff,</a:t>
                      </a:r>
                      <a:r>
                        <a:rPr sz="2400" b="1" spc="-10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2400" b="1" spc="-5" dirty="0">
                          <a:latin typeface="Liberation Mono"/>
                          <a:cs typeface="Liberation Mono"/>
                        </a:rPr>
                        <a:t>%edx  cmp	%esi,</a:t>
                      </a:r>
                      <a:r>
                        <a:rPr sz="2400" b="1" spc="-5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2400" b="1" spc="-5" dirty="0">
                          <a:latin typeface="Liberation Mono"/>
                          <a:cs typeface="Liberation Mono"/>
                        </a:rPr>
                        <a:t>%edx</a:t>
                      </a:r>
                      <a:endParaRPr sz="2400">
                        <a:latin typeface="Liberation Mono"/>
                        <a:cs typeface="Liberation Mono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FF6600"/>
                      </a:solidFill>
                      <a:prstDash val="solid"/>
                    </a:lnL>
                    <a:lnR w="28575">
                      <a:solidFill>
                        <a:srgbClr val="FF66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66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89535">
                        <a:lnSpc>
                          <a:spcPts val="2160"/>
                        </a:lnSpc>
                        <a:tabLst>
                          <a:tab pos="989965" algn="l"/>
                        </a:tabLst>
                      </a:pPr>
                      <a:r>
                        <a:rPr sz="2400" b="1" spc="-5" dirty="0">
                          <a:latin typeface="Liberation Mono"/>
                          <a:cs typeface="Liberation Mono"/>
                        </a:rPr>
                        <a:t>jle	&lt;L1&gt;</a:t>
                      </a:r>
                      <a:endParaRPr sz="24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lnL w="28575">
                      <a:solidFill>
                        <a:srgbClr val="FF6600"/>
                      </a:solidFill>
                      <a:prstDash val="solid"/>
                    </a:lnL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66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7779" y="4590694"/>
            <a:ext cx="275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24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mov	$0x1,</a:t>
            </a:r>
            <a:r>
              <a:rPr sz="2400" b="1" spc="-95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%edi</a:t>
            </a:r>
            <a:endParaRPr sz="24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7779" y="5322214"/>
            <a:ext cx="2937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2494" algn="l"/>
              </a:tabLst>
            </a:pPr>
            <a:r>
              <a:rPr sz="2400" b="1" spc="-5" dirty="0">
                <a:latin typeface="Liberation Mono"/>
                <a:cs typeface="Liberation Mono"/>
              </a:rPr>
              <a:t>add	$0x10,</a:t>
            </a:r>
            <a:r>
              <a:rPr sz="2400" b="1" spc="-95" dirty="0">
                <a:latin typeface="Liberation Mono"/>
                <a:cs typeface="Liberation Mono"/>
              </a:rPr>
              <a:t> </a:t>
            </a:r>
            <a:r>
              <a:rPr sz="2400" b="1" spc="-5" dirty="0">
                <a:latin typeface="Liberation Mono"/>
                <a:cs typeface="Liberation Mono"/>
              </a:rPr>
              <a:t>%eax</a:t>
            </a:r>
            <a:endParaRPr sz="2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7F007F"/>
                </a:solidFill>
                <a:latin typeface="Carlito"/>
                <a:cs typeface="Carlito"/>
              </a:rPr>
              <a:t>counter </a:t>
            </a:r>
            <a:r>
              <a:rPr sz="2400" b="1" dirty="0">
                <a:solidFill>
                  <a:srgbClr val="7F007F"/>
                </a:solidFill>
                <a:latin typeface="Carlito"/>
                <a:cs typeface="Carlito"/>
              </a:rPr>
              <a:t>+= 5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0309" y="4344314"/>
            <a:ext cx="3122930" cy="1673860"/>
          </a:xfrm>
          <a:custGeom>
            <a:avLst/>
            <a:gdLst/>
            <a:ahLst/>
            <a:cxnLst/>
            <a:rect l="l" t="t" r="r" b="b"/>
            <a:pathLst>
              <a:path w="3122929" h="1673860">
                <a:moveTo>
                  <a:pt x="1562100" y="1673859"/>
                </a:moveTo>
                <a:lnTo>
                  <a:pt x="0" y="1673859"/>
                </a:lnTo>
                <a:lnTo>
                  <a:pt x="0" y="0"/>
                </a:lnTo>
                <a:lnTo>
                  <a:pt x="3122930" y="0"/>
                </a:lnTo>
                <a:lnTo>
                  <a:pt x="3122930" y="1673859"/>
                </a:lnTo>
                <a:lnTo>
                  <a:pt x="1562100" y="1673859"/>
                </a:lnTo>
                <a:close/>
              </a:path>
            </a:pathLst>
          </a:custGeom>
          <a:ln w="25518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27779" y="1405534"/>
            <a:ext cx="2712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Counting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at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Trace </a:t>
            </a:r>
            <a:r>
              <a:rPr sz="2400" spc="-75" dirty="0">
                <a:latin typeface="DejaVu Sans"/>
                <a:cs typeface="DejaVu San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level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0709" y="4344314"/>
            <a:ext cx="1978660" cy="454659"/>
          </a:xfrm>
          <a:prstGeom prst="rect">
            <a:avLst/>
          </a:prstGeom>
          <a:ln w="12579">
            <a:solidFill>
              <a:srgbClr val="FF6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2400" b="1" spc="-5" dirty="0">
                <a:solidFill>
                  <a:srgbClr val="7F007F"/>
                </a:solidFill>
                <a:latin typeface="Liberation Mono"/>
                <a:cs typeface="Liberation Mono"/>
              </a:rPr>
              <a:t>counter+=3</a:t>
            </a:r>
            <a:endParaRPr sz="24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75880" y="4268114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0"/>
                </a:lnTo>
                <a:lnTo>
                  <a:pt x="38100" y="7619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675880" y="4795224"/>
            <a:ext cx="74930" cy="920750"/>
            <a:chOff x="7675880" y="4795224"/>
            <a:chExt cx="74930" cy="920750"/>
          </a:xfrm>
        </p:grpSpPr>
        <p:sp>
          <p:nvSpPr>
            <p:cNvPr id="16" name="object 16"/>
            <p:cNvSpPr/>
            <p:nvPr/>
          </p:nvSpPr>
          <p:spPr>
            <a:xfrm>
              <a:off x="7712710" y="4801514"/>
              <a:ext cx="1270" cy="843280"/>
            </a:xfrm>
            <a:custGeom>
              <a:avLst/>
              <a:gdLst/>
              <a:ahLst/>
              <a:cxnLst/>
              <a:rect l="l" t="t" r="r" b="b"/>
              <a:pathLst>
                <a:path w="1270" h="843279">
                  <a:moveTo>
                    <a:pt x="0" y="0"/>
                  </a:moveTo>
                  <a:lnTo>
                    <a:pt x="1270" y="8432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75880" y="563971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61580" y="5671464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DejaVu Sans"/>
                <a:cs typeface="DejaVu Sans"/>
              </a:rPr>
              <a:t>L</a:t>
            </a:r>
            <a:r>
              <a:rPr sz="2400" dirty="0">
                <a:latin typeface="DejaVu Sans"/>
                <a:cs typeface="DejaVu Sans"/>
              </a:rPr>
              <a:t>1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1"/>
    </mc:Choice>
    <mc:Fallback xmlns="">
      <p:transition spd="slow" advTm="4949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2710" y="2939694"/>
            <a:ext cx="640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 </a:t>
            </a:r>
            <a:r>
              <a:rPr lang="en-GB" spc="-15" dirty="0"/>
              <a:t>3</a:t>
            </a:r>
            <a:r>
              <a:rPr dirty="0"/>
              <a:t>: Malloc</a:t>
            </a:r>
            <a:r>
              <a:rPr spc="-95" dirty="0"/>
              <a:t> </a:t>
            </a:r>
            <a:r>
              <a:rPr spc="-15" dirty="0"/>
              <a:t>wrapping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7"/>
    </mc:Choice>
    <mc:Fallback xmlns="">
      <p:transition spd="slow" advTm="532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2550" y="0"/>
            <a:ext cx="4267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Malloc </a:t>
            </a:r>
            <a:r>
              <a:rPr spc="-15" dirty="0"/>
              <a:t>tracing</a:t>
            </a:r>
            <a:r>
              <a:rPr spc="-90" dirty="0"/>
              <a:t> </a:t>
            </a:r>
            <a:r>
              <a:rPr spc="-15" dirty="0"/>
              <a:t>tool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209" y="4729692"/>
            <a:ext cx="4206240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int main(int argc, char **argv)</a:t>
            </a:r>
            <a:r>
              <a:rPr sz="1400" spc="-3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352425" marR="1604645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PIN_InitSymbols();  PIN_Init(argc,</a:t>
            </a:r>
            <a:r>
              <a:rPr sz="1400" spc="-9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argv);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IMG_AddInstrumentFunction(Image,</a:t>
            </a:r>
            <a:r>
              <a:rPr sz="1400" spc="-8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0);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5725372"/>
            <a:ext cx="205232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PIN_StartProgram();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return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010" y="5725372"/>
            <a:ext cx="173228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i="1" spc="-5" dirty="0">
                <a:latin typeface="Liberation Mono"/>
                <a:cs typeface="Liberation Mono"/>
              </a:rPr>
              <a:t>// never</a:t>
            </a:r>
            <a:r>
              <a:rPr sz="1400" i="1" spc="-90" dirty="0">
                <a:latin typeface="Liberation Mono"/>
                <a:cs typeface="Liberation Mono"/>
              </a:rPr>
              <a:t> </a:t>
            </a:r>
            <a:r>
              <a:rPr sz="1400" i="1" spc="-5" dirty="0">
                <a:latin typeface="Liberation Mono"/>
                <a:cs typeface="Liberation Mono"/>
              </a:rPr>
              <a:t>returns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09" y="6223212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209" y="719734"/>
            <a:ext cx="7986395" cy="372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#include</a:t>
            </a:r>
            <a:r>
              <a:rPr sz="140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“pin.h”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Mono"/>
                <a:cs typeface="Liberation Mono"/>
              </a:rPr>
              <a:t>void mallocBefore(ADDRINT size){ </a:t>
            </a:r>
            <a:r>
              <a:rPr sz="14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printf(“malloc(%d)\n”, size);</a:t>
            </a:r>
            <a:r>
              <a:rPr sz="1400" b="1" spc="40" dirty="0">
                <a:solidFill>
                  <a:srgbClr val="660066"/>
                </a:solidFill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void mallocAfter(ADDRINT ret){ </a:t>
            </a:r>
            <a:r>
              <a:rPr sz="1400" b="1" spc="-5" dirty="0">
                <a:solidFill>
                  <a:srgbClr val="660066"/>
                </a:solidFill>
                <a:latin typeface="Liberation Mono"/>
                <a:cs typeface="Liberation Mono"/>
              </a:rPr>
              <a:t>printf(“\tmalloc returns 0x%x\n”, ret);</a:t>
            </a:r>
            <a:r>
              <a:rPr sz="1400" b="1" spc="25" dirty="0">
                <a:solidFill>
                  <a:srgbClr val="660066"/>
                </a:solidFill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Liberation Mono"/>
              <a:cs typeface="Liberation Mono"/>
            </a:endParaRPr>
          </a:p>
          <a:p>
            <a:pPr marL="352425" marR="2208530" indent="-340360">
              <a:lnSpc>
                <a:spcPct val="116700"/>
              </a:lnSpc>
              <a:spcBef>
                <a:spcPts val="5"/>
              </a:spcBef>
            </a:pPr>
            <a:r>
              <a:rPr sz="1400" spc="-5" dirty="0">
                <a:latin typeface="Liberation Mono"/>
                <a:cs typeface="Liberation Mono"/>
              </a:rPr>
              <a:t>void Image(IMG img, void </a:t>
            </a:r>
            <a:r>
              <a:rPr sz="1400" dirty="0">
                <a:latin typeface="Liberation Mono"/>
                <a:cs typeface="Liberation Mono"/>
              </a:rPr>
              <a:t>*v) { // </a:t>
            </a:r>
            <a:r>
              <a:rPr sz="1400" spc="-5" dirty="0">
                <a:latin typeface="Liberation Mono"/>
                <a:cs typeface="Liberation Mono"/>
              </a:rPr>
              <a:t>jitting time routine  RTN mallocRtn </a:t>
            </a:r>
            <a:r>
              <a:rPr sz="1400" dirty="0">
                <a:latin typeface="Liberation Mono"/>
                <a:cs typeface="Liberation Mono"/>
              </a:rPr>
              <a:t>= </a:t>
            </a:r>
            <a:r>
              <a:rPr sz="1400" spc="-5" dirty="0">
                <a:latin typeface="Liberation Mono"/>
                <a:cs typeface="Liberation Mono"/>
              </a:rPr>
              <a:t>RTN_FindByName(img,</a:t>
            </a:r>
            <a:r>
              <a:rPr sz="1400" spc="-5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“malloc”);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Liberation Mono"/>
                <a:cs typeface="Liberation Mono"/>
              </a:rPr>
              <a:t>if (RTN_Valid(mallocRtn)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RTN_Open(mallocRtn);</a:t>
            </a:r>
            <a:endParaRPr sz="1400">
              <a:latin typeface="Liberation Mono"/>
              <a:cs typeface="Liberation Mono"/>
            </a:endParaRPr>
          </a:p>
          <a:p>
            <a:pPr marL="1703070" marR="5080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IPOINT_BEFORE, (AFUNPTR)mallocBefore,  IARG_FUNCARG_ENTRYPOINT_VALUE, 0,</a:t>
            </a:r>
            <a:r>
              <a:rPr sz="1400" spc="-2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703070" marR="217804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IPOINT_AFTER, (AFUNPTR)mallocAfter,  IARG_FUNCARG_EXITPOINT_VALUE,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Liberation Mono"/>
                <a:cs typeface="Liberation Mono"/>
              </a:rPr>
              <a:t>RTN_Close(mallocRtn);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4"/>
    </mc:Choice>
    <mc:Fallback xmlns="">
      <p:transition spd="slow" advTm="653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2550" y="0"/>
            <a:ext cx="4267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Malloc </a:t>
            </a:r>
            <a:r>
              <a:rPr spc="-15" dirty="0"/>
              <a:t>tracing</a:t>
            </a:r>
            <a:r>
              <a:rPr spc="-90" dirty="0"/>
              <a:t> </a:t>
            </a:r>
            <a:r>
              <a:rPr spc="-15" dirty="0"/>
              <a:t>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9" y="719734"/>
            <a:ext cx="7986395" cy="372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#include</a:t>
            </a:r>
            <a:r>
              <a:rPr sz="140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“pin.h”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Mono"/>
                <a:cs typeface="Liberation Mono"/>
              </a:rPr>
              <a:t>void mallocBefore(ADDRINT size){ printf(“malloc(%d)\n”, size);</a:t>
            </a:r>
            <a:r>
              <a:rPr sz="1400" spc="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void mallocAfter(ADDRINT ret){ printf(“\tmalloc returns 0x%x\n”, ret);</a:t>
            </a:r>
            <a:r>
              <a:rPr sz="1400" spc="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Liberation Mono"/>
              <a:cs typeface="Liberation Mono"/>
            </a:endParaRPr>
          </a:p>
          <a:p>
            <a:pPr marL="352425" marR="2208530" indent="-340360">
              <a:lnSpc>
                <a:spcPct val="116700"/>
              </a:lnSpc>
              <a:spcBef>
                <a:spcPts val="5"/>
              </a:spcBef>
            </a:pPr>
            <a:r>
              <a:rPr sz="1400" spc="-5" dirty="0">
                <a:latin typeface="Liberation Mono"/>
                <a:cs typeface="Liberation Mono"/>
              </a:rPr>
              <a:t>void Image(IMG img, void </a:t>
            </a:r>
            <a:r>
              <a:rPr sz="1400" dirty="0">
                <a:latin typeface="Liberation Mono"/>
                <a:cs typeface="Liberation Mono"/>
              </a:rPr>
              <a:t>*v) { // </a:t>
            </a:r>
            <a:r>
              <a:rPr sz="1400" spc="-5" dirty="0">
                <a:latin typeface="Liberation Mono"/>
                <a:cs typeface="Liberation Mono"/>
              </a:rPr>
              <a:t>jitting time routine  RTN mallocRtn </a:t>
            </a:r>
            <a:r>
              <a:rPr sz="1400" dirty="0">
                <a:latin typeface="Liberation Mono"/>
                <a:cs typeface="Liberation Mono"/>
              </a:rPr>
              <a:t>= </a:t>
            </a:r>
            <a:r>
              <a:rPr sz="1400" spc="-5" dirty="0">
                <a:latin typeface="Liberation Mono"/>
                <a:cs typeface="Liberation Mono"/>
              </a:rPr>
              <a:t>RTN_FindByName(img,</a:t>
            </a:r>
            <a:r>
              <a:rPr sz="1400" spc="-5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“malloc”);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Liberation Mono"/>
                <a:cs typeface="Liberation Mono"/>
              </a:rPr>
              <a:t>if (RTN_Valid(mallocRtn)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RTN_Open(mallocRtn);</a:t>
            </a:r>
            <a:endParaRPr sz="1400">
              <a:latin typeface="Liberation Mono"/>
              <a:cs typeface="Liberation Mono"/>
            </a:endParaRPr>
          </a:p>
          <a:p>
            <a:pPr marL="1703070" marR="5080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IPOINT_BEFORE, (AFUNPTR)mallocBefore,  IARG_FUNCARG_ENTRYPOINT_VALUE, 0,</a:t>
            </a:r>
            <a:r>
              <a:rPr sz="1400" spc="-2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703070" marR="217804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IPOINT_AFTER, (AFUNPTR)mallocAfter,  IARG_FUNCARG_EXITPOINT_VALUE,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Liberation Mono"/>
                <a:cs typeface="Liberation Mono"/>
              </a:rPr>
              <a:t>RTN_Close(mallocRtn);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4699914"/>
            <a:ext cx="354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int main(int argc, char **argv)</a:t>
            </a:r>
            <a:r>
              <a:rPr sz="1400" spc="-4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39" y="4948834"/>
            <a:ext cx="4904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6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PIN_InitSymbols();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5162194"/>
            <a:ext cx="39827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2262505" algn="l"/>
              </a:tabLst>
            </a:pPr>
            <a:r>
              <a:rPr sz="1400" spc="-5" dirty="0">
                <a:latin typeface="Liberation Mono"/>
                <a:cs typeface="Liberation Mono"/>
              </a:rPr>
              <a:t>PIN_Init(argc, argv);  IMG_AddInstrumentFunction(Image, 0);  PIN_StartProgram();	</a:t>
            </a:r>
            <a:r>
              <a:rPr sz="1400" i="1" spc="-5" dirty="0">
                <a:latin typeface="Liberation Mono"/>
                <a:cs typeface="Liberation Mono"/>
              </a:rPr>
              <a:t>// never</a:t>
            </a:r>
            <a:r>
              <a:rPr sz="1400" i="1" spc="-95" dirty="0">
                <a:latin typeface="Liberation Mono"/>
                <a:cs typeface="Liberation Mono"/>
              </a:rPr>
              <a:t> </a:t>
            </a:r>
            <a:r>
              <a:rPr sz="1400" i="1" spc="-5" dirty="0">
                <a:latin typeface="Liberation Mono"/>
                <a:cs typeface="Liberation Mono"/>
              </a:rPr>
              <a:t>returns  </a:t>
            </a:r>
            <a:r>
              <a:rPr sz="1400" spc="-5" dirty="0">
                <a:latin typeface="Liberation Mono"/>
                <a:cs typeface="Liberation Mono"/>
              </a:rPr>
              <a:t>return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09" y="619343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520" y="4725254"/>
            <a:ext cx="8750935" cy="1666875"/>
            <a:chOff x="195520" y="4725254"/>
            <a:chExt cx="8750935" cy="1666875"/>
          </a:xfrm>
        </p:grpSpPr>
        <p:sp>
          <p:nvSpPr>
            <p:cNvPr id="10" name="object 10"/>
            <p:cNvSpPr/>
            <p:nvPr/>
          </p:nvSpPr>
          <p:spPr>
            <a:xfrm>
              <a:off x="208280" y="4956454"/>
              <a:ext cx="4930140" cy="297180"/>
            </a:xfrm>
            <a:custGeom>
              <a:avLst/>
              <a:gdLst/>
              <a:ahLst/>
              <a:cxnLst/>
              <a:rect l="l" t="t" r="r" b="b"/>
              <a:pathLst>
                <a:path w="4930140" h="297179">
                  <a:moveTo>
                    <a:pt x="4930140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4930140" y="297179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80" y="4956454"/>
              <a:ext cx="4930140" cy="297180"/>
            </a:xfrm>
            <a:custGeom>
              <a:avLst/>
              <a:gdLst/>
              <a:ahLst/>
              <a:cxnLst/>
              <a:rect l="l" t="t" r="r" b="b"/>
              <a:pathLst>
                <a:path w="4930140" h="297179">
                  <a:moveTo>
                    <a:pt x="2466340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930140" y="0"/>
                  </a:lnTo>
                  <a:lnTo>
                    <a:pt x="4930140" y="297179"/>
                  </a:lnTo>
                  <a:lnTo>
                    <a:pt x="2466340" y="297179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280" y="4932324"/>
              <a:ext cx="4930140" cy="298450"/>
            </a:xfrm>
            <a:custGeom>
              <a:avLst/>
              <a:gdLst/>
              <a:ahLst/>
              <a:cxnLst/>
              <a:rect l="l" t="t" r="r" b="b"/>
              <a:pathLst>
                <a:path w="4930140" h="298450">
                  <a:moveTo>
                    <a:pt x="4930140" y="0"/>
                  </a:moveTo>
                  <a:lnTo>
                    <a:pt x="0" y="0"/>
                  </a:lnTo>
                  <a:lnTo>
                    <a:pt x="0" y="298450"/>
                  </a:lnTo>
                  <a:lnTo>
                    <a:pt x="4930140" y="298450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80" y="4932324"/>
              <a:ext cx="4930140" cy="298450"/>
            </a:xfrm>
            <a:custGeom>
              <a:avLst/>
              <a:gdLst/>
              <a:ahLst/>
              <a:cxnLst/>
              <a:rect l="l" t="t" r="r" b="b"/>
              <a:pathLst>
                <a:path w="4930140" h="298450">
                  <a:moveTo>
                    <a:pt x="2466340" y="298450"/>
                  </a:moveTo>
                  <a:lnTo>
                    <a:pt x="0" y="298450"/>
                  </a:lnTo>
                  <a:lnTo>
                    <a:pt x="0" y="0"/>
                  </a:lnTo>
                  <a:lnTo>
                    <a:pt x="4930140" y="0"/>
                  </a:lnTo>
                  <a:lnTo>
                    <a:pt x="4930140" y="298450"/>
                  </a:lnTo>
                  <a:lnTo>
                    <a:pt x="2466340" y="29845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790" y="4760874"/>
              <a:ext cx="3755390" cy="1617980"/>
            </a:xfrm>
            <a:custGeom>
              <a:avLst/>
              <a:gdLst/>
              <a:ahLst/>
              <a:cxnLst/>
              <a:rect l="l" t="t" r="r" b="b"/>
              <a:pathLst>
                <a:path w="3755390" h="1617979">
                  <a:moveTo>
                    <a:pt x="3755390" y="0"/>
                  </a:moveTo>
                  <a:lnTo>
                    <a:pt x="1098550" y="0"/>
                  </a:lnTo>
                  <a:lnTo>
                    <a:pt x="1098550" y="269240"/>
                  </a:lnTo>
                  <a:lnTo>
                    <a:pt x="0" y="445770"/>
                  </a:lnTo>
                  <a:lnTo>
                    <a:pt x="1098550" y="673100"/>
                  </a:lnTo>
                  <a:lnTo>
                    <a:pt x="1098550" y="1617980"/>
                  </a:lnTo>
                  <a:lnTo>
                    <a:pt x="3755390" y="1617980"/>
                  </a:lnTo>
                  <a:lnTo>
                    <a:pt x="375539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7790" y="4760874"/>
              <a:ext cx="3755390" cy="1617980"/>
            </a:xfrm>
            <a:custGeom>
              <a:avLst/>
              <a:gdLst/>
              <a:ahLst/>
              <a:cxnLst/>
              <a:rect l="l" t="t" r="r" b="b"/>
              <a:pathLst>
                <a:path w="3755390" h="1617979">
                  <a:moveTo>
                    <a:pt x="1098550" y="0"/>
                  </a:moveTo>
                  <a:lnTo>
                    <a:pt x="1540510" y="0"/>
                  </a:lnTo>
                  <a:lnTo>
                    <a:pt x="2204719" y="0"/>
                  </a:lnTo>
                  <a:lnTo>
                    <a:pt x="3755390" y="0"/>
                  </a:lnTo>
                  <a:lnTo>
                    <a:pt x="3755390" y="269240"/>
                  </a:lnTo>
                  <a:lnTo>
                    <a:pt x="3755390" y="673100"/>
                  </a:lnTo>
                  <a:lnTo>
                    <a:pt x="3755390" y="1617980"/>
                  </a:lnTo>
                  <a:lnTo>
                    <a:pt x="2204719" y="1617980"/>
                  </a:lnTo>
                  <a:lnTo>
                    <a:pt x="1540510" y="1617980"/>
                  </a:lnTo>
                  <a:lnTo>
                    <a:pt x="1098550" y="1617980"/>
                  </a:lnTo>
                  <a:lnTo>
                    <a:pt x="1098550" y="673100"/>
                  </a:lnTo>
                  <a:lnTo>
                    <a:pt x="0" y="445770"/>
                  </a:lnTo>
                  <a:lnTo>
                    <a:pt x="1098550" y="269240"/>
                  </a:lnTo>
                  <a:lnTo>
                    <a:pt x="1098550" y="0"/>
                  </a:lnTo>
                  <a:close/>
                </a:path>
                <a:path w="3755390" h="1617979">
                  <a:moveTo>
                    <a:pt x="1098550" y="0"/>
                  </a:moveTo>
                  <a:lnTo>
                    <a:pt x="1098550" y="0"/>
                  </a:lnTo>
                </a:path>
                <a:path w="3755390" h="1617979">
                  <a:moveTo>
                    <a:pt x="3755390" y="1617980"/>
                  </a:moveTo>
                  <a:lnTo>
                    <a:pt x="3755390" y="16179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7790" y="4738014"/>
              <a:ext cx="3755390" cy="1617980"/>
            </a:xfrm>
            <a:custGeom>
              <a:avLst/>
              <a:gdLst/>
              <a:ahLst/>
              <a:cxnLst/>
              <a:rect l="l" t="t" r="r" b="b"/>
              <a:pathLst>
                <a:path w="3755390" h="1617979">
                  <a:moveTo>
                    <a:pt x="3755390" y="0"/>
                  </a:moveTo>
                  <a:lnTo>
                    <a:pt x="1098550" y="0"/>
                  </a:lnTo>
                  <a:lnTo>
                    <a:pt x="1098550" y="269239"/>
                  </a:lnTo>
                  <a:lnTo>
                    <a:pt x="0" y="445769"/>
                  </a:lnTo>
                  <a:lnTo>
                    <a:pt x="1098550" y="673099"/>
                  </a:lnTo>
                  <a:lnTo>
                    <a:pt x="1098550" y="1617979"/>
                  </a:lnTo>
                  <a:lnTo>
                    <a:pt x="3755390" y="1617979"/>
                  </a:lnTo>
                  <a:lnTo>
                    <a:pt x="3755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7790" y="4738014"/>
              <a:ext cx="3755390" cy="1617980"/>
            </a:xfrm>
            <a:custGeom>
              <a:avLst/>
              <a:gdLst/>
              <a:ahLst/>
              <a:cxnLst/>
              <a:rect l="l" t="t" r="r" b="b"/>
              <a:pathLst>
                <a:path w="3755390" h="1617979">
                  <a:moveTo>
                    <a:pt x="1098550" y="0"/>
                  </a:moveTo>
                  <a:lnTo>
                    <a:pt x="1540510" y="0"/>
                  </a:lnTo>
                  <a:lnTo>
                    <a:pt x="2204719" y="0"/>
                  </a:lnTo>
                  <a:lnTo>
                    <a:pt x="3755390" y="0"/>
                  </a:lnTo>
                  <a:lnTo>
                    <a:pt x="3755390" y="269239"/>
                  </a:lnTo>
                  <a:lnTo>
                    <a:pt x="3755390" y="673099"/>
                  </a:lnTo>
                  <a:lnTo>
                    <a:pt x="3755390" y="1617979"/>
                  </a:lnTo>
                  <a:lnTo>
                    <a:pt x="2204719" y="1617979"/>
                  </a:lnTo>
                  <a:lnTo>
                    <a:pt x="1540510" y="1617979"/>
                  </a:lnTo>
                  <a:lnTo>
                    <a:pt x="1098550" y="1617979"/>
                  </a:lnTo>
                  <a:lnTo>
                    <a:pt x="1098550" y="673099"/>
                  </a:lnTo>
                  <a:lnTo>
                    <a:pt x="0" y="445769"/>
                  </a:lnTo>
                  <a:lnTo>
                    <a:pt x="1098550" y="269239"/>
                  </a:lnTo>
                  <a:lnTo>
                    <a:pt x="1098550" y="0"/>
                  </a:lnTo>
                  <a:close/>
                </a:path>
                <a:path w="3755390" h="1617979">
                  <a:moveTo>
                    <a:pt x="1098550" y="0"/>
                  </a:moveTo>
                  <a:lnTo>
                    <a:pt x="1098550" y="0"/>
                  </a:lnTo>
                </a:path>
                <a:path w="3755390" h="1617979">
                  <a:moveTo>
                    <a:pt x="3755390" y="1617979"/>
                  </a:moveTo>
                  <a:lnTo>
                    <a:pt x="3755390" y="161797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53809" y="4802784"/>
            <a:ext cx="24980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rlito"/>
                <a:cs typeface="Carlito"/>
              </a:rPr>
              <a:t>Instruct </a:t>
            </a:r>
            <a:r>
              <a:rPr sz="2400" b="1" spc="-40" dirty="0">
                <a:latin typeface="Carlito"/>
                <a:cs typeface="Carlito"/>
              </a:rPr>
              <a:t>Pin to </a:t>
            </a:r>
            <a:r>
              <a:rPr sz="2400" b="1" spc="-60" dirty="0">
                <a:latin typeface="Carlito"/>
                <a:cs typeface="Carlito"/>
              </a:rPr>
              <a:t>make  </a:t>
            </a:r>
            <a:r>
              <a:rPr sz="2400" b="1" spc="-30" dirty="0">
                <a:latin typeface="Carlito"/>
                <a:cs typeface="Carlito"/>
              </a:rPr>
              <a:t>use </a:t>
            </a:r>
            <a:r>
              <a:rPr sz="2400" b="1" spc="-35" dirty="0">
                <a:latin typeface="Carlito"/>
                <a:cs typeface="Carlito"/>
              </a:rPr>
              <a:t>of </a:t>
            </a:r>
            <a:r>
              <a:rPr sz="2400" b="1" spc="-55" dirty="0">
                <a:latin typeface="Carlito"/>
                <a:cs typeface="Carlito"/>
              </a:rPr>
              <a:t>any </a:t>
            </a:r>
            <a:r>
              <a:rPr sz="2400" b="1" spc="-40" dirty="0">
                <a:latin typeface="Carlito"/>
                <a:cs typeface="Carlito"/>
              </a:rPr>
              <a:t>symbols  </a:t>
            </a:r>
            <a:r>
              <a:rPr sz="2400" b="1" spc="-35" dirty="0">
                <a:latin typeface="Carlito"/>
                <a:cs typeface="Carlito"/>
              </a:rPr>
              <a:t>which are </a:t>
            </a:r>
            <a:r>
              <a:rPr sz="2400" b="1" spc="-50" dirty="0">
                <a:latin typeface="Carlito"/>
                <a:cs typeface="Carlito"/>
              </a:rPr>
              <a:t>available  </a:t>
            </a:r>
            <a:r>
              <a:rPr sz="2400" b="1" spc="-45" dirty="0">
                <a:latin typeface="Carlito"/>
                <a:cs typeface="Carlito"/>
              </a:rPr>
              <a:t>for </a:t>
            </a:r>
            <a:r>
              <a:rPr sz="2400" b="1" spc="-35" dirty="0">
                <a:latin typeface="Carlito"/>
                <a:cs typeface="Carlito"/>
              </a:rPr>
              <a:t>this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2"/>
    </mc:Choice>
    <mc:Fallback xmlns="">
      <p:transition spd="slow" advTm="911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2550" y="0"/>
            <a:ext cx="4267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Malloc </a:t>
            </a:r>
            <a:r>
              <a:rPr spc="-15" dirty="0"/>
              <a:t>tracing</a:t>
            </a:r>
            <a:r>
              <a:rPr spc="-90" dirty="0"/>
              <a:t> </a:t>
            </a:r>
            <a:r>
              <a:rPr spc="-15" dirty="0"/>
              <a:t>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9" y="719734"/>
            <a:ext cx="7986395" cy="372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#include</a:t>
            </a:r>
            <a:r>
              <a:rPr sz="140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“pin.h”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Mono"/>
                <a:cs typeface="Liberation Mono"/>
              </a:rPr>
              <a:t>void mallocBefore(ADDRINT size){ printf(“malloc(%d)\n”, size);</a:t>
            </a:r>
            <a:r>
              <a:rPr sz="1400" spc="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void mallocAfter(ADDRINT ret){ printf(“\tmalloc returns 0x%x\n”, ret);</a:t>
            </a:r>
            <a:r>
              <a:rPr sz="1400" spc="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Liberation Mono"/>
              <a:cs typeface="Liberation Mono"/>
            </a:endParaRPr>
          </a:p>
          <a:p>
            <a:pPr marL="352425" marR="2205355" indent="-340360">
              <a:lnSpc>
                <a:spcPct val="116700"/>
              </a:lnSpc>
              <a:spcBef>
                <a:spcPts val="5"/>
              </a:spcBef>
            </a:pPr>
            <a:r>
              <a:rPr sz="1400" spc="-5" dirty="0">
                <a:latin typeface="Liberation Mono"/>
                <a:cs typeface="Liberation Mono"/>
              </a:rPr>
              <a:t>void 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(</a:t>
            </a:r>
            <a:r>
              <a:rPr sz="1400" b="1" spc="-5" dirty="0">
                <a:latin typeface="Liberation Mono"/>
                <a:cs typeface="Liberation Mono"/>
              </a:rPr>
              <a:t>IMG </a:t>
            </a:r>
            <a:r>
              <a:rPr sz="1400" spc="-5" dirty="0">
                <a:latin typeface="Liberation Mono"/>
                <a:cs typeface="Liberation Mono"/>
              </a:rPr>
              <a:t>img, void *v) </a:t>
            </a:r>
            <a:r>
              <a:rPr sz="1400" dirty="0">
                <a:latin typeface="Liberation Mono"/>
                <a:cs typeface="Liberation Mono"/>
              </a:rPr>
              <a:t>{ </a:t>
            </a:r>
            <a:r>
              <a:rPr sz="1400" spc="-5" dirty="0">
                <a:latin typeface="Liberation Mono"/>
                <a:cs typeface="Liberation Mono"/>
              </a:rPr>
              <a:t>// jitting time routine  RTN mallocRtn </a:t>
            </a:r>
            <a:r>
              <a:rPr sz="1400" dirty="0">
                <a:latin typeface="Liberation Mono"/>
                <a:cs typeface="Liberation Mono"/>
              </a:rPr>
              <a:t>= </a:t>
            </a:r>
            <a:r>
              <a:rPr sz="1400" spc="-5" dirty="0">
                <a:latin typeface="Liberation Mono"/>
                <a:cs typeface="Liberation Mono"/>
              </a:rPr>
              <a:t>RTN_FindByName(img,</a:t>
            </a:r>
            <a:r>
              <a:rPr sz="1400" spc="-5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“malloc”);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Liberation Mono"/>
                <a:cs typeface="Liberation Mono"/>
              </a:rPr>
              <a:t>if (RTN_Valid(mallocRtn)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RTN_Open(mallocRtn);</a:t>
            </a:r>
            <a:endParaRPr sz="1400">
              <a:latin typeface="Liberation Mono"/>
              <a:cs typeface="Liberation Mono"/>
            </a:endParaRPr>
          </a:p>
          <a:p>
            <a:pPr marL="1703070" marR="5080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IPOINT_BEFORE, (AFUNPTR)mallocBefore,  IARG_FUNCARG_ENTRYPOINT_VALUE, 0,</a:t>
            </a:r>
            <a:r>
              <a:rPr sz="1400" spc="-2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703070" marR="217804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IPOINT_AFTER, (AFUNPTR)mallocAfter,  IARG_FUNCARG_EXITPOINT_VALUE,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Liberation Mono"/>
                <a:cs typeface="Liberation Mono"/>
              </a:rPr>
              <a:t>RTN_Close(mallocRtn);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4664354"/>
            <a:ext cx="354393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167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int main(int argc, char **argv) </a:t>
            </a:r>
            <a:r>
              <a:rPr sz="1400" dirty="0">
                <a:latin typeface="Liberation Mono"/>
                <a:cs typeface="Liberation Mono"/>
              </a:rPr>
              <a:t>{  </a:t>
            </a:r>
            <a:r>
              <a:rPr sz="1400" spc="-5" dirty="0">
                <a:latin typeface="Liberation Mono"/>
                <a:cs typeface="Liberation Mono"/>
              </a:rPr>
              <a:t>PIN_InitSymbols();  </a:t>
            </a:r>
            <a:endParaRPr lang="en-GB" sz="1400" spc="-5" dirty="0">
              <a:latin typeface="Liberation Mono"/>
              <a:cs typeface="Liberation Mono"/>
            </a:endParaRPr>
          </a:p>
          <a:p>
            <a:pPr marL="352425" marR="5080" indent="-340360">
              <a:lnSpc>
                <a:spcPct val="116700"/>
              </a:lnSpc>
              <a:spcBef>
                <a:spcPts val="100"/>
              </a:spcBef>
            </a:pPr>
            <a:r>
              <a:rPr lang="en-GB" sz="1400" spc="-5" dirty="0">
                <a:latin typeface="Liberation Mono"/>
                <a:cs typeface="Liberation Mono"/>
              </a:rPr>
              <a:t>          </a:t>
            </a:r>
            <a:r>
              <a:rPr sz="1400" spc="-5" dirty="0" err="1">
                <a:latin typeface="Liberation Mono"/>
                <a:cs typeface="Liberation Mono"/>
              </a:rPr>
              <a:t>PIN_Init</a:t>
            </a:r>
            <a:r>
              <a:rPr sz="1400" spc="-5" dirty="0">
                <a:latin typeface="Liberation Mono"/>
                <a:cs typeface="Liberation Mono"/>
              </a:rPr>
              <a:t>(argc,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argv);</a:t>
            </a:r>
            <a:endParaRPr sz="1400" dirty="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39" y="5411114"/>
            <a:ext cx="49047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655" marR="270510">
              <a:lnSpc>
                <a:spcPct val="116700"/>
              </a:lnSpc>
              <a:spcBef>
                <a:spcPts val="100"/>
              </a:spcBef>
              <a:tabLst>
                <a:tab pos="2919095" algn="l"/>
              </a:tabLst>
            </a:pPr>
            <a:r>
              <a:rPr sz="1400" b="1" spc="-5" dirty="0">
                <a:latin typeface="Liberation Mono"/>
                <a:cs typeface="Liberation Mono"/>
              </a:rPr>
              <a:t>IMG</a:t>
            </a:r>
            <a:r>
              <a:rPr sz="1400" spc="-5" dirty="0">
                <a:latin typeface="Liberation Mono"/>
                <a:cs typeface="Liberation Mono"/>
              </a:rPr>
              <a:t>_AddInstrumentFunction(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, 0);  PIN_StartProgram();	</a:t>
            </a:r>
            <a:r>
              <a:rPr sz="1400" i="1" spc="-5" dirty="0">
                <a:latin typeface="Liberation Mono"/>
                <a:cs typeface="Liberation Mono"/>
              </a:rPr>
              <a:t>// never</a:t>
            </a:r>
            <a:r>
              <a:rPr sz="1400" i="1" spc="-95" dirty="0">
                <a:latin typeface="Liberation Mono"/>
                <a:cs typeface="Liberation Mono"/>
              </a:rPr>
              <a:t> </a:t>
            </a:r>
            <a:r>
              <a:rPr sz="1400" i="1" spc="-5" dirty="0">
                <a:latin typeface="Liberation Mono"/>
                <a:cs typeface="Liberation Mono"/>
              </a:rPr>
              <a:t>returns  </a:t>
            </a:r>
            <a:r>
              <a:rPr sz="1400" spc="-5" dirty="0">
                <a:latin typeface="Liberation Mono"/>
                <a:cs typeface="Liberation Mono"/>
              </a:rPr>
              <a:t>return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0;</a:t>
            </a:r>
            <a:endParaRPr sz="1400">
              <a:latin typeface="Liberation Mono"/>
              <a:cs typeface="Liberation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520" y="4685885"/>
            <a:ext cx="8750935" cy="1920875"/>
            <a:chOff x="195520" y="4685885"/>
            <a:chExt cx="8750935" cy="1920875"/>
          </a:xfrm>
        </p:grpSpPr>
        <p:sp>
          <p:nvSpPr>
            <p:cNvPr id="8" name="object 8"/>
            <p:cNvSpPr/>
            <p:nvPr/>
          </p:nvSpPr>
          <p:spPr>
            <a:xfrm>
              <a:off x="208280" y="5459374"/>
              <a:ext cx="4930140" cy="275590"/>
            </a:xfrm>
            <a:custGeom>
              <a:avLst/>
              <a:gdLst/>
              <a:ahLst/>
              <a:cxnLst/>
              <a:rect l="l" t="t" r="r" b="b"/>
              <a:pathLst>
                <a:path w="4930140" h="275589">
                  <a:moveTo>
                    <a:pt x="4930140" y="0"/>
                  </a:moveTo>
                  <a:lnTo>
                    <a:pt x="0" y="0"/>
                  </a:lnTo>
                  <a:lnTo>
                    <a:pt x="0" y="275590"/>
                  </a:lnTo>
                  <a:lnTo>
                    <a:pt x="4930140" y="27559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80" y="5459374"/>
              <a:ext cx="4930140" cy="275590"/>
            </a:xfrm>
            <a:custGeom>
              <a:avLst/>
              <a:gdLst/>
              <a:ahLst/>
              <a:cxnLst/>
              <a:rect l="l" t="t" r="r" b="b"/>
              <a:pathLst>
                <a:path w="4930140" h="275589">
                  <a:moveTo>
                    <a:pt x="2466340" y="275590"/>
                  </a:moveTo>
                  <a:lnTo>
                    <a:pt x="0" y="275590"/>
                  </a:lnTo>
                  <a:lnTo>
                    <a:pt x="0" y="0"/>
                  </a:lnTo>
                  <a:lnTo>
                    <a:pt x="4930140" y="0"/>
                  </a:lnTo>
                  <a:lnTo>
                    <a:pt x="4930140" y="275590"/>
                  </a:lnTo>
                  <a:lnTo>
                    <a:pt x="2466340" y="27559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80" y="5436514"/>
              <a:ext cx="4930140" cy="275590"/>
            </a:xfrm>
            <a:custGeom>
              <a:avLst/>
              <a:gdLst/>
              <a:ahLst/>
              <a:cxnLst/>
              <a:rect l="l" t="t" r="r" b="b"/>
              <a:pathLst>
                <a:path w="4930140" h="275589">
                  <a:moveTo>
                    <a:pt x="4930140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4930140" y="275589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80" y="5436514"/>
              <a:ext cx="4930140" cy="275590"/>
            </a:xfrm>
            <a:custGeom>
              <a:avLst/>
              <a:gdLst/>
              <a:ahLst/>
              <a:cxnLst/>
              <a:rect l="l" t="t" r="r" b="b"/>
              <a:pathLst>
                <a:path w="4930140" h="275589">
                  <a:moveTo>
                    <a:pt x="2466340" y="275589"/>
                  </a:moveTo>
                  <a:lnTo>
                    <a:pt x="0" y="275589"/>
                  </a:lnTo>
                  <a:lnTo>
                    <a:pt x="0" y="0"/>
                  </a:lnTo>
                  <a:lnTo>
                    <a:pt x="4930140" y="0"/>
                  </a:lnTo>
                  <a:lnTo>
                    <a:pt x="4930140" y="275589"/>
                  </a:lnTo>
                  <a:lnTo>
                    <a:pt x="2466340" y="275589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8260" y="4721504"/>
              <a:ext cx="3804920" cy="1871980"/>
            </a:xfrm>
            <a:custGeom>
              <a:avLst/>
              <a:gdLst/>
              <a:ahLst/>
              <a:cxnLst/>
              <a:rect l="l" t="t" r="r" b="b"/>
              <a:pathLst>
                <a:path w="3804920" h="1871979">
                  <a:moveTo>
                    <a:pt x="0" y="993139"/>
                  </a:moveTo>
                  <a:lnTo>
                    <a:pt x="1148079" y="1559559"/>
                  </a:lnTo>
                  <a:lnTo>
                    <a:pt x="1148079" y="1871979"/>
                  </a:lnTo>
                  <a:lnTo>
                    <a:pt x="3804919" y="1871979"/>
                  </a:lnTo>
                  <a:lnTo>
                    <a:pt x="3804919" y="1092199"/>
                  </a:lnTo>
                  <a:lnTo>
                    <a:pt x="1148079" y="1092199"/>
                  </a:lnTo>
                  <a:lnTo>
                    <a:pt x="0" y="993139"/>
                  </a:lnTo>
                  <a:close/>
                </a:path>
                <a:path w="3804920" h="1871979">
                  <a:moveTo>
                    <a:pt x="3804919" y="0"/>
                  </a:moveTo>
                  <a:lnTo>
                    <a:pt x="1148079" y="0"/>
                  </a:lnTo>
                  <a:lnTo>
                    <a:pt x="1148079" y="1092199"/>
                  </a:lnTo>
                  <a:lnTo>
                    <a:pt x="3804919" y="1092199"/>
                  </a:lnTo>
                  <a:lnTo>
                    <a:pt x="380491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8260" y="4721504"/>
              <a:ext cx="3804920" cy="1871980"/>
            </a:xfrm>
            <a:custGeom>
              <a:avLst/>
              <a:gdLst/>
              <a:ahLst/>
              <a:cxnLst/>
              <a:rect l="l" t="t" r="r" b="b"/>
              <a:pathLst>
                <a:path w="3804920" h="1871979">
                  <a:moveTo>
                    <a:pt x="1148079" y="0"/>
                  </a:moveTo>
                  <a:lnTo>
                    <a:pt x="1590039" y="0"/>
                  </a:lnTo>
                  <a:lnTo>
                    <a:pt x="2254249" y="0"/>
                  </a:lnTo>
                  <a:lnTo>
                    <a:pt x="3804919" y="0"/>
                  </a:lnTo>
                  <a:lnTo>
                    <a:pt x="3804919" y="1092199"/>
                  </a:lnTo>
                  <a:lnTo>
                    <a:pt x="3804919" y="1559559"/>
                  </a:lnTo>
                  <a:lnTo>
                    <a:pt x="3804919" y="1871979"/>
                  </a:lnTo>
                  <a:lnTo>
                    <a:pt x="2254249" y="1871979"/>
                  </a:lnTo>
                  <a:lnTo>
                    <a:pt x="1590039" y="1871979"/>
                  </a:lnTo>
                  <a:lnTo>
                    <a:pt x="1148079" y="1871979"/>
                  </a:lnTo>
                  <a:lnTo>
                    <a:pt x="1148079" y="1559559"/>
                  </a:lnTo>
                  <a:lnTo>
                    <a:pt x="0" y="993139"/>
                  </a:lnTo>
                  <a:lnTo>
                    <a:pt x="1148079" y="1092199"/>
                  </a:lnTo>
                  <a:lnTo>
                    <a:pt x="1148079" y="0"/>
                  </a:lnTo>
                  <a:close/>
                </a:path>
                <a:path w="3804920" h="1871979">
                  <a:moveTo>
                    <a:pt x="1148079" y="0"/>
                  </a:moveTo>
                  <a:lnTo>
                    <a:pt x="1148079" y="0"/>
                  </a:lnTo>
                </a:path>
                <a:path w="3804920" h="1871979">
                  <a:moveTo>
                    <a:pt x="3804919" y="1871979"/>
                  </a:moveTo>
                  <a:lnTo>
                    <a:pt x="3804919" y="18719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8260" y="4698644"/>
              <a:ext cx="3804920" cy="1871980"/>
            </a:xfrm>
            <a:custGeom>
              <a:avLst/>
              <a:gdLst/>
              <a:ahLst/>
              <a:cxnLst/>
              <a:rect l="l" t="t" r="r" b="b"/>
              <a:pathLst>
                <a:path w="3804920" h="1871979">
                  <a:moveTo>
                    <a:pt x="0" y="991869"/>
                  </a:moveTo>
                  <a:lnTo>
                    <a:pt x="1148079" y="1559560"/>
                  </a:lnTo>
                  <a:lnTo>
                    <a:pt x="1148079" y="1871980"/>
                  </a:lnTo>
                  <a:lnTo>
                    <a:pt x="3804919" y="1871980"/>
                  </a:lnTo>
                  <a:lnTo>
                    <a:pt x="3804919" y="1090930"/>
                  </a:lnTo>
                  <a:lnTo>
                    <a:pt x="1148079" y="1090930"/>
                  </a:lnTo>
                  <a:lnTo>
                    <a:pt x="0" y="991869"/>
                  </a:lnTo>
                  <a:close/>
                </a:path>
                <a:path w="3804920" h="1871979">
                  <a:moveTo>
                    <a:pt x="3804919" y="0"/>
                  </a:moveTo>
                  <a:lnTo>
                    <a:pt x="1148079" y="0"/>
                  </a:lnTo>
                  <a:lnTo>
                    <a:pt x="1148079" y="1090930"/>
                  </a:lnTo>
                  <a:lnTo>
                    <a:pt x="3804919" y="1090930"/>
                  </a:lnTo>
                  <a:lnTo>
                    <a:pt x="3804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8260" y="4698644"/>
              <a:ext cx="3804920" cy="1871980"/>
            </a:xfrm>
            <a:custGeom>
              <a:avLst/>
              <a:gdLst/>
              <a:ahLst/>
              <a:cxnLst/>
              <a:rect l="l" t="t" r="r" b="b"/>
              <a:pathLst>
                <a:path w="3804920" h="1871979">
                  <a:moveTo>
                    <a:pt x="1148079" y="0"/>
                  </a:moveTo>
                  <a:lnTo>
                    <a:pt x="1590039" y="0"/>
                  </a:lnTo>
                  <a:lnTo>
                    <a:pt x="2254249" y="0"/>
                  </a:lnTo>
                  <a:lnTo>
                    <a:pt x="3804919" y="0"/>
                  </a:lnTo>
                  <a:lnTo>
                    <a:pt x="3804919" y="1090930"/>
                  </a:lnTo>
                  <a:lnTo>
                    <a:pt x="3804919" y="1559560"/>
                  </a:lnTo>
                  <a:lnTo>
                    <a:pt x="3804919" y="1871980"/>
                  </a:lnTo>
                  <a:lnTo>
                    <a:pt x="2254249" y="1871980"/>
                  </a:lnTo>
                  <a:lnTo>
                    <a:pt x="1590039" y="1871980"/>
                  </a:lnTo>
                  <a:lnTo>
                    <a:pt x="1148079" y="1871980"/>
                  </a:lnTo>
                  <a:lnTo>
                    <a:pt x="1148079" y="1559560"/>
                  </a:lnTo>
                  <a:lnTo>
                    <a:pt x="0" y="991869"/>
                  </a:lnTo>
                  <a:lnTo>
                    <a:pt x="1148079" y="1090930"/>
                  </a:lnTo>
                  <a:lnTo>
                    <a:pt x="1148079" y="0"/>
                  </a:lnTo>
                  <a:close/>
                </a:path>
                <a:path w="3804920" h="1871979">
                  <a:moveTo>
                    <a:pt x="1148079" y="0"/>
                  </a:moveTo>
                  <a:lnTo>
                    <a:pt x="1148079" y="0"/>
                  </a:lnTo>
                </a:path>
                <a:path w="3804920" h="1871979">
                  <a:moveTo>
                    <a:pt x="3804919" y="1871980"/>
                  </a:moveTo>
                  <a:lnTo>
                    <a:pt x="3804919" y="1871980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57620" y="4707534"/>
            <a:ext cx="24911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rlito"/>
                <a:cs typeface="Carlito"/>
              </a:rPr>
              <a:t>Direct </a:t>
            </a:r>
            <a:r>
              <a:rPr sz="2400" b="1" spc="-45" dirty="0">
                <a:latin typeface="Carlito"/>
                <a:cs typeface="Carlito"/>
              </a:rPr>
              <a:t>Pin </a:t>
            </a:r>
            <a:r>
              <a:rPr sz="2400" b="1" spc="-40" dirty="0">
                <a:latin typeface="Carlito"/>
                <a:cs typeface="Carlito"/>
              </a:rPr>
              <a:t>to </a:t>
            </a:r>
            <a:r>
              <a:rPr sz="2400" b="1" spc="-30" dirty="0">
                <a:latin typeface="Carlito"/>
                <a:cs typeface="Carlito"/>
              </a:rPr>
              <a:t>call  </a:t>
            </a:r>
            <a:r>
              <a:rPr sz="2400" b="1" spc="-5" dirty="0">
                <a:latin typeface="Liberation Mono"/>
                <a:cs typeface="Liberation Mono"/>
              </a:rPr>
              <a:t>Image </a:t>
            </a:r>
            <a:r>
              <a:rPr sz="2400" b="1" spc="-40" dirty="0">
                <a:latin typeface="Carlito"/>
                <a:cs typeface="Carlito"/>
              </a:rPr>
              <a:t>whenever  </a:t>
            </a:r>
            <a:r>
              <a:rPr sz="2400" b="1" spc="-35" dirty="0">
                <a:latin typeface="Carlito"/>
                <a:cs typeface="Carlito"/>
              </a:rPr>
              <a:t>an image </a:t>
            </a:r>
            <a:r>
              <a:rPr sz="2400" b="1" spc="-30" dirty="0">
                <a:latin typeface="Carlito"/>
                <a:cs typeface="Carlito"/>
              </a:rPr>
              <a:t>is loaded,  </a:t>
            </a:r>
            <a:r>
              <a:rPr sz="2400" b="1" spc="-35" dirty="0">
                <a:latin typeface="Carlito"/>
                <a:cs typeface="Carlito"/>
              </a:rPr>
              <a:t>it </a:t>
            </a:r>
            <a:r>
              <a:rPr sz="2400" b="1" spc="-25" dirty="0">
                <a:latin typeface="Carlito"/>
                <a:cs typeface="Carlito"/>
              </a:rPr>
              <a:t>can be </a:t>
            </a:r>
            <a:r>
              <a:rPr sz="2400" b="1" spc="-40" dirty="0">
                <a:latin typeface="Carlito"/>
                <a:cs typeface="Carlito"/>
              </a:rPr>
              <a:t>a library</a:t>
            </a:r>
            <a:r>
              <a:rPr sz="2400" b="1" spc="45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209" y="6223212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1279" y="6246774"/>
            <a:ext cx="2276475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30" dirty="0">
                <a:latin typeface="Carlito"/>
                <a:cs typeface="Carlito"/>
              </a:rPr>
              <a:t>the </a:t>
            </a:r>
            <a:r>
              <a:rPr sz="2400" b="1" spc="-35" dirty="0">
                <a:latin typeface="Carlito"/>
                <a:cs typeface="Carlito"/>
              </a:rPr>
              <a:t>main </a:t>
            </a:r>
            <a:r>
              <a:rPr sz="2400" b="1" spc="-50" dirty="0">
                <a:latin typeface="Carlito"/>
                <a:cs typeface="Carlito"/>
              </a:rPr>
              <a:t>exec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35" dirty="0">
                <a:latin typeface="Carlito"/>
                <a:cs typeface="Carlito"/>
              </a:rPr>
              <a:t>file.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4"/>
    </mc:Choice>
    <mc:Fallback xmlns="">
      <p:transition spd="slow" advTm="12804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520" y="1912205"/>
            <a:ext cx="8223884" cy="2820035"/>
            <a:chOff x="195520" y="1912205"/>
            <a:chExt cx="8223884" cy="2820035"/>
          </a:xfrm>
        </p:grpSpPr>
        <p:sp>
          <p:nvSpPr>
            <p:cNvPr id="3" name="object 3"/>
            <p:cNvSpPr/>
            <p:nvPr/>
          </p:nvSpPr>
          <p:spPr>
            <a:xfrm>
              <a:off x="208280" y="194782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8197850" y="0"/>
                  </a:moveTo>
                  <a:lnTo>
                    <a:pt x="0" y="0"/>
                  </a:lnTo>
                  <a:lnTo>
                    <a:pt x="0" y="2771140"/>
                  </a:lnTo>
                  <a:lnTo>
                    <a:pt x="8197850" y="277114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8280" y="194782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4099560" y="2771140"/>
                  </a:moveTo>
                  <a:lnTo>
                    <a:pt x="0" y="277114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2771140"/>
                  </a:lnTo>
                  <a:lnTo>
                    <a:pt x="4099560" y="277114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280" y="192496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8197850" y="0"/>
                  </a:moveTo>
                  <a:lnTo>
                    <a:pt x="0" y="0"/>
                  </a:lnTo>
                  <a:lnTo>
                    <a:pt x="0" y="2771140"/>
                  </a:lnTo>
                  <a:lnTo>
                    <a:pt x="8197850" y="2771140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80" y="192496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4099560" y="2771140"/>
                  </a:moveTo>
                  <a:lnTo>
                    <a:pt x="0" y="277114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2771140"/>
                  </a:lnTo>
                  <a:lnTo>
                    <a:pt x="4099560" y="277114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209" y="719734"/>
            <a:ext cx="1731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#include</a:t>
            </a:r>
            <a:r>
              <a:rPr sz="1400" spc="-6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“pin.h”</a:t>
            </a:r>
            <a:endParaRPr sz="1400">
              <a:latin typeface="Liberation Mono"/>
              <a:cs typeface="Liberation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99980" y="4701125"/>
            <a:ext cx="3486785" cy="981075"/>
            <a:chOff x="5399980" y="4701125"/>
            <a:chExt cx="3486785" cy="981075"/>
          </a:xfrm>
        </p:grpSpPr>
        <p:sp>
          <p:nvSpPr>
            <p:cNvPr id="10" name="object 10"/>
            <p:cNvSpPr/>
            <p:nvPr/>
          </p:nvSpPr>
          <p:spPr>
            <a:xfrm>
              <a:off x="5412739" y="473674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0" y="0"/>
                  </a:moveTo>
                  <a:lnTo>
                    <a:pt x="802639" y="466089"/>
                  </a:lnTo>
                  <a:lnTo>
                    <a:pt x="802639" y="932180"/>
                  </a:lnTo>
                  <a:lnTo>
                    <a:pt x="3460750" y="932180"/>
                  </a:lnTo>
                  <a:lnTo>
                    <a:pt x="3460750" y="267969"/>
                  </a:lnTo>
                  <a:lnTo>
                    <a:pt x="802639" y="267969"/>
                  </a:lnTo>
                  <a:lnTo>
                    <a:pt x="0" y="0"/>
                  </a:lnTo>
                  <a:close/>
                </a:path>
                <a:path w="3460750" h="932179">
                  <a:moveTo>
                    <a:pt x="3460750" y="134619"/>
                  </a:moveTo>
                  <a:lnTo>
                    <a:pt x="802639" y="134619"/>
                  </a:lnTo>
                  <a:lnTo>
                    <a:pt x="802639" y="267969"/>
                  </a:lnTo>
                  <a:lnTo>
                    <a:pt x="3460750" y="267969"/>
                  </a:lnTo>
                  <a:lnTo>
                    <a:pt x="3460750" y="13461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2739" y="473674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802639" y="134619"/>
                  </a:moveTo>
                  <a:lnTo>
                    <a:pt x="1245869" y="134619"/>
                  </a:lnTo>
                  <a:lnTo>
                    <a:pt x="1910080" y="134619"/>
                  </a:lnTo>
                  <a:lnTo>
                    <a:pt x="3460750" y="134619"/>
                  </a:lnTo>
                  <a:lnTo>
                    <a:pt x="3460750" y="267969"/>
                  </a:lnTo>
                  <a:lnTo>
                    <a:pt x="3460750" y="466089"/>
                  </a:lnTo>
                  <a:lnTo>
                    <a:pt x="3460750" y="932180"/>
                  </a:lnTo>
                  <a:lnTo>
                    <a:pt x="1910080" y="932180"/>
                  </a:lnTo>
                  <a:lnTo>
                    <a:pt x="1245869" y="932180"/>
                  </a:lnTo>
                  <a:lnTo>
                    <a:pt x="802639" y="932180"/>
                  </a:lnTo>
                  <a:lnTo>
                    <a:pt x="802639" y="466089"/>
                  </a:lnTo>
                  <a:lnTo>
                    <a:pt x="0" y="0"/>
                  </a:lnTo>
                  <a:lnTo>
                    <a:pt x="802639" y="267969"/>
                  </a:lnTo>
                  <a:lnTo>
                    <a:pt x="802639" y="134619"/>
                  </a:lnTo>
                  <a:close/>
                </a:path>
                <a:path w="3460750" h="932179">
                  <a:moveTo>
                    <a:pt x="802639" y="134619"/>
                  </a:moveTo>
                  <a:lnTo>
                    <a:pt x="802639" y="134619"/>
                  </a:lnTo>
                </a:path>
                <a:path w="3460750" h="932179">
                  <a:moveTo>
                    <a:pt x="3460750" y="932180"/>
                  </a:moveTo>
                  <a:lnTo>
                    <a:pt x="3460750" y="9321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2739" y="471388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0" y="0"/>
                  </a:moveTo>
                  <a:lnTo>
                    <a:pt x="802639" y="466090"/>
                  </a:lnTo>
                  <a:lnTo>
                    <a:pt x="802639" y="932180"/>
                  </a:lnTo>
                  <a:lnTo>
                    <a:pt x="3460750" y="932180"/>
                  </a:lnTo>
                  <a:lnTo>
                    <a:pt x="3460750" y="266700"/>
                  </a:lnTo>
                  <a:lnTo>
                    <a:pt x="802639" y="266700"/>
                  </a:lnTo>
                  <a:lnTo>
                    <a:pt x="0" y="0"/>
                  </a:lnTo>
                  <a:close/>
                </a:path>
                <a:path w="3460750" h="932179">
                  <a:moveTo>
                    <a:pt x="3460750" y="134620"/>
                  </a:moveTo>
                  <a:lnTo>
                    <a:pt x="802639" y="134620"/>
                  </a:lnTo>
                  <a:lnTo>
                    <a:pt x="802639" y="266700"/>
                  </a:lnTo>
                  <a:lnTo>
                    <a:pt x="3460750" y="266700"/>
                  </a:lnTo>
                  <a:lnTo>
                    <a:pt x="3460750" y="134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2739" y="471388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802639" y="134620"/>
                  </a:moveTo>
                  <a:lnTo>
                    <a:pt x="1245869" y="134620"/>
                  </a:lnTo>
                  <a:lnTo>
                    <a:pt x="1910080" y="134620"/>
                  </a:lnTo>
                  <a:lnTo>
                    <a:pt x="3460750" y="134620"/>
                  </a:lnTo>
                  <a:lnTo>
                    <a:pt x="3460750" y="266700"/>
                  </a:lnTo>
                  <a:lnTo>
                    <a:pt x="3460750" y="466090"/>
                  </a:lnTo>
                  <a:lnTo>
                    <a:pt x="3460750" y="932180"/>
                  </a:lnTo>
                  <a:lnTo>
                    <a:pt x="1910080" y="932180"/>
                  </a:lnTo>
                  <a:lnTo>
                    <a:pt x="1245869" y="932180"/>
                  </a:lnTo>
                  <a:lnTo>
                    <a:pt x="802639" y="932180"/>
                  </a:lnTo>
                  <a:lnTo>
                    <a:pt x="802639" y="466090"/>
                  </a:lnTo>
                  <a:lnTo>
                    <a:pt x="0" y="0"/>
                  </a:lnTo>
                  <a:lnTo>
                    <a:pt x="802639" y="266700"/>
                  </a:lnTo>
                  <a:lnTo>
                    <a:pt x="802639" y="134620"/>
                  </a:lnTo>
                  <a:close/>
                </a:path>
                <a:path w="3460750" h="932179">
                  <a:moveTo>
                    <a:pt x="802639" y="134620"/>
                  </a:moveTo>
                  <a:lnTo>
                    <a:pt x="802639" y="134620"/>
                  </a:lnTo>
                </a:path>
                <a:path w="3460750" h="932179">
                  <a:moveTo>
                    <a:pt x="3460750" y="932180"/>
                  </a:moveTo>
                  <a:lnTo>
                    <a:pt x="3460750" y="932180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70654" y="121994"/>
            <a:ext cx="6812915" cy="1864995"/>
            <a:chOff x="2073850" y="173575"/>
            <a:chExt cx="6812915" cy="1864995"/>
          </a:xfrm>
        </p:grpSpPr>
        <p:sp>
          <p:nvSpPr>
            <p:cNvPr id="15" name="object 15"/>
            <p:cNvSpPr/>
            <p:nvPr/>
          </p:nvSpPr>
          <p:spPr>
            <a:xfrm>
              <a:off x="2086609" y="209194"/>
              <a:ext cx="6786880" cy="1816100"/>
            </a:xfrm>
            <a:custGeom>
              <a:avLst/>
              <a:gdLst/>
              <a:ahLst/>
              <a:cxnLst/>
              <a:rect l="l" t="t" r="r" b="b"/>
              <a:pathLst>
                <a:path w="6786880" h="1816100">
                  <a:moveTo>
                    <a:pt x="6786880" y="0"/>
                  </a:moveTo>
                  <a:lnTo>
                    <a:pt x="4128769" y="0"/>
                  </a:lnTo>
                  <a:lnTo>
                    <a:pt x="4128769" y="638810"/>
                  </a:lnTo>
                  <a:lnTo>
                    <a:pt x="0" y="1816100"/>
                  </a:lnTo>
                  <a:lnTo>
                    <a:pt x="4128769" y="911860"/>
                  </a:lnTo>
                  <a:lnTo>
                    <a:pt x="6786880" y="911860"/>
                  </a:lnTo>
                  <a:lnTo>
                    <a:pt x="6786880" y="0"/>
                  </a:lnTo>
                  <a:close/>
                </a:path>
                <a:path w="6786880" h="1816100">
                  <a:moveTo>
                    <a:pt x="6786880" y="911860"/>
                  </a:moveTo>
                  <a:lnTo>
                    <a:pt x="4128769" y="911860"/>
                  </a:lnTo>
                  <a:lnTo>
                    <a:pt x="4128769" y="1094739"/>
                  </a:lnTo>
                  <a:lnTo>
                    <a:pt x="6786880" y="1094739"/>
                  </a:lnTo>
                  <a:lnTo>
                    <a:pt x="6786880" y="91186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6609" y="209194"/>
              <a:ext cx="6786880" cy="1816100"/>
            </a:xfrm>
            <a:custGeom>
              <a:avLst/>
              <a:gdLst/>
              <a:ahLst/>
              <a:cxnLst/>
              <a:rect l="l" t="t" r="r" b="b"/>
              <a:pathLst>
                <a:path w="6786880" h="1816100">
                  <a:moveTo>
                    <a:pt x="4128769" y="0"/>
                  </a:moveTo>
                  <a:lnTo>
                    <a:pt x="4571999" y="0"/>
                  </a:lnTo>
                  <a:lnTo>
                    <a:pt x="5236210" y="0"/>
                  </a:lnTo>
                  <a:lnTo>
                    <a:pt x="6786880" y="0"/>
                  </a:lnTo>
                  <a:lnTo>
                    <a:pt x="6786880" y="638810"/>
                  </a:lnTo>
                  <a:lnTo>
                    <a:pt x="6786880" y="911860"/>
                  </a:lnTo>
                  <a:lnTo>
                    <a:pt x="6786880" y="1094739"/>
                  </a:lnTo>
                  <a:lnTo>
                    <a:pt x="5236210" y="1094739"/>
                  </a:lnTo>
                  <a:lnTo>
                    <a:pt x="4571999" y="1094739"/>
                  </a:lnTo>
                  <a:lnTo>
                    <a:pt x="4128769" y="1094739"/>
                  </a:lnTo>
                  <a:lnTo>
                    <a:pt x="4128769" y="911860"/>
                  </a:lnTo>
                  <a:lnTo>
                    <a:pt x="0" y="1816100"/>
                  </a:lnTo>
                  <a:lnTo>
                    <a:pt x="4128769" y="638810"/>
                  </a:lnTo>
                  <a:lnTo>
                    <a:pt x="4128769" y="0"/>
                  </a:lnTo>
                  <a:close/>
                </a:path>
                <a:path w="6786880" h="1816100">
                  <a:moveTo>
                    <a:pt x="4128769" y="0"/>
                  </a:moveTo>
                  <a:lnTo>
                    <a:pt x="4128769" y="0"/>
                  </a:lnTo>
                </a:path>
                <a:path w="6786880" h="1816100">
                  <a:moveTo>
                    <a:pt x="6786880" y="1094739"/>
                  </a:moveTo>
                  <a:lnTo>
                    <a:pt x="6786880" y="1094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6609" y="186334"/>
              <a:ext cx="6786880" cy="1816100"/>
            </a:xfrm>
            <a:custGeom>
              <a:avLst/>
              <a:gdLst/>
              <a:ahLst/>
              <a:cxnLst/>
              <a:rect l="l" t="t" r="r" b="b"/>
              <a:pathLst>
                <a:path w="6786880" h="1816100">
                  <a:moveTo>
                    <a:pt x="6786880" y="0"/>
                  </a:moveTo>
                  <a:lnTo>
                    <a:pt x="4128769" y="0"/>
                  </a:lnTo>
                  <a:lnTo>
                    <a:pt x="4128769" y="638809"/>
                  </a:lnTo>
                  <a:lnTo>
                    <a:pt x="0" y="1816099"/>
                  </a:lnTo>
                  <a:lnTo>
                    <a:pt x="4128769" y="911859"/>
                  </a:lnTo>
                  <a:lnTo>
                    <a:pt x="6786880" y="911859"/>
                  </a:lnTo>
                  <a:lnTo>
                    <a:pt x="6786880" y="0"/>
                  </a:lnTo>
                  <a:close/>
                </a:path>
                <a:path w="6786880" h="1816100">
                  <a:moveTo>
                    <a:pt x="6786880" y="911859"/>
                  </a:moveTo>
                  <a:lnTo>
                    <a:pt x="4128769" y="911859"/>
                  </a:lnTo>
                  <a:lnTo>
                    <a:pt x="4128769" y="1094739"/>
                  </a:lnTo>
                  <a:lnTo>
                    <a:pt x="6786880" y="1094739"/>
                  </a:lnTo>
                  <a:lnTo>
                    <a:pt x="6786880" y="911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6609" y="186334"/>
              <a:ext cx="6786880" cy="1816100"/>
            </a:xfrm>
            <a:custGeom>
              <a:avLst/>
              <a:gdLst/>
              <a:ahLst/>
              <a:cxnLst/>
              <a:rect l="l" t="t" r="r" b="b"/>
              <a:pathLst>
                <a:path w="6786880" h="1816100">
                  <a:moveTo>
                    <a:pt x="4128769" y="0"/>
                  </a:moveTo>
                  <a:lnTo>
                    <a:pt x="4571999" y="0"/>
                  </a:lnTo>
                  <a:lnTo>
                    <a:pt x="5236210" y="0"/>
                  </a:lnTo>
                  <a:lnTo>
                    <a:pt x="6786880" y="0"/>
                  </a:lnTo>
                  <a:lnTo>
                    <a:pt x="6786880" y="638809"/>
                  </a:lnTo>
                  <a:lnTo>
                    <a:pt x="6786880" y="911859"/>
                  </a:lnTo>
                  <a:lnTo>
                    <a:pt x="6786880" y="1094739"/>
                  </a:lnTo>
                  <a:lnTo>
                    <a:pt x="5236210" y="1094739"/>
                  </a:lnTo>
                  <a:lnTo>
                    <a:pt x="4571999" y="1094739"/>
                  </a:lnTo>
                  <a:lnTo>
                    <a:pt x="4128769" y="1094739"/>
                  </a:lnTo>
                  <a:lnTo>
                    <a:pt x="4128769" y="911859"/>
                  </a:lnTo>
                  <a:lnTo>
                    <a:pt x="0" y="1816099"/>
                  </a:lnTo>
                  <a:lnTo>
                    <a:pt x="4128769" y="638809"/>
                  </a:lnTo>
                  <a:lnTo>
                    <a:pt x="4128769" y="0"/>
                  </a:lnTo>
                  <a:close/>
                </a:path>
                <a:path w="6786880" h="1816100">
                  <a:moveTo>
                    <a:pt x="4128769" y="0"/>
                  </a:moveTo>
                  <a:lnTo>
                    <a:pt x="4128769" y="0"/>
                  </a:lnTo>
                </a:path>
                <a:path w="6786880" h="1816100">
                  <a:moveTo>
                    <a:pt x="6786880" y="1094739"/>
                  </a:moveTo>
                  <a:lnTo>
                    <a:pt x="6786880" y="109473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17700" y="-7118"/>
            <a:ext cx="588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Malloc </a:t>
            </a:r>
            <a:r>
              <a:rPr spc="-15" dirty="0"/>
              <a:t>tracing</a:t>
            </a:r>
            <a:r>
              <a:rPr lang="en-GB" spc="-15" dirty="0"/>
              <a:t> tool</a:t>
            </a:r>
            <a:endParaRPr sz="3600" baseline="1157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209" y="4729692"/>
            <a:ext cx="4206240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int main(int argc, char **argv)</a:t>
            </a:r>
            <a:r>
              <a:rPr sz="1400" spc="-3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352425" marR="16052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PIN_InitSymbols();  PIN_Init(argc,</a:t>
            </a:r>
            <a:r>
              <a:rPr sz="1400" spc="-9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argv);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Liberation Mono"/>
                <a:cs typeface="Liberation Mono"/>
              </a:rPr>
              <a:t>IMG</a:t>
            </a:r>
            <a:r>
              <a:rPr sz="1400" spc="-5" dirty="0">
                <a:latin typeface="Liberation Mono"/>
                <a:cs typeface="Liberation Mono"/>
              </a:rPr>
              <a:t>_AddInstrumentFunction(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,</a:t>
            </a:r>
            <a:r>
              <a:rPr sz="1400" spc="-8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0);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9069" y="4945024"/>
            <a:ext cx="20307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400" b="1" spc="-40" dirty="0">
                <a:latin typeface="Carlito"/>
                <a:cs typeface="Carlito"/>
              </a:rPr>
              <a:t>Instrumentation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spc="-40" dirty="0">
                <a:latin typeface="Carlito"/>
                <a:cs typeface="Carlito"/>
              </a:rPr>
              <a:t>routine.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7569" y="5725372"/>
            <a:ext cx="205232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PIN_StartProgram();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return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8010" y="5725372"/>
            <a:ext cx="173228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i="1" spc="-5" dirty="0">
                <a:latin typeface="Liberation Mono"/>
                <a:cs typeface="Liberation Mono"/>
              </a:rPr>
              <a:t>// never</a:t>
            </a:r>
            <a:r>
              <a:rPr sz="1400" i="1" spc="-90" dirty="0">
                <a:latin typeface="Liberation Mono"/>
                <a:cs typeface="Liberation Mono"/>
              </a:rPr>
              <a:t> </a:t>
            </a:r>
            <a:r>
              <a:rPr sz="1400" i="1" spc="-5" dirty="0">
                <a:latin typeface="Liberation Mono"/>
                <a:cs typeface="Liberation Mono"/>
              </a:rPr>
              <a:t>returns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209" y="6223212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209" y="903884"/>
            <a:ext cx="7986395" cy="3594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634" algn="r">
              <a:lnSpc>
                <a:spcPts val="2675"/>
              </a:lnSpc>
              <a:spcBef>
                <a:spcPts val="100"/>
              </a:spcBef>
            </a:pP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1475"/>
              </a:lnSpc>
            </a:pPr>
            <a:r>
              <a:rPr sz="1400" spc="-5" dirty="0">
                <a:latin typeface="Liberation Mono"/>
                <a:cs typeface="Liberation Mono"/>
              </a:rPr>
              <a:t>void mallocBefore(ADDRINT size){ printf(“malloc(%d)\n”, size);</a:t>
            </a:r>
            <a:r>
              <a:rPr sz="1400" spc="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void mallocAfter(ADDRINT ret){ printf(“\tmalloc returns 0x%x\n”, ret);</a:t>
            </a:r>
            <a:r>
              <a:rPr sz="1400" spc="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Liberation Mono"/>
              <a:cs typeface="Liberation Mono"/>
            </a:endParaRPr>
          </a:p>
          <a:p>
            <a:pPr marL="352425" marR="2205355" indent="-34036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void 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(</a:t>
            </a:r>
            <a:r>
              <a:rPr sz="1400" b="1" spc="-5" dirty="0">
                <a:latin typeface="Liberation Mono"/>
                <a:cs typeface="Liberation Mono"/>
              </a:rPr>
              <a:t>IMG </a:t>
            </a:r>
            <a:r>
              <a:rPr sz="1400" spc="-5" dirty="0">
                <a:latin typeface="Liberation Mono"/>
                <a:cs typeface="Liberation Mono"/>
              </a:rPr>
              <a:t>img, void *v) </a:t>
            </a:r>
            <a:r>
              <a:rPr sz="1400" dirty="0">
                <a:latin typeface="Liberation Mono"/>
                <a:cs typeface="Liberation Mono"/>
              </a:rPr>
              <a:t>{ </a:t>
            </a:r>
            <a:r>
              <a:rPr sz="1400" spc="-5" dirty="0">
                <a:latin typeface="Liberation Mono"/>
                <a:cs typeface="Liberation Mono"/>
              </a:rPr>
              <a:t>// jitting time routine  RTN mallocRtn </a:t>
            </a:r>
            <a:r>
              <a:rPr sz="1400" dirty="0">
                <a:latin typeface="Liberation Mono"/>
                <a:cs typeface="Liberation Mono"/>
              </a:rPr>
              <a:t>= </a:t>
            </a:r>
            <a:r>
              <a:rPr sz="1400" spc="-5" dirty="0">
                <a:latin typeface="Liberation Mono"/>
                <a:cs typeface="Liberation Mono"/>
              </a:rPr>
              <a:t>RTN_FindByName(img,</a:t>
            </a:r>
            <a:r>
              <a:rPr sz="1400" spc="-5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“malloc”);</a:t>
            </a:r>
            <a:endParaRPr sz="1400" dirty="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Liberation Mono"/>
                <a:cs typeface="Liberation Mono"/>
              </a:rPr>
              <a:t>if (RTN_Valid(mallocRtn)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RTN_Open(mallocRtn);</a:t>
            </a:r>
            <a:endParaRPr sz="1400" dirty="0">
              <a:latin typeface="Liberation Mono"/>
              <a:cs typeface="Liberation Mono"/>
            </a:endParaRPr>
          </a:p>
          <a:p>
            <a:pPr marL="1703070" marR="5080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IPOINT_BEFORE, (AFUNPTR)mallocBefore,  IARG_FUNCARG_ENTRYPOINT_VALUE, 0,</a:t>
            </a:r>
            <a:r>
              <a:rPr sz="1400" spc="-2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 dirty="0">
              <a:latin typeface="Liberation Mono"/>
              <a:cs typeface="Liberation Mono"/>
            </a:endParaRPr>
          </a:p>
          <a:p>
            <a:pPr marL="1703070" marR="217804" indent="-4495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RTN_InsertCall(mallocRtn, IPOINT_AFTER, (AFUNPTR)mallocAfter,  IARG_FUNCARG_EXITPOINT_VALUE,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 dirty="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RTN_Close(mallocRtn);</a:t>
            </a:r>
            <a:endParaRPr sz="1400" dirty="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DCBFF9-3CEA-43BF-A8D8-46BB22D9FD22}"/>
              </a:ext>
            </a:extLst>
          </p:cNvPr>
          <p:cNvSpPr txBox="1"/>
          <p:nvPr/>
        </p:nvSpPr>
        <p:spPr>
          <a:xfrm>
            <a:off x="6195591" y="207366"/>
            <a:ext cx="2702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40" dirty="0">
                <a:latin typeface="Carlito"/>
              </a:rPr>
              <a:t>A</a:t>
            </a:r>
            <a:r>
              <a:rPr lang="en-GB" sz="1800" dirty="0">
                <a:latin typeface="Liberation Mono"/>
                <a:cs typeface="Liberation Mono"/>
              </a:rPr>
              <a:t> </a:t>
            </a:r>
            <a:r>
              <a:rPr lang="en-GB" sz="2400" b="1" spc="-40" dirty="0">
                <a:latin typeface="Carlito"/>
              </a:rPr>
              <a:t>handle to the image being loaded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72"/>
    </mc:Choice>
    <mc:Fallback xmlns="">
      <p:transition spd="slow" advTm="5887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04" y="68099"/>
            <a:ext cx="900052" cy="71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9" y="719734"/>
            <a:ext cx="7987665" cy="372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Mono"/>
                <a:cs typeface="Liberation Mono"/>
              </a:rPr>
              <a:t>#include</a:t>
            </a:r>
            <a:r>
              <a:rPr sz="140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“pin.h”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Mono"/>
                <a:cs typeface="Liberation Mono"/>
              </a:rPr>
              <a:t>void 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mallocBefore</a:t>
            </a:r>
            <a:r>
              <a:rPr sz="1400" spc="-5" dirty="0">
                <a:latin typeface="Liberation Mono"/>
                <a:cs typeface="Liberation Mono"/>
              </a:rPr>
              <a:t>(ADDRINT size){ printf(“malloc(%d)\n”, size);</a:t>
            </a:r>
            <a:r>
              <a:rPr sz="1400" spc="-2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void 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mallocAfter</a:t>
            </a:r>
            <a:r>
              <a:rPr sz="1400" spc="-5" dirty="0">
                <a:latin typeface="Liberation Mono"/>
                <a:cs typeface="Liberation Mono"/>
              </a:rPr>
              <a:t>(ADDRINT ret){ printf(“\tmalloc returns 0x%x\n”, ret);</a:t>
            </a:r>
            <a:r>
              <a:rPr sz="1400" spc="-4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Mono"/>
                <a:cs typeface="Liberation Mono"/>
              </a:rPr>
              <a:t>void 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(</a:t>
            </a:r>
            <a:r>
              <a:rPr sz="1400" b="1" spc="-5" dirty="0">
                <a:latin typeface="Liberation Mono"/>
                <a:cs typeface="Liberation Mono"/>
              </a:rPr>
              <a:t>IMG </a:t>
            </a:r>
            <a:r>
              <a:rPr sz="1400" spc="-5" dirty="0">
                <a:latin typeface="Liberation Mono"/>
                <a:cs typeface="Liberation Mono"/>
              </a:rPr>
              <a:t>img, void *v) </a:t>
            </a:r>
            <a:r>
              <a:rPr sz="1400" dirty="0">
                <a:latin typeface="Liberation Mono"/>
                <a:cs typeface="Liberation Mono"/>
              </a:rPr>
              <a:t>{ </a:t>
            </a:r>
            <a:r>
              <a:rPr sz="1400" spc="-5" dirty="0">
                <a:latin typeface="Liberation Mono"/>
                <a:cs typeface="Liberation Mono"/>
              </a:rPr>
              <a:t>// jitting time</a:t>
            </a:r>
            <a:r>
              <a:rPr sz="1400" spc="-2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routine</a:t>
            </a:r>
            <a:endParaRPr sz="1400">
              <a:latin typeface="Liberation Mono"/>
              <a:cs typeface="Liberation Mono"/>
            </a:endParaRPr>
          </a:p>
          <a:p>
            <a:pPr marL="352425" marR="2719070">
              <a:lnSpc>
                <a:spcPct val="116100"/>
              </a:lnSpc>
              <a:spcBef>
                <a:spcPts val="10"/>
              </a:spcBef>
            </a:pPr>
            <a:r>
              <a:rPr sz="1400" b="1" spc="-5" dirty="0">
                <a:solidFill>
                  <a:srgbClr val="1E487C"/>
                </a:solidFill>
                <a:latin typeface="Liberation Mono"/>
                <a:cs typeface="Liberation Mono"/>
              </a:rPr>
              <a:t>RTN mallocRtn </a:t>
            </a:r>
            <a:r>
              <a:rPr sz="1400" dirty="0">
                <a:latin typeface="Liberation Mono"/>
                <a:cs typeface="Liberation Mono"/>
              </a:rPr>
              <a:t>= </a:t>
            </a:r>
            <a:r>
              <a:rPr sz="1400" b="1" spc="-5" dirty="0">
                <a:solidFill>
                  <a:srgbClr val="1E487C"/>
                </a:solidFill>
                <a:latin typeface="Liberation Mono"/>
                <a:cs typeface="Liberation Mono"/>
              </a:rPr>
              <a:t>RTN_FindByName</a:t>
            </a:r>
            <a:r>
              <a:rPr sz="1400" spc="-5" dirty="0">
                <a:latin typeface="Liberation Mono"/>
                <a:cs typeface="Liberation Mono"/>
              </a:rPr>
              <a:t>(img, “malloc”);  if (</a:t>
            </a:r>
            <a:r>
              <a:rPr sz="1400" b="1" spc="-5" dirty="0">
                <a:solidFill>
                  <a:srgbClr val="1E487C"/>
                </a:solidFill>
                <a:latin typeface="Liberation Mono"/>
                <a:cs typeface="Liberation Mono"/>
              </a:rPr>
              <a:t>RTN_Valid</a:t>
            </a:r>
            <a:r>
              <a:rPr sz="1400" spc="-5" dirty="0">
                <a:latin typeface="Liberation Mono"/>
                <a:cs typeface="Liberation Mono"/>
              </a:rPr>
              <a:t>(mallocRtn)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solidFill>
                  <a:srgbClr val="1E487C"/>
                </a:solidFill>
                <a:latin typeface="Liberation Mono"/>
                <a:cs typeface="Liberation Mono"/>
              </a:rPr>
              <a:t>RTN_Open</a:t>
            </a:r>
            <a:r>
              <a:rPr sz="1400" spc="-5" dirty="0">
                <a:latin typeface="Liberation Mono"/>
                <a:cs typeface="Liberation Mono"/>
              </a:rPr>
              <a:t>(mallocRtn);</a:t>
            </a:r>
            <a:endParaRPr sz="1400">
              <a:latin typeface="Liberation Mono"/>
              <a:cs typeface="Liberation Mono"/>
            </a:endParaRPr>
          </a:p>
          <a:p>
            <a:pPr marL="1703070" marR="5080" indent="-449580">
              <a:lnSpc>
                <a:spcPct val="116700"/>
              </a:lnSpc>
            </a:pP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RTN_InsertCall</a:t>
            </a:r>
            <a:r>
              <a:rPr sz="1400" spc="-5" dirty="0">
                <a:latin typeface="Liberation Mono"/>
                <a:cs typeface="Liberation Mono"/>
              </a:rPr>
              <a:t>(mallocRtn, 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IPOINT_BEFORE</a:t>
            </a:r>
            <a:r>
              <a:rPr sz="1400" spc="-5" dirty="0">
                <a:latin typeface="Liberation Mono"/>
                <a:cs typeface="Liberation Mono"/>
              </a:rPr>
              <a:t>, (AFUNPTR)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mallocBefore</a:t>
            </a:r>
            <a:r>
              <a:rPr sz="1400" spc="-5" dirty="0">
                <a:latin typeface="Liberation Mono"/>
                <a:cs typeface="Liberation Mono"/>
              </a:rPr>
              <a:t>,  IARG_FUNCARG_ENTRYPOINT_VALUE, 0,</a:t>
            </a:r>
            <a:r>
              <a:rPr sz="1400" spc="-2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703070" marR="219075" indent="-449580">
              <a:lnSpc>
                <a:spcPct val="116700"/>
              </a:lnSpc>
            </a:pP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RTN_InsertCall</a:t>
            </a:r>
            <a:r>
              <a:rPr sz="1400" spc="-5" dirty="0">
                <a:latin typeface="Liberation Mono"/>
                <a:cs typeface="Liberation Mono"/>
              </a:rPr>
              <a:t>(mallocRtn, 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IPOINT_AFTER</a:t>
            </a:r>
            <a:r>
              <a:rPr sz="1400" spc="-5" dirty="0">
                <a:latin typeface="Liberation Mono"/>
                <a:cs typeface="Liberation Mono"/>
              </a:rPr>
              <a:t>, (AFUNPTR)</a:t>
            </a:r>
            <a:r>
              <a:rPr sz="1400" b="1" spc="-5" dirty="0">
                <a:solidFill>
                  <a:srgbClr val="BF4F4C"/>
                </a:solidFill>
                <a:latin typeface="Liberation Mono"/>
                <a:cs typeface="Liberation Mono"/>
              </a:rPr>
              <a:t>mallocAfter</a:t>
            </a:r>
            <a:r>
              <a:rPr sz="1400" spc="-5" dirty="0">
                <a:latin typeface="Liberation Mono"/>
                <a:cs typeface="Liberation Mono"/>
              </a:rPr>
              <a:t>,  IARG_FUNCARG_EXITPOINT_VALUE,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IARG_END);</a:t>
            </a:r>
            <a:endParaRPr sz="1400">
              <a:latin typeface="Liberation Mono"/>
              <a:cs typeface="Liberation Mono"/>
            </a:endParaRPr>
          </a:p>
          <a:p>
            <a:pPr marL="125349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solidFill>
                  <a:srgbClr val="1E487C"/>
                </a:solidFill>
                <a:latin typeface="Liberation Mono"/>
                <a:cs typeface="Liberation Mono"/>
              </a:rPr>
              <a:t>RTN_Close</a:t>
            </a:r>
            <a:r>
              <a:rPr sz="1400" spc="-5" dirty="0">
                <a:latin typeface="Liberation Mono"/>
                <a:cs typeface="Liberation Mono"/>
              </a:rPr>
              <a:t>(mallocRtn);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Liberation Mono"/>
                <a:cs typeface="Liberation Mono"/>
              </a:rPr>
              <a:t>}</a:t>
            </a:r>
            <a:r>
              <a:rPr sz="1400" spc="-10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520" y="1912205"/>
            <a:ext cx="8691245" cy="3769995"/>
            <a:chOff x="195520" y="1912205"/>
            <a:chExt cx="8691245" cy="3769995"/>
          </a:xfrm>
        </p:grpSpPr>
        <p:sp>
          <p:nvSpPr>
            <p:cNvPr id="5" name="object 5"/>
            <p:cNvSpPr/>
            <p:nvPr/>
          </p:nvSpPr>
          <p:spPr>
            <a:xfrm>
              <a:off x="208280" y="194782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8197850" y="0"/>
                  </a:moveTo>
                  <a:lnTo>
                    <a:pt x="0" y="0"/>
                  </a:lnTo>
                  <a:lnTo>
                    <a:pt x="0" y="2771140"/>
                  </a:lnTo>
                  <a:lnTo>
                    <a:pt x="8197850" y="277114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80" y="194782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4099560" y="2771140"/>
                  </a:moveTo>
                  <a:lnTo>
                    <a:pt x="0" y="277114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2771140"/>
                  </a:lnTo>
                  <a:lnTo>
                    <a:pt x="4099560" y="277114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280" y="192496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8197850" y="0"/>
                  </a:moveTo>
                  <a:lnTo>
                    <a:pt x="0" y="0"/>
                  </a:lnTo>
                  <a:lnTo>
                    <a:pt x="0" y="2771140"/>
                  </a:lnTo>
                  <a:lnTo>
                    <a:pt x="8197850" y="2771140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280" y="1924964"/>
              <a:ext cx="8197850" cy="2771140"/>
            </a:xfrm>
            <a:custGeom>
              <a:avLst/>
              <a:gdLst/>
              <a:ahLst/>
              <a:cxnLst/>
              <a:rect l="l" t="t" r="r" b="b"/>
              <a:pathLst>
                <a:path w="8197850" h="2771140">
                  <a:moveTo>
                    <a:pt x="4099560" y="2771140"/>
                  </a:moveTo>
                  <a:lnTo>
                    <a:pt x="0" y="277114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2771140"/>
                  </a:lnTo>
                  <a:lnTo>
                    <a:pt x="4099560" y="277114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2740" y="473674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0" y="0"/>
                  </a:moveTo>
                  <a:lnTo>
                    <a:pt x="802639" y="466089"/>
                  </a:lnTo>
                  <a:lnTo>
                    <a:pt x="802639" y="932180"/>
                  </a:lnTo>
                  <a:lnTo>
                    <a:pt x="3460750" y="932180"/>
                  </a:lnTo>
                  <a:lnTo>
                    <a:pt x="3460750" y="267969"/>
                  </a:lnTo>
                  <a:lnTo>
                    <a:pt x="802639" y="267969"/>
                  </a:lnTo>
                  <a:lnTo>
                    <a:pt x="0" y="0"/>
                  </a:lnTo>
                  <a:close/>
                </a:path>
                <a:path w="3460750" h="932179">
                  <a:moveTo>
                    <a:pt x="3460750" y="134619"/>
                  </a:moveTo>
                  <a:lnTo>
                    <a:pt x="802639" y="134619"/>
                  </a:lnTo>
                  <a:lnTo>
                    <a:pt x="802639" y="267969"/>
                  </a:lnTo>
                  <a:lnTo>
                    <a:pt x="3460750" y="267969"/>
                  </a:lnTo>
                  <a:lnTo>
                    <a:pt x="3460750" y="134619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2740" y="473674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802639" y="134619"/>
                  </a:moveTo>
                  <a:lnTo>
                    <a:pt x="1245869" y="134619"/>
                  </a:lnTo>
                  <a:lnTo>
                    <a:pt x="1910080" y="134619"/>
                  </a:lnTo>
                  <a:lnTo>
                    <a:pt x="3460750" y="134619"/>
                  </a:lnTo>
                  <a:lnTo>
                    <a:pt x="3460750" y="267969"/>
                  </a:lnTo>
                  <a:lnTo>
                    <a:pt x="3460750" y="466089"/>
                  </a:lnTo>
                  <a:lnTo>
                    <a:pt x="3460750" y="932180"/>
                  </a:lnTo>
                  <a:lnTo>
                    <a:pt x="1910080" y="932180"/>
                  </a:lnTo>
                  <a:lnTo>
                    <a:pt x="1245869" y="932180"/>
                  </a:lnTo>
                  <a:lnTo>
                    <a:pt x="802639" y="932180"/>
                  </a:lnTo>
                  <a:lnTo>
                    <a:pt x="802639" y="466089"/>
                  </a:lnTo>
                  <a:lnTo>
                    <a:pt x="0" y="0"/>
                  </a:lnTo>
                  <a:lnTo>
                    <a:pt x="802639" y="267969"/>
                  </a:lnTo>
                  <a:lnTo>
                    <a:pt x="802639" y="134619"/>
                  </a:lnTo>
                  <a:close/>
                </a:path>
                <a:path w="3460750" h="932179">
                  <a:moveTo>
                    <a:pt x="802639" y="134619"/>
                  </a:moveTo>
                  <a:lnTo>
                    <a:pt x="802639" y="134619"/>
                  </a:lnTo>
                </a:path>
                <a:path w="3460750" h="932179">
                  <a:moveTo>
                    <a:pt x="3460750" y="932180"/>
                  </a:moveTo>
                  <a:lnTo>
                    <a:pt x="3460750" y="9321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2740" y="471388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0" y="0"/>
                  </a:moveTo>
                  <a:lnTo>
                    <a:pt x="802639" y="466090"/>
                  </a:lnTo>
                  <a:lnTo>
                    <a:pt x="802639" y="932180"/>
                  </a:lnTo>
                  <a:lnTo>
                    <a:pt x="3460750" y="932180"/>
                  </a:lnTo>
                  <a:lnTo>
                    <a:pt x="3460750" y="266700"/>
                  </a:lnTo>
                  <a:lnTo>
                    <a:pt x="802639" y="266700"/>
                  </a:lnTo>
                  <a:lnTo>
                    <a:pt x="0" y="0"/>
                  </a:lnTo>
                  <a:close/>
                </a:path>
                <a:path w="3460750" h="932179">
                  <a:moveTo>
                    <a:pt x="3460750" y="134620"/>
                  </a:moveTo>
                  <a:lnTo>
                    <a:pt x="802639" y="134620"/>
                  </a:lnTo>
                  <a:lnTo>
                    <a:pt x="802639" y="266700"/>
                  </a:lnTo>
                  <a:lnTo>
                    <a:pt x="3460750" y="266700"/>
                  </a:lnTo>
                  <a:lnTo>
                    <a:pt x="3460750" y="134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2740" y="4713884"/>
              <a:ext cx="3460750" cy="932180"/>
            </a:xfrm>
            <a:custGeom>
              <a:avLst/>
              <a:gdLst/>
              <a:ahLst/>
              <a:cxnLst/>
              <a:rect l="l" t="t" r="r" b="b"/>
              <a:pathLst>
                <a:path w="3460750" h="932179">
                  <a:moveTo>
                    <a:pt x="802639" y="134620"/>
                  </a:moveTo>
                  <a:lnTo>
                    <a:pt x="1245869" y="134620"/>
                  </a:lnTo>
                  <a:lnTo>
                    <a:pt x="1910080" y="134620"/>
                  </a:lnTo>
                  <a:lnTo>
                    <a:pt x="3460750" y="134620"/>
                  </a:lnTo>
                  <a:lnTo>
                    <a:pt x="3460750" y="266700"/>
                  </a:lnTo>
                  <a:lnTo>
                    <a:pt x="3460750" y="466090"/>
                  </a:lnTo>
                  <a:lnTo>
                    <a:pt x="3460750" y="932180"/>
                  </a:lnTo>
                  <a:lnTo>
                    <a:pt x="1910080" y="932180"/>
                  </a:lnTo>
                  <a:lnTo>
                    <a:pt x="1245869" y="932180"/>
                  </a:lnTo>
                  <a:lnTo>
                    <a:pt x="802639" y="932180"/>
                  </a:lnTo>
                  <a:lnTo>
                    <a:pt x="802639" y="466090"/>
                  </a:lnTo>
                  <a:lnTo>
                    <a:pt x="0" y="0"/>
                  </a:lnTo>
                  <a:lnTo>
                    <a:pt x="802639" y="266700"/>
                  </a:lnTo>
                  <a:lnTo>
                    <a:pt x="802639" y="134620"/>
                  </a:lnTo>
                  <a:close/>
                </a:path>
                <a:path w="3460750" h="932179">
                  <a:moveTo>
                    <a:pt x="802639" y="134620"/>
                  </a:moveTo>
                  <a:lnTo>
                    <a:pt x="802639" y="134620"/>
                  </a:lnTo>
                </a:path>
                <a:path w="3460750" h="932179">
                  <a:moveTo>
                    <a:pt x="3460750" y="932180"/>
                  </a:moveTo>
                  <a:lnTo>
                    <a:pt x="3460750" y="932180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6016" y="103253"/>
            <a:ext cx="8691245" cy="1683385"/>
            <a:chOff x="195520" y="115155"/>
            <a:chExt cx="8691245" cy="1683385"/>
          </a:xfrm>
        </p:grpSpPr>
        <p:sp>
          <p:nvSpPr>
            <p:cNvPr id="14" name="object 14"/>
            <p:cNvSpPr/>
            <p:nvPr/>
          </p:nvSpPr>
          <p:spPr>
            <a:xfrm>
              <a:off x="208280" y="1170584"/>
              <a:ext cx="8197850" cy="614680"/>
            </a:xfrm>
            <a:custGeom>
              <a:avLst/>
              <a:gdLst/>
              <a:ahLst/>
              <a:cxnLst/>
              <a:rect l="l" t="t" r="r" b="b"/>
              <a:pathLst>
                <a:path w="8197850" h="614680">
                  <a:moveTo>
                    <a:pt x="8197850" y="0"/>
                  </a:moveTo>
                  <a:lnTo>
                    <a:pt x="0" y="0"/>
                  </a:lnTo>
                  <a:lnTo>
                    <a:pt x="0" y="614680"/>
                  </a:lnTo>
                  <a:lnTo>
                    <a:pt x="8197850" y="614680"/>
                  </a:lnTo>
                  <a:close/>
                </a:path>
              </a:pathLst>
            </a:custGeom>
            <a:solidFill>
              <a:srgbClr val="000000">
                <a:alpha val="5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80" y="1170584"/>
              <a:ext cx="8197850" cy="614680"/>
            </a:xfrm>
            <a:custGeom>
              <a:avLst/>
              <a:gdLst/>
              <a:ahLst/>
              <a:cxnLst/>
              <a:rect l="l" t="t" r="r" b="b"/>
              <a:pathLst>
                <a:path w="8197850" h="614680">
                  <a:moveTo>
                    <a:pt x="4099560" y="614680"/>
                  </a:moveTo>
                  <a:lnTo>
                    <a:pt x="0" y="61468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614680"/>
                  </a:lnTo>
                  <a:lnTo>
                    <a:pt x="4099560" y="61468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280" y="1147724"/>
              <a:ext cx="8197850" cy="613410"/>
            </a:xfrm>
            <a:custGeom>
              <a:avLst/>
              <a:gdLst/>
              <a:ahLst/>
              <a:cxnLst/>
              <a:rect l="l" t="t" r="r" b="b"/>
              <a:pathLst>
                <a:path w="8197850" h="613410">
                  <a:moveTo>
                    <a:pt x="8197850" y="0"/>
                  </a:moveTo>
                  <a:lnTo>
                    <a:pt x="0" y="0"/>
                  </a:lnTo>
                  <a:lnTo>
                    <a:pt x="0" y="613410"/>
                  </a:lnTo>
                  <a:lnTo>
                    <a:pt x="8197850" y="613410"/>
                  </a:lnTo>
                  <a:close/>
                </a:path>
              </a:pathLst>
            </a:custGeom>
            <a:solidFill>
              <a:srgbClr val="7FFF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280" y="1147724"/>
              <a:ext cx="8197850" cy="613410"/>
            </a:xfrm>
            <a:custGeom>
              <a:avLst/>
              <a:gdLst/>
              <a:ahLst/>
              <a:cxnLst/>
              <a:rect l="l" t="t" r="r" b="b"/>
              <a:pathLst>
                <a:path w="8197850" h="613410">
                  <a:moveTo>
                    <a:pt x="4099560" y="613410"/>
                  </a:moveTo>
                  <a:lnTo>
                    <a:pt x="0" y="613410"/>
                  </a:lnTo>
                  <a:lnTo>
                    <a:pt x="0" y="0"/>
                  </a:lnTo>
                  <a:lnTo>
                    <a:pt x="8197850" y="0"/>
                  </a:lnTo>
                  <a:lnTo>
                    <a:pt x="8197850" y="613410"/>
                  </a:lnTo>
                  <a:lnTo>
                    <a:pt x="4099560" y="613410"/>
                  </a:lnTo>
                  <a:close/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2740" y="150774"/>
              <a:ext cx="3460750" cy="1033780"/>
            </a:xfrm>
            <a:custGeom>
              <a:avLst/>
              <a:gdLst/>
              <a:ahLst/>
              <a:cxnLst/>
              <a:rect l="l" t="t" r="r" b="b"/>
              <a:pathLst>
                <a:path w="3460750" h="1033780">
                  <a:moveTo>
                    <a:pt x="3460750" y="0"/>
                  </a:moveTo>
                  <a:lnTo>
                    <a:pt x="802639" y="0"/>
                  </a:lnTo>
                  <a:lnTo>
                    <a:pt x="802639" y="464820"/>
                  </a:lnTo>
                  <a:lnTo>
                    <a:pt x="0" y="1033780"/>
                  </a:lnTo>
                  <a:lnTo>
                    <a:pt x="802639" y="664210"/>
                  </a:lnTo>
                  <a:lnTo>
                    <a:pt x="3460750" y="664210"/>
                  </a:lnTo>
                  <a:lnTo>
                    <a:pt x="3460750" y="0"/>
                  </a:lnTo>
                  <a:close/>
                </a:path>
                <a:path w="3460750" h="1033780">
                  <a:moveTo>
                    <a:pt x="3460750" y="664210"/>
                  </a:moveTo>
                  <a:lnTo>
                    <a:pt x="802639" y="664210"/>
                  </a:lnTo>
                  <a:lnTo>
                    <a:pt x="802639" y="797560"/>
                  </a:lnTo>
                  <a:lnTo>
                    <a:pt x="3460750" y="797560"/>
                  </a:lnTo>
                  <a:lnTo>
                    <a:pt x="3460750" y="66421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2740" y="150774"/>
              <a:ext cx="3460750" cy="1033780"/>
            </a:xfrm>
            <a:custGeom>
              <a:avLst/>
              <a:gdLst/>
              <a:ahLst/>
              <a:cxnLst/>
              <a:rect l="l" t="t" r="r" b="b"/>
              <a:pathLst>
                <a:path w="3460750" h="1033780">
                  <a:moveTo>
                    <a:pt x="802639" y="0"/>
                  </a:moveTo>
                  <a:lnTo>
                    <a:pt x="1245869" y="0"/>
                  </a:lnTo>
                  <a:lnTo>
                    <a:pt x="1910080" y="0"/>
                  </a:lnTo>
                  <a:lnTo>
                    <a:pt x="3460750" y="0"/>
                  </a:lnTo>
                  <a:lnTo>
                    <a:pt x="3460750" y="464820"/>
                  </a:lnTo>
                  <a:lnTo>
                    <a:pt x="3460750" y="664210"/>
                  </a:lnTo>
                  <a:lnTo>
                    <a:pt x="3460750" y="797560"/>
                  </a:lnTo>
                  <a:lnTo>
                    <a:pt x="1910080" y="797560"/>
                  </a:lnTo>
                  <a:lnTo>
                    <a:pt x="1245869" y="797560"/>
                  </a:lnTo>
                  <a:lnTo>
                    <a:pt x="802639" y="797560"/>
                  </a:lnTo>
                  <a:lnTo>
                    <a:pt x="802639" y="664210"/>
                  </a:lnTo>
                  <a:lnTo>
                    <a:pt x="0" y="1033780"/>
                  </a:lnTo>
                  <a:lnTo>
                    <a:pt x="802639" y="464820"/>
                  </a:lnTo>
                  <a:lnTo>
                    <a:pt x="802639" y="0"/>
                  </a:lnTo>
                  <a:close/>
                </a:path>
                <a:path w="3460750" h="1033780">
                  <a:moveTo>
                    <a:pt x="802639" y="0"/>
                  </a:moveTo>
                  <a:lnTo>
                    <a:pt x="802639" y="0"/>
                  </a:lnTo>
                </a:path>
                <a:path w="3460750" h="1033780">
                  <a:moveTo>
                    <a:pt x="3460750" y="797560"/>
                  </a:moveTo>
                  <a:lnTo>
                    <a:pt x="3460750" y="7975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2740" y="127914"/>
              <a:ext cx="3460750" cy="1033780"/>
            </a:xfrm>
            <a:custGeom>
              <a:avLst/>
              <a:gdLst/>
              <a:ahLst/>
              <a:cxnLst/>
              <a:rect l="l" t="t" r="r" b="b"/>
              <a:pathLst>
                <a:path w="3460750" h="1033780">
                  <a:moveTo>
                    <a:pt x="3460750" y="0"/>
                  </a:moveTo>
                  <a:lnTo>
                    <a:pt x="802639" y="0"/>
                  </a:lnTo>
                  <a:lnTo>
                    <a:pt x="802639" y="464819"/>
                  </a:lnTo>
                  <a:lnTo>
                    <a:pt x="0" y="1033779"/>
                  </a:lnTo>
                  <a:lnTo>
                    <a:pt x="802639" y="664209"/>
                  </a:lnTo>
                  <a:lnTo>
                    <a:pt x="3460750" y="664209"/>
                  </a:lnTo>
                  <a:lnTo>
                    <a:pt x="3460750" y="0"/>
                  </a:lnTo>
                  <a:close/>
                </a:path>
                <a:path w="3460750" h="1033780">
                  <a:moveTo>
                    <a:pt x="3460750" y="664209"/>
                  </a:moveTo>
                  <a:lnTo>
                    <a:pt x="802639" y="664209"/>
                  </a:lnTo>
                  <a:lnTo>
                    <a:pt x="802639" y="797559"/>
                  </a:lnTo>
                  <a:lnTo>
                    <a:pt x="3460750" y="797559"/>
                  </a:lnTo>
                  <a:lnTo>
                    <a:pt x="3460750" y="664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2740" y="127914"/>
              <a:ext cx="3460750" cy="1033780"/>
            </a:xfrm>
            <a:custGeom>
              <a:avLst/>
              <a:gdLst/>
              <a:ahLst/>
              <a:cxnLst/>
              <a:rect l="l" t="t" r="r" b="b"/>
              <a:pathLst>
                <a:path w="3460750" h="1033780">
                  <a:moveTo>
                    <a:pt x="802639" y="0"/>
                  </a:moveTo>
                  <a:lnTo>
                    <a:pt x="1245869" y="0"/>
                  </a:lnTo>
                  <a:lnTo>
                    <a:pt x="1910080" y="0"/>
                  </a:lnTo>
                  <a:lnTo>
                    <a:pt x="3460750" y="0"/>
                  </a:lnTo>
                  <a:lnTo>
                    <a:pt x="3460750" y="464819"/>
                  </a:lnTo>
                  <a:lnTo>
                    <a:pt x="3460750" y="664209"/>
                  </a:lnTo>
                  <a:lnTo>
                    <a:pt x="3460750" y="797559"/>
                  </a:lnTo>
                  <a:lnTo>
                    <a:pt x="1910080" y="797559"/>
                  </a:lnTo>
                  <a:lnTo>
                    <a:pt x="1245869" y="797559"/>
                  </a:lnTo>
                  <a:lnTo>
                    <a:pt x="802639" y="797559"/>
                  </a:lnTo>
                  <a:lnTo>
                    <a:pt x="802639" y="664209"/>
                  </a:lnTo>
                  <a:lnTo>
                    <a:pt x="0" y="1033779"/>
                  </a:lnTo>
                  <a:lnTo>
                    <a:pt x="802639" y="464819"/>
                  </a:lnTo>
                  <a:lnTo>
                    <a:pt x="802639" y="0"/>
                  </a:lnTo>
                  <a:close/>
                </a:path>
                <a:path w="3460750" h="1033780">
                  <a:moveTo>
                    <a:pt x="802639" y="0"/>
                  </a:moveTo>
                  <a:lnTo>
                    <a:pt x="802639" y="0"/>
                  </a:lnTo>
                </a:path>
                <a:path w="3460750" h="1033780">
                  <a:moveTo>
                    <a:pt x="3460750" y="797559"/>
                  </a:moveTo>
                  <a:lnTo>
                    <a:pt x="3460750" y="797559"/>
                  </a:lnTo>
                </a:path>
              </a:pathLst>
            </a:custGeom>
            <a:ln w="25518">
              <a:solidFill>
                <a:srgbClr val="7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709736" y="0"/>
            <a:ext cx="6067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Malloc </a:t>
            </a:r>
            <a:r>
              <a:rPr spc="-15" dirty="0"/>
              <a:t>tracing</a:t>
            </a:r>
            <a:r>
              <a:rPr lang="en-GB" spc="-15" dirty="0"/>
              <a:t> tool</a:t>
            </a:r>
            <a:endParaRPr sz="3600" baseline="-27777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209" y="4729692"/>
            <a:ext cx="4206240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int main(int argc, char **argv)</a:t>
            </a:r>
            <a:r>
              <a:rPr sz="1400" spc="-35" dirty="0">
                <a:latin typeface="Liberation Mono"/>
                <a:cs typeface="Liberation Mono"/>
              </a:rPr>
              <a:t> </a:t>
            </a:r>
            <a:r>
              <a:rPr sz="1400" dirty="0">
                <a:latin typeface="Liberation Mono"/>
                <a:cs typeface="Liberation Mono"/>
              </a:rPr>
              <a:t>{</a:t>
            </a:r>
            <a:endParaRPr sz="1400">
              <a:latin typeface="Liberation Mono"/>
              <a:cs typeface="Liberation Mono"/>
            </a:endParaRPr>
          </a:p>
          <a:p>
            <a:pPr marL="352425" marR="1605280">
              <a:lnSpc>
                <a:spcPct val="116700"/>
              </a:lnSpc>
            </a:pPr>
            <a:r>
              <a:rPr sz="1400" spc="-5" dirty="0">
                <a:latin typeface="Liberation Mono"/>
                <a:cs typeface="Liberation Mono"/>
              </a:rPr>
              <a:t>PIN_InitSymbols();  PIN_Init(argc,</a:t>
            </a:r>
            <a:r>
              <a:rPr sz="1400" spc="-9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argv);</a:t>
            </a:r>
            <a:endParaRPr sz="1400">
              <a:latin typeface="Liberation Mono"/>
              <a:cs typeface="Liberation Mono"/>
            </a:endParaRPr>
          </a:p>
          <a:p>
            <a:pPr marL="352425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Liberation Mono"/>
                <a:cs typeface="Liberation Mono"/>
              </a:rPr>
              <a:t>IMG</a:t>
            </a:r>
            <a:r>
              <a:rPr sz="1400" spc="-5" dirty="0">
                <a:latin typeface="Liberation Mono"/>
                <a:cs typeface="Liberation Mono"/>
              </a:rPr>
              <a:t>_AddInstrumentFunction(</a:t>
            </a:r>
            <a:r>
              <a:rPr sz="1400" b="1" spc="-5" dirty="0">
                <a:latin typeface="Liberation Mono"/>
                <a:cs typeface="Liberation Mono"/>
              </a:rPr>
              <a:t>Image</a:t>
            </a:r>
            <a:r>
              <a:rPr sz="1400" spc="-5" dirty="0">
                <a:latin typeface="Liberation Mono"/>
                <a:cs typeface="Liberation Mono"/>
              </a:rPr>
              <a:t>,</a:t>
            </a:r>
            <a:r>
              <a:rPr sz="1400" spc="-80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0);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9069" y="4945024"/>
            <a:ext cx="20307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400" b="1" spc="-40" dirty="0">
                <a:latin typeface="Carlito"/>
                <a:cs typeface="Carlito"/>
              </a:rPr>
              <a:t>Instrumentation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spc="-40" dirty="0">
                <a:latin typeface="Carlito"/>
                <a:cs typeface="Carlito"/>
              </a:rPr>
              <a:t>routine.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7569" y="5725372"/>
            <a:ext cx="205232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Liberation Mono"/>
                <a:cs typeface="Liberation Mono"/>
              </a:rPr>
              <a:t>PIN_StartProgram();</a:t>
            </a:r>
            <a:endParaRPr sz="14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Liberation Mono"/>
                <a:cs typeface="Liberation Mono"/>
              </a:rPr>
              <a:t>return</a:t>
            </a:r>
            <a:r>
              <a:rPr sz="1400" spc="-15" dirty="0">
                <a:latin typeface="Liberation Mono"/>
                <a:cs typeface="Liberation Mono"/>
              </a:rPr>
              <a:t> </a:t>
            </a:r>
            <a:r>
              <a:rPr sz="1400" spc="-5" dirty="0">
                <a:latin typeface="Liberation Mono"/>
                <a:cs typeface="Liberation Mono"/>
              </a:rPr>
              <a:t>0;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8010" y="5725372"/>
            <a:ext cx="173228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i="1" spc="-5" dirty="0">
                <a:latin typeface="Liberation Mono"/>
                <a:cs typeface="Liberation Mono"/>
              </a:rPr>
              <a:t>// never</a:t>
            </a:r>
            <a:r>
              <a:rPr sz="1400" i="1" spc="-90" dirty="0">
                <a:latin typeface="Liberation Mono"/>
                <a:cs typeface="Liberation Mono"/>
              </a:rPr>
              <a:t> </a:t>
            </a:r>
            <a:r>
              <a:rPr sz="1400" i="1" spc="-5" dirty="0">
                <a:latin typeface="Liberation Mono"/>
                <a:cs typeface="Liberation Mono"/>
              </a:rPr>
              <a:t>returns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209" y="6223212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Liberation Mono"/>
                <a:cs typeface="Liberation Mono"/>
              </a:rPr>
              <a:t>}</a:t>
            </a:r>
            <a:endParaRPr sz="1400">
              <a:latin typeface="Liberation Mono"/>
              <a:cs typeface="Liberation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23580" y="6472834"/>
            <a:ext cx="307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rlito"/>
                <a:cs typeface="Carlito"/>
              </a:rPr>
              <a:t>48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FCC0B-F196-47C6-B10E-63D733D42407}"/>
              </a:ext>
            </a:extLst>
          </p:cNvPr>
          <p:cNvSpPr txBox="1"/>
          <p:nvPr/>
        </p:nvSpPr>
        <p:spPr>
          <a:xfrm>
            <a:off x="6401434" y="299089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40" dirty="0">
                <a:latin typeface="Carlito"/>
              </a:rPr>
              <a:t>Analysis routine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6"/>
    </mc:Choice>
    <mc:Fallback xmlns="">
      <p:transition spd="slow" advTm="403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5</a:t>
            </a:fld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98"/>
    </mc:Choice>
    <mc:Fallback xmlns="">
      <p:transition spd="slow" advTm="416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310794"/>
            <a:ext cx="7669530" cy="1071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735" marR="5080" indent="-2947670">
              <a:lnSpc>
                <a:spcPct val="101000"/>
              </a:lnSpc>
              <a:spcBef>
                <a:spcPts val="90"/>
              </a:spcBef>
            </a:pPr>
            <a:r>
              <a:rPr sz="3400" spc="10" dirty="0"/>
              <a:t>How </a:t>
            </a:r>
            <a:r>
              <a:rPr sz="3400" spc="5" dirty="0"/>
              <a:t>shall we monitor </a:t>
            </a:r>
            <a:r>
              <a:rPr sz="3400" spc="15" dirty="0">
                <a:latin typeface="Liberation Mono"/>
                <a:cs typeface="Liberation Mono"/>
              </a:rPr>
              <a:t>call</a:t>
            </a:r>
            <a:r>
              <a:rPr lang="en-GB" sz="3400" spc="15" dirty="0">
                <a:latin typeface="Liberation Mono"/>
                <a:cs typeface="Liberation Mono"/>
              </a:rPr>
              <a:t> </a:t>
            </a:r>
            <a:r>
              <a:rPr sz="3400" spc="-1225" dirty="0">
                <a:latin typeface="Liberation Mono"/>
                <a:cs typeface="Liberation Mono"/>
              </a:rPr>
              <a:t> </a:t>
            </a:r>
            <a:r>
              <a:rPr lang="en-GB" sz="3400" spc="-1225" dirty="0">
                <a:latin typeface="Liberation Mono"/>
                <a:cs typeface="Liberation Mono"/>
              </a:rPr>
              <a:t>    </a:t>
            </a:r>
            <a:r>
              <a:rPr sz="3400" dirty="0"/>
              <a:t>instructions </a:t>
            </a:r>
            <a:r>
              <a:rPr sz="3400" spc="-10" dirty="0"/>
              <a:t>at  </a:t>
            </a:r>
            <a:r>
              <a:rPr sz="3400" spc="5" dirty="0"/>
              <a:t>run-time?</a:t>
            </a:r>
            <a:endParaRPr sz="3400" dirty="0">
              <a:latin typeface="Liberation Mono"/>
              <a:cs typeface="Liberation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1632864"/>
            <a:ext cx="1765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100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Carlito"/>
                <a:cs typeface="Carlito"/>
              </a:rPr>
              <a:t>Use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000" spc="-5" dirty="0">
                <a:latin typeface="Liberation Mono"/>
                <a:cs typeface="Liberation Mono"/>
              </a:rPr>
              <a:t>gdb</a:t>
            </a:r>
            <a:endParaRPr sz="30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8948" y="2358584"/>
            <a:ext cx="6109379" cy="249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1"/>
    </mc:Choice>
    <mc:Fallback xmlns="">
      <p:transition spd="slow" advTm="256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7</a:t>
            </a:fld>
            <a:endParaRPr sz="1200" dirty="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310794"/>
            <a:ext cx="7669530" cy="1071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735" marR="5080" indent="-2947670">
              <a:lnSpc>
                <a:spcPct val="101000"/>
              </a:lnSpc>
              <a:spcBef>
                <a:spcPts val="90"/>
              </a:spcBef>
            </a:pPr>
            <a:r>
              <a:rPr sz="3400" spc="10" dirty="0"/>
              <a:t>How </a:t>
            </a:r>
            <a:r>
              <a:rPr sz="3400" spc="5" dirty="0"/>
              <a:t>shall we monitor </a:t>
            </a:r>
            <a:r>
              <a:rPr sz="3400" spc="15" dirty="0">
                <a:latin typeface="Liberation Mono"/>
                <a:cs typeface="Liberation Mono"/>
              </a:rPr>
              <a:t>call</a:t>
            </a:r>
            <a:r>
              <a:rPr sz="3400" spc="-1225" dirty="0">
                <a:latin typeface="Liberation Mono"/>
                <a:cs typeface="Liberation Mono"/>
              </a:rPr>
              <a:t> </a:t>
            </a:r>
            <a:r>
              <a:rPr sz="3400" dirty="0"/>
              <a:t>instructions </a:t>
            </a:r>
            <a:r>
              <a:rPr sz="3400" spc="-10" dirty="0"/>
              <a:t>at  </a:t>
            </a:r>
            <a:r>
              <a:rPr sz="3400" spc="5" dirty="0"/>
              <a:t>run-time?</a:t>
            </a:r>
            <a:endParaRPr sz="3400">
              <a:latin typeface="Liberation Mono"/>
              <a:cs typeface="Liberation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1551584"/>
            <a:ext cx="7826375" cy="31254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740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Carlito"/>
                <a:cs typeface="Carlito"/>
              </a:rPr>
              <a:t>Use </a:t>
            </a:r>
            <a:r>
              <a:rPr sz="3000" spc="-5" dirty="0">
                <a:latin typeface="Liberation Mono"/>
                <a:cs typeface="Liberation Mono"/>
              </a:rPr>
              <a:t>gdb</a:t>
            </a:r>
            <a:r>
              <a:rPr sz="3000" spc="-1090" dirty="0">
                <a:latin typeface="Liberation Mono"/>
                <a:cs typeface="Liberation Mono"/>
              </a:rPr>
              <a:t>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break </a:t>
            </a:r>
            <a:r>
              <a:rPr sz="3200" spc="-5" dirty="0">
                <a:latin typeface="Carlito"/>
                <a:cs typeface="Carlito"/>
              </a:rPr>
              <a:t>on an </a:t>
            </a:r>
            <a:r>
              <a:rPr sz="3200" spc="-10" dirty="0">
                <a:latin typeface="Carlito"/>
                <a:cs typeface="Carlito"/>
              </a:rPr>
              <a:t>instruction</a:t>
            </a:r>
            <a:endParaRPr sz="32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5" dirty="0">
                <a:latin typeface="Carlito"/>
                <a:cs typeface="Carlito"/>
              </a:rPr>
              <a:t>Lots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manual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effort!</a:t>
            </a:r>
            <a:endParaRPr sz="2800">
              <a:latin typeface="Carlito"/>
              <a:cs typeface="Carlito"/>
            </a:endParaRPr>
          </a:p>
          <a:p>
            <a:pPr marL="352425" marR="5080" indent="-340360">
              <a:lnSpc>
                <a:spcPct val="100000"/>
              </a:lnSpc>
              <a:spcBef>
                <a:spcPts val="640"/>
              </a:spcBef>
              <a:buFont typeface="Liberation Sans"/>
              <a:buChar char="•"/>
              <a:tabLst>
                <a:tab pos="352425" algn="l"/>
                <a:tab pos="353060" algn="l"/>
              </a:tabLst>
            </a:pPr>
            <a:r>
              <a:rPr sz="3200" b="1" spc="-10" dirty="0">
                <a:solidFill>
                  <a:srgbClr val="BF4F4C"/>
                </a:solidFill>
                <a:latin typeface="Carlito"/>
                <a:cs typeface="Carlito"/>
              </a:rPr>
              <a:t>Instrument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binary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log the </a:t>
            </a:r>
            <a:r>
              <a:rPr sz="3200" spc="-25" dirty="0">
                <a:latin typeface="Carlito"/>
                <a:cs typeface="Carlito"/>
              </a:rPr>
              <a:t>targets </a:t>
            </a:r>
            <a:r>
              <a:rPr sz="3200" spc="-5" dirty="0">
                <a:latin typeface="Carlito"/>
                <a:cs typeface="Carlito"/>
              </a:rPr>
              <a:t>of all  </a:t>
            </a:r>
            <a:r>
              <a:rPr sz="3200" spc="-10" dirty="0">
                <a:latin typeface="Carlito"/>
                <a:cs typeface="Carlito"/>
              </a:rPr>
              <a:t>indirect </a:t>
            </a:r>
            <a:r>
              <a:rPr sz="3000" spc="-5" dirty="0">
                <a:latin typeface="Liberation Mono"/>
                <a:cs typeface="Liberation Mono"/>
              </a:rPr>
              <a:t>call</a:t>
            </a:r>
            <a:r>
              <a:rPr sz="3000" spc="-5" dirty="0">
                <a:latin typeface="Carlito"/>
                <a:cs typeface="Carlito"/>
              </a:rPr>
              <a:t>/</a:t>
            </a:r>
            <a:r>
              <a:rPr sz="3000" spc="-5" dirty="0">
                <a:latin typeface="Liberation Mono"/>
                <a:cs typeface="Liberation Mono"/>
              </a:rPr>
              <a:t>jump</a:t>
            </a:r>
            <a:r>
              <a:rPr sz="3000" spc="-1080" dirty="0">
                <a:latin typeface="Liberation Mono"/>
                <a:cs typeface="Liberation Mono"/>
              </a:rPr>
              <a:t> </a:t>
            </a:r>
            <a:r>
              <a:rPr sz="3200" spc="-10" dirty="0">
                <a:latin typeface="Carlito"/>
                <a:cs typeface="Carlito"/>
              </a:rPr>
              <a:t>instructions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us</a:t>
            </a:r>
            <a:endParaRPr sz="3200">
              <a:latin typeface="Carlito"/>
              <a:cs typeface="Carlito"/>
            </a:endParaRPr>
          </a:p>
          <a:p>
            <a:pPr marL="753110" lvl="1" indent="-28321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753110" algn="l"/>
              </a:tabLst>
            </a:pPr>
            <a:r>
              <a:rPr sz="2800" spc="-15" dirty="0">
                <a:latin typeface="Carlito"/>
                <a:cs typeface="Carlito"/>
              </a:rPr>
              <a:t>Automatically!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Liberation Sans"/>
                <a:cs typeface="Liberation Sans"/>
              </a:rPr>
              <a:t>–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29"/>
    </mc:Choice>
    <mc:Fallback xmlns="">
      <p:transition spd="slow" advTm="473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875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330" y="1527454"/>
            <a:ext cx="7211695" cy="2374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25">
              <a:lnSpc>
                <a:spcPct val="102200"/>
              </a:lnSpc>
              <a:spcBef>
                <a:spcPts val="50"/>
              </a:spcBef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technique </a:t>
            </a:r>
            <a:r>
              <a:rPr sz="3000" dirty="0">
                <a:latin typeface="Carlito"/>
                <a:cs typeface="Carlito"/>
              </a:rPr>
              <a:t>that </a:t>
            </a:r>
            <a:r>
              <a:rPr sz="3000" spc="10" dirty="0">
                <a:latin typeface="Carlito"/>
                <a:cs typeface="Carlito"/>
              </a:rPr>
              <a:t>injects </a:t>
            </a:r>
            <a:r>
              <a:rPr sz="3000" dirty="0">
                <a:latin typeface="Carlito"/>
                <a:cs typeface="Carlito"/>
              </a:rPr>
              <a:t>instrumentation </a:t>
            </a:r>
            <a:r>
              <a:rPr sz="3000" spc="5" dirty="0">
                <a:latin typeface="Carlito"/>
                <a:cs typeface="Carlito"/>
              </a:rPr>
              <a:t>code  </a:t>
            </a:r>
            <a:r>
              <a:rPr sz="3000" spc="-5" dirty="0">
                <a:latin typeface="Carlito"/>
                <a:cs typeface="Carlito"/>
              </a:rPr>
              <a:t>into </a:t>
            </a:r>
            <a:r>
              <a:rPr sz="3000" spc="10" dirty="0">
                <a:latin typeface="Carlito"/>
                <a:cs typeface="Carlito"/>
              </a:rPr>
              <a:t>a binary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5" dirty="0">
                <a:latin typeface="Carlito"/>
                <a:cs typeface="Carlito"/>
              </a:rPr>
              <a:t>collect run-time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information</a:t>
            </a:r>
            <a:endParaRPr sz="3000">
              <a:latin typeface="Carlito"/>
              <a:cs typeface="Carlito"/>
            </a:endParaRPr>
          </a:p>
          <a:p>
            <a:pPr marL="412750" marR="158115" indent="-28448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412750" algn="l"/>
                <a:tab pos="5492750" algn="l"/>
              </a:tabLst>
            </a:pPr>
            <a:r>
              <a:rPr sz="2800" dirty="0">
                <a:latin typeface="Carlito"/>
                <a:cs typeface="Carlito"/>
              </a:rPr>
              <a:t>It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al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  </a:t>
            </a:r>
            <a:r>
              <a:rPr sz="2800" spc="-15" dirty="0">
                <a:latin typeface="Carlito"/>
                <a:cs typeface="Carlito"/>
              </a:rPr>
              <a:t>stream</a:t>
            </a:r>
            <a:endParaRPr sz="2800">
              <a:latin typeface="Carlito"/>
              <a:cs typeface="Carlito"/>
            </a:endParaRPr>
          </a:p>
          <a:p>
            <a:pPr marL="412750" indent="-285115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41275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doesn’t </a:t>
            </a:r>
            <a:r>
              <a:rPr sz="2800" spc="-5" dirty="0">
                <a:latin typeface="Carlito"/>
                <a:cs typeface="Carlito"/>
              </a:rPr>
              <a:t>modify the </a:t>
            </a:r>
            <a:r>
              <a:rPr sz="2800" spc="-10" dirty="0">
                <a:latin typeface="Carlito"/>
                <a:cs typeface="Carlito"/>
              </a:rPr>
              <a:t>semantics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20" y="2443124"/>
            <a:ext cx="8108950" cy="419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8</a:t>
            </a:fld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3"/>
    </mc:Choice>
    <mc:Fallback xmlns="">
      <p:transition spd="slow" advTm="150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49875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330" y="1527454"/>
            <a:ext cx="7211695" cy="2374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25">
              <a:lnSpc>
                <a:spcPct val="102200"/>
              </a:lnSpc>
              <a:spcBef>
                <a:spcPts val="50"/>
              </a:spcBef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technique </a:t>
            </a:r>
            <a:r>
              <a:rPr sz="3000" dirty="0">
                <a:latin typeface="Carlito"/>
                <a:cs typeface="Carlito"/>
              </a:rPr>
              <a:t>that </a:t>
            </a:r>
            <a:r>
              <a:rPr sz="3000" spc="10" dirty="0">
                <a:latin typeface="Carlito"/>
                <a:cs typeface="Carlito"/>
              </a:rPr>
              <a:t>injects </a:t>
            </a:r>
            <a:r>
              <a:rPr sz="3000" dirty="0">
                <a:latin typeface="Carlito"/>
                <a:cs typeface="Carlito"/>
              </a:rPr>
              <a:t>instrumentation </a:t>
            </a:r>
            <a:r>
              <a:rPr sz="3000" spc="5" dirty="0">
                <a:latin typeface="Carlito"/>
                <a:cs typeface="Carlito"/>
              </a:rPr>
              <a:t>code  </a:t>
            </a:r>
            <a:r>
              <a:rPr sz="3000" spc="-5" dirty="0">
                <a:latin typeface="Carlito"/>
                <a:cs typeface="Carlito"/>
              </a:rPr>
              <a:t>into </a:t>
            </a:r>
            <a:r>
              <a:rPr sz="3000" spc="10" dirty="0">
                <a:latin typeface="Carlito"/>
                <a:cs typeface="Carlito"/>
              </a:rPr>
              <a:t>a binary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5" dirty="0">
                <a:latin typeface="Carlito"/>
                <a:cs typeface="Carlito"/>
              </a:rPr>
              <a:t>collect run-time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information</a:t>
            </a:r>
            <a:endParaRPr sz="3000">
              <a:latin typeface="Carlito"/>
              <a:cs typeface="Carlito"/>
            </a:endParaRPr>
          </a:p>
          <a:p>
            <a:pPr marL="412750" marR="158115" indent="-284480">
              <a:lnSpc>
                <a:spcPct val="100000"/>
              </a:lnSpc>
              <a:spcBef>
                <a:spcPts val="560"/>
              </a:spcBef>
              <a:buFont typeface="Liberation Sans"/>
              <a:buChar char="–"/>
              <a:tabLst>
                <a:tab pos="412750" algn="l"/>
                <a:tab pos="5492750" algn="l"/>
              </a:tabLst>
            </a:pPr>
            <a:r>
              <a:rPr sz="2800" dirty="0">
                <a:latin typeface="Carlito"/>
                <a:cs typeface="Carlito"/>
              </a:rPr>
              <a:t>It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al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ti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  </a:t>
            </a:r>
            <a:r>
              <a:rPr sz="2800" spc="-15" dirty="0">
                <a:latin typeface="Carlito"/>
                <a:cs typeface="Carlito"/>
              </a:rPr>
              <a:t>stream</a:t>
            </a:r>
            <a:endParaRPr sz="2800">
              <a:latin typeface="Carlito"/>
              <a:cs typeface="Carlito"/>
            </a:endParaRPr>
          </a:p>
          <a:p>
            <a:pPr marL="412750" indent="-285115">
              <a:lnSpc>
                <a:spcPct val="100000"/>
              </a:lnSpc>
              <a:spcBef>
                <a:spcPts val="550"/>
              </a:spcBef>
              <a:buFont typeface="Liberation Sans"/>
              <a:buChar char="–"/>
              <a:tabLst>
                <a:tab pos="412750" algn="l"/>
              </a:tabLst>
            </a:pPr>
            <a:r>
              <a:rPr sz="2800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doesn’t </a:t>
            </a:r>
            <a:r>
              <a:rPr sz="2800" spc="-5" dirty="0">
                <a:latin typeface="Carlito"/>
                <a:cs typeface="Carlito"/>
              </a:rPr>
              <a:t>modify the </a:t>
            </a:r>
            <a:r>
              <a:rPr sz="2800" spc="-10" dirty="0">
                <a:latin typeface="Carlito"/>
                <a:cs typeface="Carlito"/>
              </a:rPr>
              <a:t>semantics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50" y="2558694"/>
            <a:ext cx="7970520" cy="412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7880" rIns="0" bIns="0" rtlCol="0">
            <a:spAutoFit/>
          </a:bodyPr>
          <a:lstStyle/>
          <a:p>
            <a:pPr marL="1910080">
              <a:lnSpc>
                <a:spcPts val="1240"/>
              </a:lnSpc>
            </a:pPr>
            <a:fld id="{81D60167-4931-47E6-BA6A-407CBD079E47}" type="slidenum">
              <a:rPr sz="1200" b="0" dirty="0">
                <a:solidFill>
                  <a:srgbClr val="8A8A8A"/>
                </a:solidFill>
                <a:latin typeface="Carlito"/>
                <a:cs typeface="Carlito"/>
              </a:rPr>
              <a:t>9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65"/>
    </mc:Choice>
    <mc:Fallback xmlns="">
      <p:transition spd="slow" advTm="152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3552</Words>
  <Application>Microsoft Office PowerPoint</Application>
  <PresentationFormat>On-screen Show (4:3)</PresentationFormat>
  <Paragraphs>613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Carlito</vt:lpstr>
      <vt:lpstr>Courier New</vt:lpstr>
      <vt:lpstr>DejaVu Sans</vt:lpstr>
      <vt:lpstr>FontAwesome</vt:lpstr>
      <vt:lpstr>FreeMono</vt:lpstr>
      <vt:lpstr>Liberation Mono</vt:lpstr>
      <vt:lpstr>Liberation Sans</vt:lpstr>
      <vt:lpstr>OpenSymbol</vt:lpstr>
      <vt:lpstr>Times New Roman</vt:lpstr>
      <vt:lpstr>Office Theme</vt:lpstr>
      <vt:lpstr>PowerPoint Presentation</vt:lpstr>
      <vt:lpstr>Call and control flow graphs</vt:lpstr>
      <vt:lpstr>Call and control flow graphs</vt:lpstr>
      <vt:lpstr>Dynamic Analysis</vt:lpstr>
      <vt:lpstr>PowerPoint Presentation</vt:lpstr>
      <vt:lpstr>How shall we monitor call      instructions at  run-time?</vt:lpstr>
      <vt:lpstr>How shall we monitor call instructions at  run-time?</vt:lpstr>
      <vt:lpstr>Instrumentation</vt:lpstr>
      <vt:lpstr>Instrumentation</vt:lpstr>
      <vt:lpstr>Instrumentation</vt:lpstr>
      <vt:lpstr>Instrumentation</vt:lpstr>
      <vt:lpstr>Instrumentation</vt:lpstr>
      <vt:lpstr>When is instrumentation useful?</vt:lpstr>
      <vt:lpstr>Instrumentation</vt:lpstr>
      <vt:lpstr>Why binary instrumentation</vt:lpstr>
      <vt:lpstr>Dynamic binary instrumentation</vt:lpstr>
      <vt:lpstr>Pin A Dynamic Binary  Instrumentation Tool</vt:lpstr>
      <vt:lpstr>Pin</vt:lpstr>
      <vt:lpstr>What can we do with Pin?</vt:lpstr>
      <vt:lpstr>Advantages of Pin</vt:lpstr>
      <vt:lpstr>Usage of Pin at Intel</vt:lpstr>
      <vt:lpstr>Pin usage outside Intel</vt:lpstr>
      <vt:lpstr>Architecture overview</vt:lpstr>
      <vt:lpstr>./pin –t pintool -- test</vt:lpstr>
      <vt:lpstr>JIT compilation</vt:lpstr>
      <vt:lpstr>JIT compilation</vt:lpstr>
      <vt:lpstr>Example 1: docount - instruction counting tool</vt:lpstr>
      <vt:lpstr>Instruction counting tool</vt:lpstr>
      <vt:lpstr>Instruction counting tool</vt:lpstr>
      <vt:lpstr>Instruction counting tool</vt:lpstr>
      <vt:lpstr>Instruction counting tool</vt:lpstr>
      <vt:lpstr>Instruction counting tool</vt:lpstr>
      <vt:lpstr>Instruction counting tool</vt:lpstr>
      <vt:lpstr>Instrumentation vs Analysis</vt:lpstr>
      <vt:lpstr>PowerPoint Presentation</vt:lpstr>
      <vt:lpstr>Pin execution</vt:lpstr>
      <vt:lpstr>JIT compilation</vt:lpstr>
      <vt:lpstr>Trace</vt:lpstr>
      <vt:lpstr>Trace</vt:lpstr>
      <vt:lpstr>Trace</vt:lpstr>
      <vt:lpstr>Trace Translated  trace</vt:lpstr>
      <vt:lpstr>Counting at the BBL/Trace level</vt:lpstr>
      <vt:lpstr>Example 3: Malloc wrapping</vt:lpstr>
      <vt:lpstr>Malloc tracing tool</vt:lpstr>
      <vt:lpstr>Malloc tracing tool</vt:lpstr>
      <vt:lpstr>Malloc tracing tool</vt:lpstr>
      <vt:lpstr>Malloc tracing tool</vt:lpstr>
      <vt:lpstr>Malloc tracing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amika</dc:creator>
  <cp:lastModifiedBy>Sana Belguith</cp:lastModifiedBy>
  <cp:revision>3</cp:revision>
  <dcterms:created xsi:type="dcterms:W3CDTF">2021-10-14T14:24:37Z</dcterms:created>
  <dcterms:modified xsi:type="dcterms:W3CDTF">2021-10-18T20:57:21Z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Impress</vt:lpwstr>
  </property>
  <property fmtid="{D5CDD505-2E9C-101B-9397-08002B2CF9AE}" pid="4" name="LastSaved">
    <vt:filetime>2021-10-14T00:00:00Z</vt:filetime>
  </property>
</Properties>
</file>