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4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  <p:sldId id="307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7" r:id="rId67"/>
    <p:sldId id="328" r:id="rId68"/>
    <p:sldId id="329" r:id="rId69"/>
    <p:sldId id="332" r:id="rId70"/>
    <p:sldId id="338" r:id="rId71"/>
    <p:sldId id="340" r:id="rId72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18CF9-6DD0-495E-AE57-C48CB1A8B96F}" v="3" dt="2021-10-18T13:39:57.369"/>
    <p1510:client id="{8BC19605-EFA0-48BB-97E1-5251C05BFDD8}" v="1" dt="2021-10-18T20:57:41.8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8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Belguith" userId="edaa0afb-4621-4165-af1d-05ed505f7999" providerId="ADAL" clId="{8BC19605-EFA0-48BB-97E1-5251C05BFDD8}"/>
    <pc:docChg chg="modSld">
      <pc:chgData name="Sana Belguith" userId="edaa0afb-4621-4165-af1d-05ed505f7999" providerId="ADAL" clId="{8BC19605-EFA0-48BB-97E1-5251C05BFDD8}" dt="2021-10-18T20:57:41.816" v="0"/>
      <pc:docMkLst>
        <pc:docMk/>
      </pc:docMkLst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56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56"/>
            <ac:picMk id="7" creationId="{71001DFE-1CC1-4BC6-8A77-DC658DEE0042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57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57"/>
            <ac:picMk id="15" creationId="{93F9FCA4-0335-4E22-BA26-30D0389F7978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58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58"/>
            <ac:picMk id="14" creationId="{F23D9E42-DD51-4730-B71E-DD49283C1961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59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59"/>
            <ac:picMk id="6" creationId="{A5EE3AE0-0E6A-441E-8343-4725348B02C5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60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60"/>
            <ac:picMk id="8" creationId="{10684E84-6C5D-4B85-9098-3B7B8D0CA929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61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61"/>
            <ac:picMk id="23" creationId="{F4BB0C2A-EFBB-4DD4-8C37-98F85AB05500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62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62"/>
            <ac:picMk id="35" creationId="{B1EE04A9-046A-4F6C-9B71-C8F0185A7689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63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63"/>
            <ac:picMk id="267" creationId="{774106A2-CE94-4097-B696-0ECD253CA430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263"/>
            <ac:inkMk id="266" creationId="{F1DC0D40-640C-489D-9385-F2EDC94B5E7F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64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64"/>
            <ac:picMk id="271" creationId="{D6981C2B-B1A6-4B16-9D6E-8C594AE8E9D2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65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65"/>
            <ac:picMk id="7" creationId="{3D415246-9600-4F53-B5A6-009F46E24464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66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66"/>
            <ac:picMk id="10" creationId="{5D74C307-1568-4463-A588-34166656A415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67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67"/>
            <ac:picMk id="5" creationId="{56352F1E-A609-423E-8BE7-DBB87BEEA002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68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68"/>
            <ac:picMk id="7" creationId="{FFD736AA-13CD-4AE3-96AC-1BC961741A89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69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69"/>
            <ac:picMk id="8" creationId="{ECDDB36E-43A3-4821-92C6-33FE68F09BCD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70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70"/>
            <ac:picMk id="8" creationId="{7970C2BA-A620-4E22-AFA4-0B8B00FDAABC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71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71"/>
            <ac:picMk id="10" creationId="{BCF1A57A-5925-4C21-8751-0832DEDE1228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271"/>
            <ac:inkMk id="9" creationId="{671AFCC7-7FDE-4090-B9DD-875473622BE8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73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73"/>
            <ac:picMk id="4" creationId="{747E4AF6-C138-40F1-A1CD-6E0BC19F22C4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74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74"/>
            <ac:picMk id="6" creationId="{85AA525A-90C5-48FC-870B-F37983F01F20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75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75"/>
            <ac:picMk id="7" creationId="{FD26B163-E38A-4C9F-A5C2-386E2DD0E73B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76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76"/>
            <ac:picMk id="9" creationId="{0116162D-E0AB-4E3B-BF10-DAA6B812A220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276"/>
            <ac:inkMk id="8" creationId="{85B124B8-6324-4C68-A99D-68B3D70AA96C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77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77"/>
            <ac:picMk id="9" creationId="{6362C54B-1D26-4796-A00D-8C342772D021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78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78"/>
            <ac:picMk id="10" creationId="{26DDCB38-1948-4EE4-8F6E-21203470446C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79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79"/>
            <ac:picMk id="5" creationId="{6B7C1508-1A3C-44CA-9918-216ED0719FD7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80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80"/>
            <ac:picMk id="17" creationId="{23CB4664-8D5E-45B1-BDAF-E150F002634A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81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81"/>
            <ac:picMk id="10" creationId="{393327FA-1A15-4232-B14E-79FF56EEF5F2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82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82"/>
            <ac:picMk id="11" creationId="{992634FE-9477-4470-8209-E31599E1A03D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83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83"/>
            <ac:picMk id="11" creationId="{D22F8AE2-F719-4B1B-B422-A27B0B2EC4F8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84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84"/>
            <ac:picMk id="7" creationId="{4CD7E2A1-66E1-4E4D-A44F-ADA370A70CBB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85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85"/>
            <ac:picMk id="7" creationId="{04D8ABA9-C3B9-4BA0-BE3A-18A6BF706957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86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86"/>
            <ac:picMk id="8" creationId="{2AF122E4-9D21-47BE-9093-3AC476DFEC60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87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87"/>
            <ac:picMk id="7" creationId="{8E58A10C-94FD-4CB4-8B7A-D2B3C5A4E405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88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88"/>
            <ac:picMk id="8" creationId="{AEB26273-7240-4B50-979A-7726984CC110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89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89"/>
            <ac:picMk id="9" creationId="{A8AAE053-6CD7-4C4F-A6A3-B562B27F6A29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289"/>
            <ac:inkMk id="8" creationId="{BA7DDC23-EC9E-40E9-A088-5A7FC5D96215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92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92"/>
            <ac:picMk id="4" creationId="{68AAA2EE-CD80-4413-AC9A-23543D7C3488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93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93"/>
            <ac:picMk id="6" creationId="{A7E8983B-1E61-4660-8981-33A0799BA0CB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94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94"/>
            <ac:picMk id="4" creationId="{EAC5ED4D-4A3A-4CA5-B553-8DB96088CF84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95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95"/>
            <ac:picMk id="5" creationId="{56A2D3B3-3770-4A35-B88E-E84035512387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295"/>
            <ac:inkMk id="3" creationId="{AECA230A-4E38-43DA-A4E4-2F7263124001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96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96"/>
            <ac:picMk id="4" creationId="{6EFD26F2-EA62-436B-8FB3-A704AE3A04FC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296"/>
            <ac:inkMk id="3" creationId="{8C0C1972-7EE5-41B5-976D-182BCFDCF1F0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97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97"/>
            <ac:picMk id="9" creationId="{CA86178C-DEE0-41DE-8EFF-D8EB6098EF82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297"/>
            <ac:inkMk id="8" creationId="{1ECAD2F7-1FFF-48CB-8141-4AEDAA891FDE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98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98"/>
            <ac:picMk id="6" creationId="{41B1F40B-6B25-4616-A9AE-47E3C7E44903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298"/>
            <ac:inkMk id="3" creationId="{70577DBA-B44D-49A1-AECE-00441E816F5B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299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299"/>
            <ac:picMk id="3" creationId="{40BAC688-F672-423F-A9A7-A4EC97DEA72F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00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00"/>
            <ac:picMk id="3" creationId="{BB35734F-F0D5-4883-B31D-2280660C887A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03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03"/>
            <ac:picMk id="6" creationId="{F29BB72C-AA45-49EC-9C3E-399BBA3561DA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04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04"/>
            <ac:picMk id="7" creationId="{96862725-8D19-47CA-B3C2-AB9887CC89D2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06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06"/>
            <ac:picMk id="4" creationId="{03D62763-424D-4C22-9E17-05664D95E5FB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07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07"/>
            <ac:picMk id="6" creationId="{EAE080D8-6303-4AE9-B225-B74D2A157F34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09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09"/>
            <ac:picMk id="5" creationId="{CA146A8F-234D-43E5-9325-9C49845EE9DA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309"/>
            <ac:inkMk id="4" creationId="{D18CFEB0-0805-4FEB-9DC7-DDB643C6BC32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10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10"/>
            <ac:picMk id="7" creationId="{8E622B6C-E65D-4ADC-980C-BC66FD50F7CE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310"/>
            <ac:inkMk id="6" creationId="{0128B0A2-F73D-4CFE-B789-B09A203EDBEC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11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11"/>
            <ac:picMk id="4" creationId="{5B6063A4-6D4D-480A-AD16-DA7EE2B8C462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12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12"/>
            <ac:picMk id="7" creationId="{26156888-B9C4-4EB5-9C93-83B23495E3FC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312"/>
            <ac:inkMk id="6" creationId="{01C13DD6-1785-44B2-98B5-6CC4D3A8F346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13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13"/>
            <ac:picMk id="4" creationId="{AECBEBB3-3093-4A3D-B9C9-1DCEB668B545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14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14"/>
            <ac:picMk id="18" creationId="{A3ECB31A-D58F-4A7C-ABE5-0F4EB5A1B602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314"/>
            <ac:inkMk id="17" creationId="{626D2221-47B7-4606-A73A-AAC1E6072BF8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15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15"/>
            <ac:picMk id="32" creationId="{CA1465E1-5CDC-4004-959E-7E35D1C3EF17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315"/>
            <ac:inkMk id="31" creationId="{89EC2C1A-6D29-4F4B-9D24-4855F3EAE4DA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16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16"/>
            <ac:picMk id="38" creationId="{4F186971-E64C-4FF3-85A3-BDCCF1A32677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316"/>
            <ac:inkMk id="37" creationId="{AF1E470A-830F-4A34-A849-87D84429F0C7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17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17"/>
            <ac:picMk id="41" creationId="{FDA25295-1827-429E-A1D2-94A9DBA07F23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317"/>
            <ac:inkMk id="40" creationId="{405156CF-D6B4-4E9B-A9D0-706E24A4F40B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18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18"/>
            <ac:picMk id="41" creationId="{72D0032F-75E0-4602-9449-91759425309E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19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19"/>
            <ac:picMk id="46" creationId="{4DC09CA8-6427-43F3-83A3-E09BEBFB02C9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319"/>
            <ac:inkMk id="45" creationId="{CC62F659-0FBE-4918-B44E-5A8A9DAEB900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20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20"/>
            <ac:picMk id="46" creationId="{34D51B94-6B81-4BA4-BFCB-05C1D4057049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21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21"/>
            <ac:picMk id="55" creationId="{156667B1-3C96-4BB7-A8D2-C828E198C692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321"/>
            <ac:inkMk id="54" creationId="{A21AA296-FA6B-4ABE-ACE4-FEBD35F12624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22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22"/>
            <ac:picMk id="49" creationId="{3FF7331C-FA3C-49FD-99B1-C9C2385C096A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322"/>
            <ac:inkMk id="48" creationId="{11513785-FCBF-4850-A311-B79959045D9B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23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23"/>
            <ac:picMk id="51" creationId="{5BAA3435-43EF-4F75-8D1A-CC82F0DCD751}"/>
          </ac:picMkLst>
        </pc:pic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24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24"/>
            <ac:picMk id="6" creationId="{3CB3022B-9B35-4D82-B415-763B0F92F6F9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324"/>
            <ac:inkMk id="5" creationId="{E6D4BA34-A39F-45AA-B016-B2C3146982CF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27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27"/>
            <ac:picMk id="6" creationId="{E3848EAE-FFA1-4ECF-AD22-6405C49C1184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327"/>
            <ac:inkMk id="5" creationId="{3572E972-5420-4112-8058-CAC277BDA38F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28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28"/>
            <ac:picMk id="9" creationId="{755346CF-301B-408D-8DAE-0B8FE3827812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328"/>
            <ac:inkMk id="8" creationId="{AFBD1707-4FB3-4432-8073-1330BEA03221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29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29"/>
            <ac:picMk id="5" creationId="{234A8996-7220-45F3-88A0-D6DD2ADC6998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329"/>
            <ac:inkMk id="4" creationId="{ED13B2EA-4322-4AC1-8D77-5B39037CEABA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32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32"/>
            <ac:picMk id="9" creationId="{EE6AAF56-4F08-4537-95D9-E9F8DD376C34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332"/>
            <ac:inkMk id="8" creationId="{ADC42158-E4F7-4B93-AC6E-A2227E795789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38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38"/>
            <ac:picMk id="6" creationId="{8CE0B813-6742-4861-A666-3A007B70FDDA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338"/>
            <ac:inkMk id="5" creationId="{314D606C-8480-4131-A35E-B8C5BED2A28F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0" sldId="340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0" sldId="340"/>
            <ac:picMk id="30" creationId="{F88B4A56-6B93-4ACB-87BE-A72E87AB9FA0}"/>
          </ac:picMkLst>
        </pc:picChg>
        <pc:inkChg chg="del">
          <ac:chgData name="Sana Belguith" userId="edaa0afb-4621-4165-af1d-05ed505f7999" providerId="ADAL" clId="{8BC19605-EFA0-48BB-97E1-5251C05BFDD8}" dt="2021-10-18T20:57:41.816" v="0"/>
          <ac:inkMkLst>
            <pc:docMk/>
            <pc:sldMk cId="0" sldId="340"/>
            <ac:inkMk id="29" creationId="{AF71587D-2C2C-4BAD-8902-0BAFAD40B7E8}"/>
          </ac:inkMkLst>
        </pc:inkChg>
      </pc:sldChg>
      <pc:sldChg chg="delSp modAnim">
        <pc:chgData name="Sana Belguith" userId="edaa0afb-4621-4165-af1d-05ed505f7999" providerId="ADAL" clId="{8BC19605-EFA0-48BB-97E1-5251C05BFDD8}" dt="2021-10-18T20:57:41.816" v="0"/>
        <pc:sldMkLst>
          <pc:docMk/>
          <pc:sldMk cId="2363771104" sldId="342"/>
        </pc:sldMkLst>
        <pc:picChg chg="del">
          <ac:chgData name="Sana Belguith" userId="edaa0afb-4621-4165-af1d-05ed505f7999" providerId="ADAL" clId="{8BC19605-EFA0-48BB-97E1-5251C05BFDD8}" dt="2021-10-18T20:57:41.816" v="0"/>
          <ac:picMkLst>
            <pc:docMk/>
            <pc:sldMk cId="2363771104" sldId="342"/>
            <ac:picMk id="8" creationId="{4F653A8E-CCE0-4B49-ADCA-23A28A963E4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0-06T15:33:54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23297 252 0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3090" y="288277"/>
            <a:ext cx="795781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1E487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1E487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1E487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6240" y="1005827"/>
            <a:ext cx="237934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1E487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0379" y="1192517"/>
            <a:ext cx="8143240" cy="2824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3251" y="0"/>
            <a:ext cx="914364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309" y="1360157"/>
            <a:ext cx="4862830" cy="200054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spc="-25" dirty="0">
                <a:solidFill>
                  <a:srgbClr val="000000"/>
                </a:solidFill>
                <a:latin typeface="DejaVu Sans"/>
                <a:cs typeface="DejaVu Sans"/>
              </a:rPr>
              <a:t>Program</a:t>
            </a:r>
            <a:r>
              <a:rPr sz="4400" spc="-95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4400" spc="-5" dirty="0">
                <a:solidFill>
                  <a:srgbClr val="000000"/>
                </a:solidFill>
                <a:latin typeface="DejaVu Sans"/>
                <a:cs typeface="DejaVu Sans"/>
              </a:rPr>
              <a:t>Analysis  for</a:t>
            </a:r>
            <a:r>
              <a:rPr sz="4400" spc="-10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4400" spc="-5" dirty="0">
                <a:solidFill>
                  <a:srgbClr val="000000"/>
                </a:solidFill>
                <a:latin typeface="DejaVu Sans"/>
                <a:cs typeface="DejaVu Sans"/>
              </a:rPr>
              <a:t>Security</a:t>
            </a:r>
            <a:endParaRPr sz="44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br>
              <a:rPr lang="en-GB" sz="2000" dirty="0">
                <a:solidFill>
                  <a:srgbClr val="000000"/>
                </a:solidFill>
                <a:latin typeface="Liberation Sans"/>
                <a:cs typeface="Liberation Sans"/>
              </a:rPr>
            </a:br>
            <a:r>
              <a:rPr lang="en-GB" sz="2000" dirty="0" err="1">
                <a:solidFill>
                  <a:srgbClr val="000000"/>
                </a:solidFill>
                <a:latin typeface="Liberation Sans"/>
                <a:cs typeface="Liberation Sans"/>
              </a:rPr>
              <a:t>Dr.</a:t>
            </a:r>
            <a:r>
              <a:rPr lang="en-GB" sz="2000" dirty="0">
                <a:solidFill>
                  <a:srgbClr val="000000"/>
                </a:solidFill>
                <a:latin typeface="Liberation Sans"/>
                <a:cs typeface="Liberation Sans"/>
              </a:rPr>
              <a:t> Sana Belguith</a:t>
            </a:r>
            <a:endParaRPr lang="en-GB" sz="2000" dirty="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4175125"/>
            <a:ext cx="7443470" cy="441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000000"/>
                </a:solidFill>
                <a:latin typeface="Liberation Sans"/>
                <a:cs typeface="Liberation Sans"/>
              </a:rPr>
              <a:t>Adopted from slides provided by </a:t>
            </a:r>
            <a:r>
              <a:rPr lang="en-GB" sz="1400" spc="-5" dirty="0" err="1">
                <a:solidFill>
                  <a:srgbClr val="000000"/>
                </a:solidFill>
                <a:latin typeface="Liberation Sans"/>
                <a:cs typeface="Liberation Sans"/>
              </a:rPr>
              <a:t>Dr.</a:t>
            </a:r>
            <a:r>
              <a:rPr lang="en-GB" sz="1400" spc="-5" dirty="0">
                <a:solidFill>
                  <a:srgbClr val="000000"/>
                </a:solidFill>
                <a:latin typeface="Liberation Sans"/>
                <a:cs typeface="Liberation Sans"/>
              </a:rPr>
              <a:t> Sanjay </a:t>
            </a:r>
            <a:r>
              <a:rPr lang="en-GB" sz="1400" dirty="0">
                <a:solidFill>
                  <a:srgbClr val="000000"/>
                </a:solidFill>
                <a:latin typeface="Liberation Sans"/>
                <a:cs typeface="Liberation Sans"/>
              </a:rPr>
              <a:t>Rawat</a:t>
            </a:r>
            <a:endParaRPr lang="en-GB" sz="1300" spc="-5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Liberation Sans"/>
                <a:cs typeface="Liberation Sans"/>
              </a:rPr>
              <a:t>Adopted from courses from L. </a:t>
            </a:r>
            <a:r>
              <a:rPr sz="1300" spc="-15" dirty="0">
                <a:latin typeface="Liberation Sans"/>
                <a:cs typeface="Liberation Sans"/>
              </a:rPr>
              <a:t>Mounier, </a:t>
            </a:r>
            <a:r>
              <a:rPr sz="1300" spc="-90" dirty="0">
                <a:latin typeface="Liberation Sans"/>
                <a:cs typeface="Liberation Sans"/>
              </a:rPr>
              <a:t>Y. </a:t>
            </a:r>
            <a:r>
              <a:rPr sz="1300" spc="-5" dirty="0">
                <a:latin typeface="Liberation Sans"/>
                <a:cs typeface="Liberation Sans"/>
              </a:rPr>
              <a:t>Lakhnech </a:t>
            </a:r>
            <a:r>
              <a:rPr sz="1300" dirty="0">
                <a:latin typeface="Liberation Sans"/>
                <a:cs typeface="Liberation Sans"/>
              </a:rPr>
              <a:t>( &amp; </a:t>
            </a:r>
            <a:r>
              <a:rPr sz="1300" spc="-5" dirty="0">
                <a:latin typeface="Liberation Sans"/>
                <a:cs typeface="Liberation Sans"/>
              </a:rPr>
              <a:t>S. Rawat) of </a:t>
            </a:r>
            <a:r>
              <a:rPr sz="1300" spc="-15" dirty="0">
                <a:latin typeface="Liberation Sans"/>
                <a:cs typeface="Liberation Sans"/>
              </a:rPr>
              <a:t>Verimag </a:t>
            </a:r>
            <a:r>
              <a:rPr sz="1300" dirty="0">
                <a:latin typeface="Liberation Sans"/>
                <a:cs typeface="Liberation Sans"/>
              </a:rPr>
              <a:t>&amp; J. </a:t>
            </a:r>
            <a:r>
              <a:rPr sz="1300" spc="-10" dirty="0">
                <a:latin typeface="Liberation Sans"/>
                <a:cs typeface="Liberation Sans"/>
              </a:rPr>
              <a:t>Michell </a:t>
            </a:r>
            <a:r>
              <a:rPr sz="1300" spc="-5" dirty="0">
                <a:latin typeface="Liberation Sans"/>
                <a:cs typeface="Liberation Sans"/>
              </a:rPr>
              <a:t>of</a:t>
            </a:r>
            <a:r>
              <a:rPr sz="1300" spc="80" dirty="0">
                <a:latin typeface="Liberation Sans"/>
                <a:cs typeface="Liberation Sans"/>
              </a:rPr>
              <a:t> </a:t>
            </a:r>
            <a:r>
              <a:rPr sz="1300" spc="-5" dirty="0">
                <a:latin typeface="Liberation Sans"/>
                <a:cs typeface="Liberation Sans"/>
              </a:rPr>
              <a:t>Stanford.</a:t>
            </a:r>
            <a:endParaRPr sz="13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41"/>
    </mc:Choice>
    <mc:Fallback xmlns="">
      <p:transition spd="slow" advTm="239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36525"/>
            <a:ext cx="610997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>
                <a:solidFill>
                  <a:srgbClr val="000000"/>
                </a:solidFill>
                <a:latin typeface="Liberation Sans"/>
              </a:rPr>
              <a:t>Real-world example….</a:t>
            </a:r>
          </a:p>
        </p:txBody>
      </p:sp>
      <p:sp>
        <p:nvSpPr>
          <p:cNvPr id="3" name="object 3"/>
          <p:cNvSpPr/>
          <p:nvPr/>
        </p:nvSpPr>
        <p:spPr>
          <a:xfrm>
            <a:off x="2160270" y="1082027"/>
            <a:ext cx="4508500" cy="3675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17690" y="4532617"/>
            <a:ext cx="1459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Liberation Sans"/>
                <a:cs typeface="Liberation Sans"/>
              </a:rPr>
              <a:t>Image: stackoverflow</a:t>
            </a:r>
            <a:endParaRPr sz="120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27"/>
    </mc:Choice>
    <mc:Fallback xmlns="">
      <p:transition spd="slow" advTm="2912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2170" y="287007"/>
            <a:ext cx="235648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Definition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192517"/>
            <a:ext cx="8161018" cy="24597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 algn="just">
              <a:lnSpc>
                <a:spcPct val="101600"/>
              </a:lnSpc>
              <a:spcBef>
                <a:spcPts val="100"/>
              </a:spcBef>
              <a:buSzPct val="43750"/>
              <a:tabLst>
                <a:tab pos="190500" algn="l"/>
              </a:tabLst>
            </a:pPr>
            <a:r>
              <a:rPr spc="15" dirty="0">
                <a:latin typeface="Liberation Sans"/>
                <a:cs typeface="Liberation Sans"/>
              </a:rPr>
              <a:t>Program </a:t>
            </a:r>
            <a:r>
              <a:rPr spc="10" dirty="0">
                <a:latin typeface="Liberation Sans"/>
                <a:cs typeface="Liberation Sans"/>
              </a:rPr>
              <a:t>analysis </a:t>
            </a:r>
            <a:r>
              <a:rPr spc="5" dirty="0">
                <a:latin typeface="Liberation Sans"/>
                <a:cs typeface="Liberation Sans"/>
              </a:rPr>
              <a:t>is </a:t>
            </a:r>
            <a:r>
              <a:rPr spc="15" dirty="0">
                <a:latin typeface="Liberation Sans"/>
                <a:cs typeface="Liberation Sans"/>
              </a:rPr>
              <a:t>the </a:t>
            </a:r>
            <a:r>
              <a:rPr spc="10" dirty="0">
                <a:latin typeface="Liberation Sans"/>
                <a:cs typeface="Liberation Sans"/>
              </a:rPr>
              <a:t>process of automatically analysing </a:t>
            </a:r>
            <a:r>
              <a:rPr spc="15" dirty="0">
                <a:latin typeface="Liberation Sans"/>
                <a:cs typeface="Liberation Sans"/>
              </a:rPr>
              <a:t>the behaviour </a:t>
            </a:r>
            <a:r>
              <a:rPr spc="10" dirty="0">
                <a:latin typeface="Liberation Sans"/>
                <a:cs typeface="Liberation Sans"/>
              </a:rPr>
              <a:t>of </a:t>
            </a:r>
            <a:r>
              <a:rPr spc="-125" dirty="0">
                <a:latin typeface="Liberation Sans"/>
                <a:cs typeface="Liberation Sans"/>
              </a:rPr>
              <a:t>computer  </a:t>
            </a:r>
            <a:r>
              <a:rPr spc="15" dirty="0">
                <a:latin typeface="Liberation Sans"/>
                <a:cs typeface="Liberation Sans"/>
              </a:rPr>
              <a:t>programs </a:t>
            </a:r>
            <a:r>
              <a:rPr spc="10" dirty="0">
                <a:latin typeface="Liberation Sans"/>
                <a:cs typeface="Liberation Sans"/>
              </a:rPr>
              <a:t>regarding </a:t>
            </a:r>
            <a:r>
              <a:rPr spc="15" dirty="0">
                <a:latin typeface="Liberation Sans"/>
                <a:cs typeface="Liberation Sans"/>
              </a:rPr>
              <a:t>a </a:t>
            </a:r>
            <a:r>
              <a:rPr spc="10" dirty="0">
                <a:latin typeface="Liberation Sans"/>
                <a:cs typeface="Liberation Sans"/>
              </a:rPr>
              <a:t>property such </a:t>
            </a:r>
            <a:r>
              <a:rPr spc="15" dirty="0">
                <a:latin typeface="Liberation Sans"/>
                <a:cs typeface="Liberation Sans"/>
              </a:rPr>
              <a:t>as </a:t>
            </a:r>
            <a:r>
              <a:rPr spc="10" dirty="0">
                <a:latin typeface="Liberation Sans"/>
                <a:cs typeface="Liberation Sans"/>
              </a:rPr>
              <a:t>correctness, </a:t>
            </a:r>
            <a:r>
              <a:rPr spc="-5" dirty="0">
                <a:latin typeface="Liberation Sans"/>
                <a:cs typeface="Liberation Sans"/>
              </a:rPr>
              <a:t>reliability, </a:t>
            </a:r>
            <a:r>
              <a:rPr spc="10" dirty="0">
                <a:latin typeface="Liberation Sans"/>
                <a:cs typeface="Liberation Sans"/>
              </a:rPr>
              <a:t>safety </a:t>
            </a:r>
            <a:r>
              <a:rPr spc="15" dirty="0">
                <a:latin typeface="Liberation Sans"/>
                <a:cs typeface="Liberation Sans"/>
              </a:rPr>
              <a:t>and</a:t>
            </a:r>
            <a:r>
              <a:rPr spc="75" dirty="0">
                <a:latin typeface="Liberation Sans"/>
                <a:cs typeface="Liberation Sans"/>
              </a:rPr>
              <a:t> </a:t>
            </a:r>
            <a:r>
              <a:rPr spc="-5" dirty="0">
                <a:latin typeface="Liberation Sans"/>
                <a:cs typeface="Liberation Sans"/>
              </a:rPr>
              <a:t>security.</a:t>
            </a:r>
            <a:endParaRPr dirty="0">
              <a:latin typeface="Liberation Sans"/>
              <a:cs typeface="Liberation Sans"/>
            </a:endParaRPr>
          </a:p>
          <a:p>
            <a:pPr marL="25400" marR="305435" algn="just">
              <a:lnSpc>
                <a:spcPct val="102099"/>
              </a:lnSpc>
              <a:spcBef>
                <a:spcPts val="715"/>
              </a:spcBef>
              <a:buSzPct val="43750"/>
              <a:tabLst>
                <a:tab pos="190500" algn="l"/>
              </a:tabLst>
            </a:pPr>
            <a:r>
              <a:rPr spc="-5" dirty="0">
                <a:latin typeface="Liberation Sans"/>
                <a:cs typeface="Liberation Sans"/>
              </a:rPr>
              <a:t>Traditionally, </a:t>
            </a:r>
            <a:r>
              <a:rPr spc="5" dirty="0">
                <a:latin typeface="Liberation Sans"/>
                <a:cs typeface="Liberation Sans"/>
              </a:rPr>
              <a:t>it </a:t>
            </a:r>
            <a:r>
              <a:rPr spc="15" dirty="0">
                <a:latin typeface="Liberation Sans"/>
                <a:cs typeface="Liberation Sans"/>
              </a:rPr>
              <a:t>focuses on program </a:t>
            </a:r>
            <a:r>
              <a:rPr spc="10" dirty="0">
                <a:latin typeface="Liberation Sans"/>
                <a:cs typeface="Liberation Sans"/>
              </a:rPr>
              <a:t>optimization (as </a:t>
            </a:r>
            <a:r>
              <a:rPr spc="5" dirty="0">
                <a:latin typeface="Liberation Sans"/>
                <a:cs typeface="Liberation Sans"/>
              </a:rPr>
              <a:t>in </a:t>
            </a:r>
            <a:r>
              <a:rPr spc="10" dirty="0">
                <a:latin typeface="Liberation Sans"/>
                <a:cs typeface="Liberation Sans"/>
              </a:rPr>
              <a:t>compilers) </a:t>
            </a:r>
            <a:r>
              <a:rPr spc="20" dirty="0">
                <a:latin typeface="Liberation Sans"/>
                <a:cs typeface="Liberation Sans"/>
              </a:rPr>
              <a:t>and </a:t>
            </a:r>
            <a:r>
              <a:rPr spc="10" dirty="0">
                <a:latin typeface="Liberation Sans"/>
                <a:cs typeface="Liberation Sans"/>
              </a:rPr>
              <a:t>program  correctness (as </a:t>
            </a:r>
            <a:r>
              <a:rPr spc="5" dirty="0">
                <a:latin typeface="Liberation Sans"/>
                <a:cs typeface="Liberation Sans"/>
              </a:rPr>
              <a:t>in verification). </a:t>
            </a:r>
            <a:r>
              <a:rPr dirty="0">
                <a:latin typeface="Liberation Sans"/>
                <a:cs typeface="Liberation Sans"/>
              </a:rPr>
              <a:t>However, </a:t>
            </a:r>
            <a:r>
              <a:rPr spc="15" dirty="0">
                <a:latin typeface="Liberation Sans"/>
                <a:cs typeface="Liberation Sans"/>
              </a:rPr>
              <a:t>the same techniques </a:t>
            </a:r>
            <a:r>
              <a:rPr spc="10" dirty="0">
                <a:latin typeface="Liberation Sans"/>
                <a:cs typeface="Liberation Sans"/>
              </a:rPr>
              <a:t>are applied </a:t>
            </a:r>
            <a:r>
              <a:rPr spc="15" dirty="0">
                <a:latin typeface="Liberation Sans"/>
                <a:cs typeface="Liberation Sans"/>
              </a:rPr>
              <a:t>to </a:t>
            </a:r>
            <a:r>
              <a:rPr spc="10" dirty="0">
                <a:latin typeface="Liberation Sans"/>
                <a:cs typeface="Liberation Sans"/>
              </a:rPr>
              <a:t>other  </a:t>
            </a:r>
            <a:r>
              <a:rPr spc="15" dirty="0">
                <a:latin typeface="Liberation Sans"/>
                <a:cs typeface="Liberation Sans"/>
              </a:rPr>
              <a:t>domains. So, </a:t>
            </a:r>
            <a:r>
              <a:rPr spc="10" dirty="0">
                <a:latin typeface="Liberation Sans"/>
                <a:cs typeface="Liberation Sans"/>
              </a:rPr>
              <a:t>we </a:t>
            </a:r>
            <a:r>
              <a:rPr spc="5" dirty="0">
                <a:latin typeface="Liberation Sans"/>
                <a:cs typeface="Liberation Sans"/>
              </a:rPr>
              <a:t>will </a:t>
            </a:r>
            <a:r>
              <a:rPr spc="10" dirty="0">
                <a:latin typeface="Liberation Sans"/>
                <a:cs typeface="Liberation Sans"/>
              </a:rPr>
              <a:t>study </a:t>
            </a:r>
            <a:r>
              <a:rPr spc="15" dirty="0">
                <a:latin typeface="Liberation Sans"/>
                <a:cs typeface="Liberation Sans"/>
              </a:rPr>
              <a:t>the code </a:t>
            </a:r>
            <a:r>
              <a:rPr spc="10" dirty="0">
                <a:latin typeface="Liberation Sans"/>
                <a:cs typeface="Liberation Sans"/>
              </a:rPr>
              <a:t>techniques </a:t>
            </a:r>
            <a:r>
              <a:rPr spc="5" dirty="0">
                <a:latin typeface="Liberation Sans"/>
                <a:cs typeface="Liberation Sans"/>
              </a:rPr>
              <a:t>first, </a:t>
            </a:r>
            <a:r>
              <a:rPr spc="10" dirty="0">
                <a:latin typeface="Liberation Sans"/>
                <a:cs typeface="Liberation Sans"/>
              </a:rPr>
              <a:t>irrespective </a:t>
            </a:r>
            <a:r>
              <a:rPr spc="15" dirty="0">
                <a:latin typeface="Liberation Sans"/>
                <a:cs typeface="Liberation Sans"/>
              </a:rPr>
              <a:t>of domain of  </a:t>
            </a:r>
            <a:r>
              <a:rPr spc="10" dirty="0">
                <a:latin typeface="Liberation Sans"/>
                <a:cs typeface="Liberation Sans"/>
              </a:rPr>
              <a:t>application.</a:t>
            </a:r>
            <a:endParaRPr dirty="0">
              <a:latin typeface="Liberation Sans"/>
              <a:cs typeface="Liberation Sans"/>
            </a:endParaRPr>
          </a:p>
          <a:p>
            <a:pPr marL="25400" algn="just">
              <a:lnSpc>
                <a:spcPct val="100000"/>
              </a:lnSpc>
              <a:spcBef>
                <a:spcPts val="760"/>
              </a:spcBef>
              <a:buSzPct val="43750"/>
              <a:tabLst>
                <a:tab pos="190500" algn="l"/>
              </a:tabLst>
            </a:pPr>
            <a:r>
              <a:rPr dirty="0">
                <a:latin typeface="Liberation Sans"/>
                <a:cs typeface="Liberation Sans"/>
              </a:rPr>
              <a:t>Types</a:t>
            </a:r>
            <a:r>
              <a:rPr sz="1600" dirty="0">
                <a:latin typeface="Liberation Sans"/>
                <a:cs typeface="Liberation Sans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4814" y="3603868"/>
            <a:ext cx="6922386" cy="1048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5750">
              <a:lnSpc>
                <a:spcPct val="1357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600" spc="5" dirty="0">
                <a:latin typeface="Liberation Sans"/>
                <a:cs typeface="Liberation Sans"/>
              </a:rPr>
              <a:t>Static analysis: </a:t>
            </a:r>
            <a:r>
              <a:rPr sz="1600" spc="10" dirty="0">
                <a:latin typeface="Liberation Sans"/>
                <a:cs typeface="Liberation Sans"/>
              </a:rPr>
              <a:t>performed </a:t>
            </a:r>
            <a:r>
              <a:rPr sz="1600" spc="5" dirty="0">
                <a:latin typeface="Liberation Sans"/>
                <a:cs typeface="Liberation Sans"/>
              </a:rPr>
              <a:t>without executing </a:t>
            </a:r>
            <a:r>
              <a:rPr sz="1600" spc="10" dirty="0">
                <a:latin typeface="Liberation Sans"/>
                <a:cs typeface="Liberation Sans"/>
              </a:rPr>
              <a:t>the </a:t>
            </a:r>
            <a:r>
              <a:rPr sz="1600" spc="5" dirty="0">
                <a:latin typeface="Liberation Sans"/>
                <a:cs typeface="Liberation Sans"/>
              </a:rPr>
              <a:t>program.  </a:t>
            </a:r>
            <a:endParaRPr lang="en-GB" sz="1600" spc="5" dirty="0">
              <a:latin typeface="Liberation Sans"/>
              <a:cs typeface="Liberation Sans"/>
            </a:endParaRPr>
          </a:p>
          <a:p>
            <a:pPr marL="298450" marR="5080" indent="-285750">
              <a:lnSpc>
                <a:spcPct val="1357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600" spc="10" dirty="0">
                <a:latin typeface="Liberation Sans"/>
                <a:cs typeface="Liberation Sans"/>
              </a:rPr>
              <a:t>Dynamic </a:t>
            </a:r>
            <a:r>
              <a:rPr sz="1600" spc="5" dirty="0">
                <a:latin typeface="Liberation Sans"/>
                <a:cs typeface="Liberation Sans"/>
              </a:rPr>
              <a:t>Analysis: </a:t>
            </a:r>
            <a:r>
              <a:rPr sz="1600" spc="10" dirty="0">
                <a:latin typeface="Liberation Sans"/>
                <a:cs typeface="Liberation Sans"/>
              </a:rPr>
              <a:t>performed </a:t>
            </a:r>
            <a:r>
              <a:rPr sz="1600" spc="5" dirty="0">
                <a:latin typeface="Liberation Sans"/>
                <a:cs typeface="Liberation Sans"/>
              </a:rPr>
              <a:t>at</a:t>
            </a:r>
            <a:r>
              <a:rPr sz="1600" spc="-100" dirty="0">
                <a:latin typeface="Liberation Sans"/>
                <a:cs typeface="Liberation Sans"/>
              </a:rPr>
              <a:t> </a:t>
            </a:r>
            <a:r>
              <a:rPr sz="1600" spc="5" dirty="0">
                <a:latin typeface="Liberation Sans"/>
                <a:cs typeface="Liberation Sans"/>
              </a:rPr>
              <a:t>runtime.</a:t>
            </a:r>
            <a:endParaRPr sz="1600" dirty="0">
              <a:latin typeface="Liberation Sans"/>
              <a:cs typeface="Liberation Sans"/>
            </a:endParaRPr>
          </a:p>
          <a:p>
            <a:pPr marL="298450" indent="-285750">
              <a:lnSpc>
                <a:spcPct val="100000"/>
              </a:lnSpc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sz="1600" spc="5" dirty="0">
                <a:latin typeface="Liberation Sans"/>
                <a:cs typeface="Liberation Sans"/>
              </a:rPr>
              <a:t>Hybrid: </a:t>
            </a:r>
            <a:r>
              <a:rPr sz="1600" spc="15" dirty="0">
                <a:latin typeface="Liberation Sans"/>
                <a:cs typeface="Liberation Sans"/>
              </a:rPr>
              <a:t>a </a:t>
            </a:r>
            <a:r>
              <a:rPr sz="1600" spc="5" dirty="0">
                <a:latin typeface="Liberation Sans"/>
                <a:cs typeface="Liberation Sans"/>
              </a:rPr>
              <a:t>mix of </a:t>
            </a:r>
            <a:r>
              <a:rPr sz="1600" spc="10" dirty="0">
                <a:latin typeface="Liberation Sans"/>
                <a:cs typeface="Liberation Sans"/>
              </a:rPr>
              <a:t>the</a:t>
            </a:r>
            <a:r>
              <a:rPr sz="1600" spc="-20" dirty="0">
                <a:latin typeface="Liberation Sans"/>
                <a:cs typeface="Liberation Sans"/>
              </a:rPr>
              <a:t> </a:t>
            </a:r>
            <a:r>
              <a:rPr sz="1600" spc="10" dirty="0">
                <a:latin typeface="Liberation Sans"/>
                <a:cs typeface="Liberation Sans"/>
              </a:rPr>
              <a:t>above</a:t>
            </a:r>
            <a:r>
              <a:rPr spc="10" dirty="0">
                <a:latin typeface="Liberation Sans"/>
                <a:cs typeface="Liberation Sans"/>
              </a:rPr>
              <a:t>.</a:t>
            </a:r>
            <a:endParaRPr dirty="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51"/>
    </mc:Choice>
    <mc:Fallback xmlns="">
      <p:transition spd="slow" advTm="4415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739" y="287007"/>
            <a:ext cx="59264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5275" algn="l"/>
              </a:tabLst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Static	Program</a:t>
            </a:r>
            <a:r>
              <a:rPr sz="4000" spc="-31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Analysis</a:t>
            </a:r>
            <a:endParaRPr sz="40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5"/>
    </mc:Choice>
    <mc:Fallback xmlns="">
      <p:transition spd="slow" advTm="221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739" y="287007"/>
            <a:ext cx="59264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5275" algn="l"/>
              </a:tabLst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Static	Program</a:t>
            </a:r>
            <a:r>
              <a:rPr sz="4000" spc="-31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Analysis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1192517"/>
            <a:ext cx="78073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Liberation Sans"/>
                <a:cs typeface="Liberation Sans"/>
              </a:rPr>
              <a:t>Analysing </a:t>
            </a:r>
            <a:r>
              <a:rPr sz="2000" spc="-10" dirty="0">
                <a:latin typeface="Liberation Sans"/>
                <a:cs typeface="Liberation Sans"/>
              </a:rPr>
              <a:t>the </a:t>
            </a:r>
            <a:r>
              <a:rPr sz="2000" spc="-5" dirty="0">
                <a:latin typeface="Liberation Sans"/>
                <a:cs typeface="Liberation Sans"/>
              </a:rPr>
              <a:t>code (source </a:t>
            </a:r>
            <a:r>
              <a:rPr sz="2000" spc="-10" dirty="0">
                <a:latin typeface="Liberation Sans"/>
                <a:cs typeface="Liberation Sans"/>
              </a:rPr>
              <a:t>or </a:t>
            </a:r>
            <a:r>
              <a:rPr sz="2000" spc="-5" dirty="0">
                <a:latin typeface="Liberation Sans"/>
                <a:cs typeface="Liberation Sans"/>
              </a:rPr>
              <a:t>assembly) of  </a:t>
            </a:r>
            <a:r>
              <a:rPr sz="2000" spc="-10" dirty="0">
                <a:latin typeface="Liberation Sans"/>
                <a:cs typeface="Liberation Sans"/>
              </a:rPr>
              <a:t>the </a:t>
            </a:r>
            <a:r>
              <a:rPr sz="2000" spc="-5" dirty="0">
                <a:latin typeface="Liberation Sans"/>
                <a:cs typeface="Liberation Sans"/>
              </a:rPr>
              <a:t>program </a:t>
            </a:r>
            <a:r>
              <a:rPr sz="2000" spc="-10" dirty="0">
                <a:latin typeface="Liberation Sans"/>
                <a:cs typeface="Liberation Sans"/>
              </a:rPr>
              <a:t>without executing </a:t>
            </a:r>
            <a:r>
              <a:rPr sz="2000" spc="-5" dirty="0">
                <a:latin typeface="Liberation Sans"/>
                <a:cs typeface="Liberation Sans"/>
              </a:rPr>
              <a:t>it.</a:t>
            </a:r>
            <a:endParaRPr sz="20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76"/>
    </mc:Choice>
    <mc:Fallback xmlns="">
      <p:transition spd="slow" advTm="1707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739" y="287007"/>
            <a:ext cx="59264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5275" algn="l"/>
              </a:tabLst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Static	Program</a:t>
            </a:r>
            <a:r>
              <a:rPr sz="4000" spc="-31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Analysis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192517"/>
            <a:ext cx="8226425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Liberation Sans"/>
                <a:cs typeface="Liberation Sans"/>
              </a:rPr>
              <a:t>Analysing </a:t>
            </a:r>
            <a:r>
              <a:rPr sz="2000" spc="-10" dirty="0">
                <a:latin typeface="Liberation Sans"/>
                <a:cs typeface="Liberation Sans"/>
              </a:rPr>
              <a:t>the </a:t>
            </a:r>
            <a:r>
              <a:rPr sz="2000" spc="-5" dirty="0">
                <a:latin typeface="Liberation Sans"/>
                <a:cs typeface="Liberation Sans"/>
              </a:rPr>
              <a:t>code (source </a:t>
            </a:r>
            <a:r>
              <a:rPr sz="2000" spc="-10" dirty="0">
                <a:latin typeface="Liberation Sans"/>
                <a:cs typeface="Liberation Sans"/>
              </a:rPr>
              <a:t>or </a:t>
            </a:r>
            <a:r>
              <a:rPr sz="2000" spc="-5" dirty="0">
                <a:latin typeface="Liberation Sans"/>
                <a:cs typeface="Liberation Sans"/>
              </a:rPr>
              <a:t>assembly) of  </a:t>
            </a:r>
            <a:r>
              <a:rPr sz="2000" spc="-10" dirty="0">
                <a:latin typeface="Liberation Sans"/>
                <a:cs typeface="Liberation Sans"/>
              </a:rPr>
              <a:t>the </a:t>
            </a:r>
            <a:r>
              <a:rPr sz="2000" spc="-5" dirty="0">
                <a:latin typeface="Liberation Sans"/>
                <a:cs typeface="Liberation Sans"/>
              </a:rPr>
              <a:t>program </a:t>
            </a:r>
            <a:r>
              <a:rPr sz="2000" spc="-10" dirty="0">
                <a:latin typeface="Liberation Sans"/>
                <a:cs typeface="Liberation Sans"/>
              </a:rPr>
              <a:t>without executing </a:t>
            </a:r>
            <a:r>
              <a:rPr sz="2000" spc="-5" dirty="0">
                <a:latin typeface="Liberation Sans"/>
                <a:cs typeface="Liberation Sans"/>
              </a:rPr>
              <a:t>it.</a:t>
            </a:r>
            <a:endParaRPr sz="2000" dirty="0">
              <a:latin typeface="Liberation Sans"/>
              <a:cs typeface="Liberation Sans"/>
            </a:endParaRPr>
          </a:p>
          <a:p>
            <a:pPr marL="469900" marR="998855" indent="-45720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Liberation Sans"/>
                <a:cs typeface="Liberation Sans"/>
              </a:rPr>
              <a:t>Scalability </a:t>
            </a:r>
            <a:r>
              <a:rPr sz="2000" spc="-10" dirty="0">
                <a:latin typeface="Liberation Sans"/>
                <a:cs typeface="Liberation Sans"/>
              </a:rPr>
              <a:t>and </a:t>
            </a:r>
            <a:r>
              <a:rPr sz="2000" spc="-5" dirty="0">
                <a:latin typeface="Liberation Sans"/>
                <a:cs typeface="Liberation Sans"/>
              </a:rPr>
              <a:t>precision are big  </a:t>
            </a:r>
            <a:r>
              <a:rPr sz="2000" spc="-10" dirty="0">
                <a:latin typeface="Liberation Sans"/>
                <a:cs typeface="Liberation Sans"/>
              </a:rPr>
              <a:t>challenges– </a:t>
            </a:r>
            <a:r>
              <a:rPr sz="2000" spc="-5" dirty="0">
                <a:latin typeface="Liberation Sans"/>
                <a:cs typeface="Liberation Sans"/>
              </a:rPr>
              <a:t>for </a:t>
            </a:r>
            <a:r>
              <a:rPr sz="2000" spc="-10" dirty="0">
                <a:latin typeface="Liberation Sans"/>
                <a:cs typeface="Liberation Sans"/>
              </a:rPr>
              <a:t>binary </a:t>
            </a:r>
            <a:r>
              <a:rPr sz="2000" spc="-5" dirty="0">
                <a:latin typeface="Liberation Sans"/>
                <a:cs typeface="Liberation Sans"/>
              </a:rPr>
              <a:t>code, it </a:t>
            </a:r>
            <a:r>
              <a:rPr sz="2000" spc="-10" dirty="0">
                <a:latin typeface="Liberation Sans"/>
                <a:cs typeface="Liberation Sans"/>
              </a:rPr>
              <a:t>is </a:t>
            </a:r>
            <a:r>
              <a:rPr sz="2000" spc="-5" dirty="0">
                <a:latin typeface="Liberation Sans"/>
                <a:cs typeface="Liberation Sans"/>
              </a:rPr>
              <a:t>even  more </a:t>
            </a:r>
            <a:r>
              <a:rPr sz="2000" spc="-10" dirty="0">
                <a:latin typeface="Liberation Sans"/>
                <a:cs typeface="Liberation Sans"/>
              </a:rPr>
              <a:t>challenging</a:t>
            </a:r>
            <a:r>
              <a:rPr sz="2000" spc="-30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(why?)</a:t>
            </a:r>
            <a:endParaRPr sz="20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72"/>
    </mc:Choice>
    <mc:Fallback xmlns="">
      <p:transition spd="slow" advTm="6637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739" y="287007"/>
            <a:ext cx="59264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5275" algn="l"/>
              </a:tabLst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Static	Program</a:t>
            </a:r>
            <a:r>
              <a:rPr sz="4000" spc="-31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Analysis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230" y="1192517"/>
            <a:ext cx="7586345" cy="18833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104775" indent="-342900">
              <a:lnSpc>
                <a:spcPct val="1006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000" spc="5" dirty="0">
                <a:latin typeface="Liberation Sans"/>
                <a:cs typeface="Liberation Sans"/>
              </a:rPr>
              <a:t>Analysing </a:t>
            </a:r>
            <a:r>
              <a:rPr sz="2000" dirty="0">
                <a:latin typeface="Liberation Sans"/>
                <a:cs typeface="Liberation Sans"/>
              </a:rPr>
              <a:t>the </a:t>
            </a:r>
            <a:r>
              <a:rPr sz="2000" spc="5" dirty="0">
                <a:latin typeface="Liberation Sans"/>
                <a:cs typeface="Liberation Sans"/>
              </a:rPr>
              <a:t>code (source or assembly) of the  program without executing</a:t>
            </a:r>
            <a:r>
              <a:rPr sz="2000" spc="-10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it.</a:t>
            </a:r>
            <a:endParaRPr sz="2000" dirty="0">
              <a:latin typeface="Liberation Sans"/>
              <a:cs typeface="Liberation Sans"/>
            </a:endParaRPr>
          </a:p>
          <a:p>
            <a:pPr marL="355600" marR="5080" indent="-342900">
              <a:lnSpc>
                <a:spcPct val="1006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sz="2000" spc="5" dirty="0">
                <a:latin typeface="Liberation Sans"/>
                <a:cs typeface="Liberation Sans"/>
              </a:rPr>
              <a:t>Scalability and precision are </a:t>
            </a:r>
            <a:r>
              <a:rPr sz="2000" dirty="0">
                <a:latin typeface="Liberation Sans"/>
                <a:cs typeface="Liberation Sans"/>
              </a:rPr>
              <a:t>big </a:t>
            </a:r>
            <a:r>
              <a:rPr sz="2000" spc="5" dirty="0">
                <a:latin typeface="Liberation Sans"/>
                <a:cs typeface="Liberation Sans"/>
              </a:rPr>
              <a:t>challenges– </a:t>
            </a:r>
            <a:r>
              <a:rPr sz="2000" dirty="0">
                <a:latin typeface="Liberation Sans"/>
                <a:cs typeface="Liberation Sans"/>
              </a:rPr>
              <a:t>for  </a:t>
            </a:r>
            <a:r>
              <a:rPr sz="2000" spc="5" dirty="0">
                <a:latin typeface="Liberation Sans"/>
                <a:cs typeface="Liberation Sans"/>
              </a:rPr>
              <a:t>binary code, </a:t>
            </a:r>
            <a:r>
              <a:rPr sz="2000" dirty="0">
                <a:latin typeface="Liberation Sans"/>
                <a:cs typeface="Liberation Sans"/>
              </a:rPr>
              <a:t>it is </a:t>
            </a:r>
            <a:r>
              <a:rPr sz="2000" spc="10" dirty="0">
                <a:latin typeface="Liberation Sans"/>
                <a:cs typeface="Liberation Sans"/>
              </a:rPr>
              <a:t>even </a:t>
            </a:r>
            <a:r>
              <a:rPr sz="2000" spc="5" dirty="0">
                <a:latin typeface="Liberation Sans"/>
                <a:cs typeface="Liberation Sans"/>
              </a:rPr>
              <a:t>more challenging</a:t>
            </a:r>
            <a:r>
              <a:rPr sz="2000" dirty="0">
                <a:latin typeface="Liberation Sans"/>
                <a:cs typeface="Liberation Sans"/>
              </a:rPr>
              <a:t> </a:t>
            </a:r>
            <a:r>
              <a:rPr sz="2000" spc="5" dirty="0">
                <a:latin typeface="Liberation Sans"/>
                <a:cs typeface="Liberation Sans"/>
              </a:rPr>
              <a:t>(why?)</a:t>
            </a:r>
            <a:endParaRPr sz="2000" dirty="0">
              <a:latin typeface="Liberation Sans"/>
              <a:cs typeface="Liberation Sans"/>
            </a:endParaRPr>
          </a:p>
          <a:p>
            <a:pPr marL="355600" indent="-342900">
              <a:lnSpc>
                <a:spcPct val="100000"/>
              </a:lnSpc>
              <a:spcBef>
                <a:spcPts val="1270"/>
              </a:spcBef>
              <a:buFont typeface="Arial" panose="020B0604020202020204" pitchFamily="34" charset="0"/>
              <a:buChar char="•"/>
            </a:pPr>
            <a:r>
              <a:rPr sz="2000" spc="5" dirty="0">
                <a:latin typeface="Liberation Sans"/>
                <a:cs typeface="Liberation Sans"/>
              </a:rPr>
              <a:t>Compilers </a:t>
            </a:r>
            <a:r>
              <a:rPr sz="2000" spc="10" dirty="0">
                <a:latin typeface="Liberation Sans"/>
                <a:cs typeface="Liberation Sans"/>
              </a:rPr>
              <a:t>make </a:t>
            </a:r>
            <a:r>
              <a:rPr sz="2000" spc="5" dirty="0">
                <a:latin typeface="Liberation Sans"/>
                <a:cs typeface="Liberation Sans"/>
              </a:rPr>
              <a:t>heavy </a:t>
            </a:r>
            <a:r>
              <a:rPr sz="2000" spc="10" dirty="0">
                <a:latin typeface="Liberation Sans"/>
                <a:cs typeface="Liberation Sans"/>
              </a:rPr>
              <a:t>use </a:t>
            </a:r>
            <a:r>
              <a:rPr sz="2000" spc="5" dirty="0">
                <a:latin typeface="Liberation Sans"/>
                <a:cs typeface="Liberation Sans"/>
              </a:rPr>
              <a:t>of such</a:t>
            </a:r>
            <a:r>
              <a:rPr sz="2000" spc="-5" dirty="0">
                <a:latin typeface="Liberation Sans"/>
                <a:cs typeface="Liberation Sans"/>
              </a:rPr>
              <a:t> </a:t>
            </a:r>
            <a:r>
              <a:rPr sz="2000" spc="5" dirty="0">
                <a:latin typeface="Liberation Sans"/>
                <a:cs typeface="Liberation Sans"/>
              </a:rPr>
              <a:t>analyses.</a:t>
            </a:r>
            <a:endParaRPr sz="20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82"/>
    </mc:Choice>
    <mc:Fallback xmlns="">
      <p:transition spd="slow" advTm="1308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739" y="287007"/>
            <a:ext cx="59264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5275" algn="l"/>
              </a:tabLst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Static	Program</a:t>
            </a:r>
            <a:r>
              <a:rPr sz="4000" spc="-31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Analysis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269" y="1191247"/>
            <a:ext cx="7709534" cy="30365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217170" indent="-342900">
              <a:lnSpc>
                <a:spcPct val="101099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sz="2000" spc="5" dirty="0">
                <a:latin typeface="Liberation Sans"/>
              </a:rPr>
              <a:t>Analysing the code (source or assembly) of the program  without executing it.</a:t>
            </a:r>
          </a:p>
          <a:p>
            <a:pPr marL="355600" marR="431165" indent="-342900">
              <a:lnSpc>
                <a:spcPct val="100699"/>
              </a:lnSpc>
              <a:spcBef>
                <a:spcPts val="1055"/>
              </a:spcBef>
              <a:buFont typeface="Arial" panose="020B0604020202020204" pitchFamily="34" charset="0"/>
              <a:buChar char="•"/>
            </a:pPr>
            <a:r>
              <a:rPr sz="2000" spc="5" dirty="0">
                <a:latin typeface="Liberation Sans"/>
              </a:rPr>
              <a:t>Scalability and precision are big challenges– for binary  code, it is even more challenging (why?)</a:t>
            </a:r>
          </a:p>
          <a:p>
            <a:pPr marL="355600" indent="-342900">
              <a:lnSpc>
                <a:spcPct val="100000"/>
              </a:lnSpc>
              <a:spcBef>
                <a:spcPts val="1070"/>
              </a:spcBef>
              <a:buFont typeface="Arial" panose="020B0604020202020204" pitchFamily="34" charset="0"/>
              <a:buChar char="•"/>
            </a:pPr>
            <a:r>
              <a:rPr sz="2000" spc="5" dirty="0">
                <a:latin typeface="Liberation Sans"/>
              </a:rPr>
              <a:t>Compilers make heavy use of such analyses.</a:t>
            </a:r>
            <a:endParaRPr lang="en-GB" sz="2000" spc="5" dirty="0">
              <a:latin typeface="Liberation Sans"/>
            </a:endParaRPr>
          </a:p>
          <a:p>
            <a:pPr marL="355600" indent="-342900">
              <a:lnSpc>
                <a:spcPct val="100000"/>
              </a:lnSpc>
              <a:spcBef>
                <a:spcPts val="1070"/>
              </a:spcBef>
              <a:buFont typeface="Arial" panose="020B0604020202020204" pitchFamily="34" charset="0"/>
              <a:buChar char="•"/>
            </a:pPr>
            <a:endParaRPr sz="2000" spc="5" dirty="0">
              <a:latin typeface="Liberation Sans"/>
            </a:endParaRPr>
          </a:p>
          <a:p>
            <a:pPr marL="12700" marR="5080">
              <a:lnSpc>
                <a:spcPct val="100699"/>
              </a:lnSpc>
              <a:spcBef>
                <a:spcPts val="1050"/>
              </a:spcBef>
            </a:pPr>
            <a:r>
              <a:rPr sz="2000" b="1" i="1" spc="5" dirty="0">
                <a:latin typeface="Liberation Sans"/>
                <a:cs typeface="Liberation Sans"/>
              </a:rPr>
              <a:t>Given the </a:t>
            </a:r>
            <a:r>
              <a:rPr sz="2000" b="1" i="1" dirty="0">
                <a:latin typeface="Liberation Sans"/>
                <a:cs typeface="Liberation Sans"/>
              </a:rPr>
              <a:t>availability of </a:t>
            </a:r>
            <a:r>
              <a:rPr sz="2000" b="1" i="1" spc="5" dirty="0">
                <a:latin typeface="Liberation Sans"/>
                <a:cs typeface="Liberation Sans"/>
              </a:rPr>
              <a:t>the </a:t>
            </a:r>
            <a:r>
              <a:rPr sz="2000" b="1" i="1" dirty="0">
                <a:latin typeface="Liberation Sans"/>
                <a:cs typeface="Liberation Sans"/>
              </a:rPr>
              <a:t>code, it </a:t>
            </a:r>
            <a:r>
              <a:rPr sz="2000" b="1" i="1" spc="5" dirty="0">
                <a:latin typeface="Liberation Sans"/>
                <a:cs typeface="Liberation Sans"/>
              </a:rPr>
              <a:t>can analyse every  </a:t>
            </a:r>
            <a:r>
              <a:rPr sz="2000" b="1" i="1" dirty="0">
                <a:latin typeface="Liberation Sans"/>
                <a:cs typeface="Liberation Sans"/>
              </a:rPr>
              <a:t>component </a:t>
            </a:r>
            <a:r>
              <a:rPr sz="2000" b="1" i="1" spc="5" dirty="0">
                <a:latin typeface="Liberation Sans"/>
                <a:cs typeface="Liberation Sans"/>
              </a:rPr>
              <a:t>and path </a:t>
            </a:r>
            <a:r>
              <a:rPr sz="2000" b="1" i="1" dirty="0">
                <a:latin typeface="Liberation Sans"/>
                <a:cs typeface="Liberation Sans"/>
              </a:rPr>
              <a:t>of </a:t>
            </a:r>
            <a:r>
              <a:rPr sz="2000" b="1" i="1" spc="5" dirty="0">
                <a:latin typeface="Liberation Sans"/>
                <a:cs typeface="Liberation Sans"/>
              </a:rPr>
              <a:t>the</a:t>
            </a:r>
            <a:r>
              <a:rPr sz="2000" b="1" i="1" spc="-10" dirty="0">
                <a:latin typeface="Liberation Sans"/>
                <a:cs typeface="Liberation Sans"/>
              </a:rPr>
              <a:t> </a:t>
            </a:r>
            <a:r>
              <a:rPr sz="2000" b="1" i="1" dirty="0">
                <a:latin typeface="Liberation Sans"/>
                <a:cs typeface="Liberation Sans"/>
              </a:rPr>
              <a:t>application.</a:t>
            </a:r>
            <a:endParaRPr sz="20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61"/>
    </mc:Choice>
    <mc:Fallback xmlns="">
      <p:transition spd="slow" advTm="6326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739" y="287007"/>
            <a:ext cx="59264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5275" algn="l"/>
              </a:tabLst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Static	Program</a:t>
            </a:r>
            <a:r>
              <a:rPr sz="4000" spc="-31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Analysis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790" y="1112761"/>
            <a:ext cx="8360410" cy="3540072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30"/>
              </a:spcBef>
              <a:buSzPct val="42857"/>
              <a:tabLst>
                <a:tab pos="167640" algn="l"/>
              </a:tabLst>
            </a:pPr>
            <a:r>
              <a:rPr sz="2000" spc="5" dirty="0">
                <a:latin typeface="Liberation Sans"/>
              </a:rPr>
              <a:t>Tools:</a:t>
            </a:r>
          </a:p>
          <a:p>
            <a:pPr marL="262890" lvl="1" indent="-95885">
              <a:lnSpc>
                <a:spcPct val="100000"/>
              </a:lnSpc>
              <a:spcBef>
                <a:spcPts val="630"/>
              </a:spcBef>
              <a:buSzPct val="42857"/>
              <a:buFont typeface="OpenSymbol"/>
              <a:buChar char="●"/>
              <a:tabLst>
                <a:tab pos="262890" algn="l"/>
              </a:tabLst>
            </a:pPr>
            <a:r>
              <a:rPr sz="2000" spc="5" dirty="0">
                <a:latin typeface="Liberation Sans"/>
              </a:rPr>
              <a:t>LLVM provides a very robust platform to perform several static analyses (on source code).</a:t>
            </a:r>
          </a:p>
          <a:p>
            <a:pPr marL="262890" lvl="1" indent="-95885">
              <a:lnSpc>
                <a:spcPct val="100000"/>
              </a:lnSpc>
              <a:spcBef>
                <a:spcPts val="630"/>
              </a:spcBef>
              <a:buSzPct val="42857"/>
              <a:buFont typeface="OpenSymbol"/>
              <a:buChar char="●"/>
              <a:tabLst>
                <a:tab pos="262890" algn="l"/>
              </a:tabLst>
            </a:pPr>
            <a:r>
              <a:rPr sz="2000" spc="5" dirty="0">
                <a:latin typeface="Liberation Sans"/>
              </a:rPr>
              <a:t>For binary code, there exist several tools– IDA, Ghidra, Miasm, angr etc.</a:t>
            </a:r>
          </a:p>
          <a:p>
            <a:pPr marL="25400">
              <a:lnSpc>
                <a:spcPct val="100000"/>
              </a:lnSpc>
              <a:spcBef>
                <a:spcPts val="630"/>
              </a:spcBef>
              <a:buSzPct val="42857"/>
              <a:tabLst>
                <a:tab pos="167640" algn="l"/>
              </a:tabLst>
            </a:pPr>
            <a:r>
              <a:rPr sz="2000" spc="5" dirty="0">
                <a:latin typeface="Liberation Sans"/>
              </a:rPr>
              <a:t>Typical examples</a:t>
            </a:r>
            <a:r>
              <a:rPr lang="en-GB" sz="2000" spc="5" dirty="0">
                <a:latin typeface="Liberation Sans"/>
              </a:rPr>
              <a:t>:</a:t>
            </a:r>
          </a:p>
          <a:p>
            <a:pPr marL="825500" lvl="1" indent="-342900">
              <a:spcBef>
                <a:spcPts val="630"/>
              </a:spcBef>
              <a:buSzPct val="42857"/>
              <a:buFont typeface="Wingdings" panose="05000000000000000000" pitchFamily="2" charset="2"/>
              <a:buChar char="§"/>
              <a:tabLst>
                <a:tab pos="167640" algn="l"/>
              </a:tabLst>
            </a:pPr>
            <a:r>
              <a:rPr lang="en-GB" sz="2000" spc="5" dirty="0">
                <a:latin typeface="Liberation Sans"/>
              </a:rPr>
              <a:t>data-flow analysis, abstract interpretation, type system, model checking.</a:t>
            </a:r>
          </a:p>
          <a:p>
            <a:pPr marL="25400">
              <a:spcBef>
                <a:spcPts val="630"/>
              </a:spcBef>
              <a:buSzPct val="42857"/>
              <a:tabLst>
                <a:tab pos="167640" algn="l"/>
              </a:tabLst>
            </a:pPr>
            <a:r>
              <a:rPr lang="en-GB" sz="2000" dirty="0">
                <a:solidFill>
                  <a:srgbClr val="1E487C"/>
                </a:solidFill>
                <a:latin typeface="Carlito"/>
              </a:rPr>
              <a:t>For this course, we will be using </a:t>
            </a:r>
            <a:r>
              <a:rPr lang="en-GB" sz="2000" dirty="0" err="1">
                <a:solidFill>
                  <a:srgbClr val="1E487C"/>
                </a:solidFill>
                <a:latin typeface="Carlito"/>
              </a:rPr>
              <a:t>Ghidra</a:t>
            </a:r>
            <a:r>
              <a:rPr lang="en-GB" sz="2000" dirty="0">
                <a:solidFill>
                  <a:srgbClr val="1E487C"/>
                </a:solidFill>
                <a:latin typeface="Carlito"/>
              </a:rPr>
              <a:t> for learning some binary code analysis!</a:t>
            </a:r>
          </a:p>
          <a:p>
            <a:pPr marL="167640" indent="-142240">
              <a:lnSpc>
                <a:spcPct val="100000"/>
              </a:lnSpc>
              <a:spcBef>
                <a:spcPts val="630"/>
              </a:spcBef>
              <a:buSzPct val="42857"/>
              <a:buFont typeface="OpenSymbol"/>
              <a:buChar char=""/>
              <a:tabLst>
                <a:tab pos="167640" algn="l"/>
              </a:tabLst>
            </a:pPr>
            <a:endParaRPr sz="1400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3637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40"/>
    </mc:Choice>
    <mc:Fallback xmlns="">
      <p:transition spd="slow" advTm="3124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9" y="287007"/>
            <a:ext cx="67036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1880" algn="l"/>
              </a:tabLst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Dynamic	Program</a:t>
            </a:r>
            <a:r>
              <a:rPr sz="4000" spc="-30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Analysis</a:t>
            </a:r>
            <a:endParaRPr sz="40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2"/>
    </mc:Choice>
    <mc:Fallback xmlns="">
      <p:transition spd="slow" advTm="154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9" y="287007"/>
            <a:ext cx="67036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1880" algn="l"/>
              </a:tabLst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Dynamic</a:t>
            </a:r>
            <a:r>
              <a:rPr lang="en-GB"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Program</a:t>
            </a:r>
            <a:r>
              <a:rPr sz="4000" spc="-30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Analysis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1192517"/>
            <a:ext cx="77673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Liberation Sans"/>
                <a:cs typeface="Liberation Sans"/>
              </a:rPr>
              <a:t>Analyzing </a:t>
            </a:r>
            <a:r>
              <a:rPr sz="2000" spc="-10" dirty="0">
                <a:latin typeface="Liberation Sans"/>
                <a:cs typeface="Liberation Sans"/>
              </a:rPr>
              <a:t>the </a:t>
            </a:r>
            <a:r>
              <a:rPr sz="2000" spc="-5" dirty="0">
                <a:latin typeface="Liberation Sans"/>
                <a:cs typeface="Liberation Sans"/>
              </a:rPr>
              <a:t>program at runtime </a:t>
            </a:r>
            <a:r>
              <a:rPr sz="2000" spc="-65" dirty="0">
                <a:latin typeface="Liberation Sans"/>
                <a:cs typeface="Liberation Sans"/>
              </a:rPr>
              <a:t>(Yes, </a:t>
            </a:r>
            <a:r>
              <a:rPr sz="2000" spc="-5" dirty="0">
                <a:latin typeface="Liberation Sans"/>
                <a:cs typeface="Liberation Sans"/>
              </a:rPr>
              <a:t>just  like </a:t>
            </a:r>
            <a:r>
              <a:rPr sz="2000" dirty="0">
                <a:latin typeface="Liberation Sans"/>
                <a:cs typeface="Liberation Sans"/>
              </a:rPr>
              <a:t>a</a:t>
            </a:r>
            <a:r>
              <a:rPr sz="2000" spc="-20" dirty="0">
                <a:latin typeface="Liberation Sans"/>
                <a:cs typeface="Liberation Sans"/>
              </a:rPr>
              <a:t> </a:t>
            </a:r>
            <a:r>
              <a:rPr sz="2000" spc="-10" dirty="0">
                <a:latin typeface="Liberation Sans"/>
                <a:cs typeface="Liberation Sans"/>
              </a:rPr>
              <a:t>debugger!).</a:t>
            </a:r>
            <a:endParaRPr sz="20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57"/>
    </mc:Choice>
    <mc:Fallback xmlns="">
      <p:transition spd="slow" advTm="1275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9689" y="287007"/>
            <a:ext cx="39395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Lecture</a:t>
            </a:r>
            <a:r>
              <a:rPr sz="4000" spc="-32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Agenda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1013446"/>
            <a:ext cx="6515100" cy="9811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367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10" dirty="0">
                <a:latin typeface="Liberation Sans"/>
                <a:cs typeface="Liberation Sans"/>
              </a:rPr>
              <a:t>Motivation </a:t>
            </a:r>
            <a:r>
              <a:rPr sz="2400" spc="-5" dirty="0">
                <a:latin typeface="Liberation Sans"/>
                <a:cs typeface="Liberation Sans"/>
              </a:rPr>
              <a:t>for Program analysis </a:t>
            </a:r>
            <a:endParaRPr lang="en-GB" sz="2400" spc="-5" dirty="0">
              <a:latin typeface="Liberation Sans"/>
              <a:cs typeface="Liberation Sans"/>
            </a:endParaRPr>
          </a:p>
          <a:p>
            <a:pPr marL="469900" marR="5080" indent="-457200">
              <a:lnSpc>
                <a:spcPct val="1367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40" dirty="0">
                <a:latin typeface="Liberation Sans"/>
                <a:cs typeface="Liberation Sans"/>
              </a:rPr>
              <a:t>Types </a:t>
            </a:r>
            <a:r>
              <a:rPr sz="2400" spc="-5" dirty="0">
                <a:latin typeface="Liberation Sans"/>
                <a:cs typeface="Liberation Sans"/>
              </a:rPr>
              <a:t>of </a:t>
            </a:r>
            <a:r>
              <a:rPr sz="2400" spc="-10" dirty="0">
                <a:latin typeface="Liberation Sans"/>
                <a:cs typeface="Liberation Sans"/>
              </a:rPr>
              <a:t>program</a:t>
            </a:r>
            <a:r>
              <a:rPr sz="2400" spc="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analysis</a:t>
            </a:r>
            <a:endParaRPr lang="en-GB" sz="2400" dirty="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8100" y="2346947"/>
            <a:ext cx="2349500" cy="961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336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400" spc="-5" dirty="0">
                <a:latin typeface="Liberation Sans"/>
                <a:cs typeface="Liberation Sans"/>
              </a:rPr>
              <a:t>Static</a:t>
            </a:r>
          </a:p>
          <a:p>
            <a:pPr marL="469900" marR="5080" indent="-457200">
              <a:lnSpc>
                <a:spcPct val="1336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400" spc="-5" dirty="0">
                <a:latin typeface="Liberation Sans"/>
                <a:cs typeface="Liberation Sans"/>
              </a:rPr>
              <a:t>D</a:t>
            </a:r>
            <a:r>
              <a:rPr lang="en-GB" sz="2400" dirty="0">
                <a:latin typeface="Liberation Sans"/>
                <a:cs typeface="Liberation Sans"/>
              </a:rPr>
              <a:t>yna</a:t>
            </a:r>
            <a:r>
              <a:rPr lang="en-GB" sz="2400" spc="-5" dirty="0">
                <a:latin typeface="Liberation Sans"/>
                <a:cs typeface="Liberation Sans"/>
              </a:rPr>
              <a:t>mi</a:t>
            </a:r>
            <a:r>
              <a:rPr lang="en-GB" sz="2400" dirty="0">
                <a:latin typeface="Liberation Sans"/>
                <a:cs typeface="Liberation Sans"/>
              </a:rPr>
              <a:t>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84250" y="3070847"/>
            <a:ext cx="1143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100" dirty="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6300" y="3667747"/>
            <a:ext cx="7442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Liberation Sans"/>
                <a:cs typeface="Liberation Sans"/>
              </a:rPr>
              <a:t>A </a:t>
            </a:r>
            <a:r>
              <a:rPr lang="en-GB" sz="2400" spc="-5" dirty="0">
                <a:latin typeface="Liberation Sans"/>
                <a:cs typeface="Liberation Sans"/>
              </a:rPr>
              <a:t>quick tour </a:t>
            </a:r>
            <a:r>
              <a:rPr lang="en-GB" sz="2400" spc="-10" dirty="0">
                <a:latin typeface="Liberation Sans"/>
                <a:cs typeface="Liberation Sans"/>
              </a:rPr>
              <a:t>for </a:t>
            </a:r>
            <a:r>
              <a:rPr lang="en-GB" sz="2400" spc="-5" dirty="0">
                <a:latin typeface="Liberation Sans"/>
                <a:cs typeface="Liberation Sans"/>
              </a:rPr>
              <a:t>static analysis</a:t>
            </a:r>
            <a:r>
              <a:rPr lang="en-GB" sz="2400" spc="-235" dirty="0">
                <a:latin typeface="Liberation Sans"/>
                <a:cs typeface="Liberation Sans"/>
              </a:rPr>
              <a:t> </a:t>
            </a:r>
            <a:r>
              <a:rPr lang="en-GB" sz="2400" spc="-10" dirty="0">
                <a:latin typeface="Liberation Sans"/>
                <a:cs typeface="Liberation Sans"/>
              </a:rPr>
              <a:t>techniques</a:t>
            </a:r>
            <a:endParaRPr lang="en-GB" sz="24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09"/>
    </mc:Choice>
    <mc:Fallback xmlns="">
      <p:transition spd="slow" advTm="2830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9" y="287007"/>
            <a:ext cx="67036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1880" algn="l"/>
              </a:tabLst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Dynamic	Program</a:t>
            </a:r>
            <a:r>
              <a:rPr sz="4000" spc="-30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Analysis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7200" y="1431925"/>
            <a:ext cx="8034019" cy="807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152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kern="1200" spc="-5" dirty="0"/>
              <a:t>Analyzing the program at runtime (Yes, just  like a debugger!).</a:t>
            </a:r>
          </a:p>
          <a:p>
            <a:pPr marL="731520" indent="-34290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sz="2000" kern="1200" spc="-5" dirty="0"/>
              <a:t>Very precise, with reasonable scalability.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3"/>
    </mc:Choice>
    <mc:Fallback xmlns="">
      <p:transition spd="slow" advTm="551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9" y="287007"/>
            <a:ext cx="67036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1880" algn="l"/>
              </a:tabLst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Dynamic	Program</a:t>
            </a:r>
            <a:r>
              <a:rPr sz="4000" spc="-30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Analysis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96556" y="1431925"/>
            <a:ext cx="8338819" cy="16030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152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/>
              <a:t>Analyzing </a:t>
            </a:r>
            <a:r>
              <a:rPr sz="2000" spc="-10" dirty="0"/>
              <a:t>the </a:t>
            </a:r>
            <a:r>
              <a:rPr sz="2000" spc="-5" dirty="0"/>
              <a:t>program at runtime </a:t>
            </a:r>
            <a:r>
              <a:rPr sz="2000" spc="-65" dirty="0"/>
              <a:t>(Yes, </a:t>
            </a:r>
            <a:r>
              <a:rPr sz="2000" spc="-5" dirty="0"/>
              <a:t>just  like </a:t>
            </a:r>
            <a:r>
              <a:rPr sz="2000" dirty="0"/>
              <a:t>a</a:t>
            </a:r>
            <a:r>
              <a:rPr sz="2000" spc="-20" dirty="0"/>
              <a:t> </a:t>
            </a:r>
            <a:r>
              <a:rPr sz="2000" spc="-10" dirty="0"/>
              <a:t>debugger!).</a:t>
            </a:r>
          </a:p>
          <a:p>
            <a:pPr marL="731520" indent="-34290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sz="2000" spc="-50" dirty="0"/>
              <a:t>Very </a:t>
            </a:r>
            <a:r>
              <a:rPr sz="2000" spc="-5" dirty="0"/>
              <a:t>precise, with </a:t>
            </a:r>
            <a:r>
              <a:rPr sz="2000" spc="-10" dirty="0"/>
              <a:t>reasonable</a:t>
            </a:r>
            <a:r>
              <a:rPr sz="2000" spc="25" dirty="0"/>
              <a:t> </a:t>
            </a:r>
            <a:r>
              <a:rPr sz="2000" spc="-25" dirty="0"/>
              <a:t>scalability.</a:t>
            </a:r>
          </a:p>
          <a:p>
            <a:pPr marL="731520" marR="215265" indent="-34290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sz="2000" spc="-5" dirty="0"/>
              <a:t>Analysis is limited to </a:t>
            </a:r>
            <a:r>
              <a:rPr sz="2000" spc="-10" dirty="0"/>
              <a:t>the executed </a:t>
            </a:r>
            <a:r>
              <a:rPr sz="2000" spc="-5" dirty="0"/>
              <a:t>code of  </a:t>
            </a:r>
            <a:r>
              <a:rPr sz="2000" spc="-10" dirty="0"/>
              <a:t>the </a:t>
            </a:r>
            <a:r>
              <a:rPr sz="2000" spc="-5" dirty="0"/>
              <a:t>program. Thus coverage is </a:t>
            </a:r>
            <a:r>
              <a:rPr sz="2000" dirty="0"/>
              <a:t>a</a:t>
            </a:r>
            <a:r>
              <a:rPr sz="2000" spc="-125" dirty="0"/>
              <a:t> </a:t>
            </a:r>
            <a:r>
              <a:rPr sz="2000" spc="-10" dirty="0"/>
              <a:t>problem.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82"/>
    </mc:Choice>
    <mc:Fallback xmlns="">
      <p:transition spd="slow" advTm="5808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9" y="287007"/>
            <a:ext cx="67036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1880" algn="l"/>
              </a:tabLst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Dynamic	Program</a:t>
            </a:r>
            <a:r>
              <a:rPr sz="4000" spc="-30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Analysis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1192517"/>
            <a:ext cx="8096885" cy="20005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58825" indent="-342900">
              <a:lnSpc>
                <a:spcPct val="1002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Liberation Sans"/>
              </a:rPr>
              <a:t>Analyzing the program at runtime (Yes, just like a  debugger!).</a:t>
            </a: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Liberation Sans"/>
              </a:rPr>
              <a:t>Very precise, with reasonable scalability.</a:t>
            </a:r>
          </a:p>
          <a:p>
            <a:pPr marL="355600" marR="1234440" indent="-342900">
              <a:lnSpc>
                <a:spcPct val="100000"/>
              </a:lnSpc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Liberation Sans"/>
              </a:rPr>
              <a:t>Analysis is limited to the executed code of the  program. Thus coverage is a problem.</a:t>
            </a: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Liberation Sans"/>
              </a:rPr>
              <a:t>Have been very useful for profiling (e.g. linux perftool).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00"/>
    </mc:Choice>
    <mc:Fallback xmlns="">
      <p:transition spd="slow" advTm="135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9" y="287007"/>
            <a:ext cx="67036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1880" algn="l"/>
              </a:tabLst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Dynamic</a:t>
            </a:r>
            <a:r>
              <a:rPr lang="en-GB"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Program</a:t>
            </a:r>
            <a:r>
              <a:rPr sz="4000" spc="-30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Analysis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569" y="1064755"/>
            <a:ext cx="7830820" cy="27782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381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000" spc="5" dirty="0">
                <a:latin typeface="Liberation Sans"/>
                <a:cs typeface="Liberation Sans"/>
              </a:rPr>
              <a:t>Analyzing the program at runtime </a:t>
            </a:r>
            <a:r>
              <a:rPr sz="2000" spc="-35" dirty="0">
                <a:latin typeface="Liberation Sans"/>
                <a:cs typeface="Liberation Sans"/>
              </a:rPr>
              <a:t>(Yes, </a:t>
            </a:r>
            <a:r>
              <a:rPr sz="2000" spc="5" dirty="0">
                <a:latin typeface="Liberation Sans"/>
                <a:cs typeface="Liberation Sans"/>
              </a:rPr>
              <a:t>just like </a:t>
            </a:r>
            <a:r>
              <a:rPr sz="2000" spc="10" dirty="0">
                <a:latin typeface="Liberation Sans"/>
                <a:cs typeface="Liberation Sans"/>
              </a:rPr>
              <a:t>a </a:t>
            </a:r>
            <a:r>
              <a:rPr sz="2000" spc="5" dirty="0">
                <a:latin typeface="Liberation Sans"/>
                <a:cs typeface="Liberation Sans"/>
              </a:rPr>
              <a:t>debugger!).  </a:t>
            </a:r>
            <a:r>
              <a:rPr sz="2000" spc="-25" dirty="0">
                <a:latin typeface="Liberation Sans"/>
                <a:cs typeface="Liberation Sans"/>
              </a:rPr>
              <a:t>Very </a:t>
            </a:r>
            <a:r>
              <a:rPr sz="2000" spc="5" dirty="0">
                <a:latin typeface="Liberation Sans"/>
                <a:cs typeface="Liberation Sans"/>
              </a:rPr>
              <a:t>precise, with reasonable</a:t>
            </a:r>
            <a:r>
              <a:rPr sz="2000" spc="35" dirty="0">
                <a:latin typeface="Liberation Sans"/>
                <a:cs typeface="Liberation Sans"/>
              </a:rPr>
              <a:t> </a:t>
            </a:r>
            <a:r>
              <a:rPr sz="2000" spc="-10" dirty="0">
                <a:latin typeface="Liberation Sans"/>
                <a:cs typeface="Liberation Sans"/>
              </a:rPr>
              <a:t>scalability.</a:t>
            </a:r>
            <a:endParaRPr sz="2000" dirty="0">
              <a:latin typeface="Liberation Sans"/>
              <a:cs typeface="Liberation Sans"/>
            </a:endParaRPr>
          </a:p>
          <a:p>
            <a:pPr marL="355600" marR="30480" indent="-342900">
              <a:lnSpc>
                <a:spcPct val="100699"/>
              </a:lnSpc>
              <a:spcBef>
                <a:spcPts val="1010"/>
              </a:spcBef>
              <a:buFont typeface="Arial" panose="020B0604020202020204" pitchFamily="34" charset="0"/>
              <a:buChar char="•"/>
            </a:pPr>
            <a:r>
              <a:rPr sz="2000" spc="5" dirty="0">
                <a:latin typeface="Liberation Sans"/>
                <a:cs typeface="Liberation Sans"/>
              </a:rPr>
              <a:t>Analysis </a:t>
            </a:r>
            <a:r>
              <a:rPr sz="2000" dirty="0">
                <a:latin typeface="Liberation Sans"/>
                <a:cs typeface="Liberation Sans"/>
              </a:rPr>
              <a:t>is limited </a:t>
            </a:r>
            <a:r>
              <a:rPr sz="2000" spc="5" dirty="0">
                <a:latin typeface="Liberation Sans"/>
                <a:cs typeface="Liberation Sans"/>
              </a:rPr>
              <a:t>to the executed code of the program. Thus  coverage is </a:t>
            </a:r>
            <a:r>
              <a:rPr sz="2000" spc="10" dirty="0">
                <a:latin typeface="Liberation Sans"/>
                <a:cs typeface="Liberation Sans"/>
              </a:rPr>
              <a:t>a</a:t>
            </a:r>
            <a:r>
              <a:rPr sz="2000" spc="-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problem.</a:t>
            </a:r>
          </a:p>
          <a:p>
            <a:pPr marL="355600" indent="-342900">
              <a:lnSpc>
                <a:spcPct val="100000"/>
              </a:lnSpc>
              <a:spcBef>
                <a:spcPts val="1030"/>
              </a:spcBef>
              <a:buFont typeface="Arial" panose="020B0604020202020204" pitchFamily="34" charset="0"/>
              <a:buChar char="•"/>
            </a:pPr>
            <a:r>
              <a:rPr sz="2000" spc="5" dirty="0">
                <a:latin typeface="Liberation Sans"/>
                <a:cs typeface="Liberation Sans"/>
              </a:rPr>
              <a:t>Have been very useful </a:t>
            </a:r>
            <a:r>
              <a:rPr sz="2000" dirty="0">
                <a:latin typeface="Liberation Sans"/>
                <a:cs typeface="Liberation Sans"/>
              </a:rPr>
              <a:t>for </a:t>
            </a:r>
            <a:r>
              <a:rPr sz="2000" spc="5" dirty="0">
                <a:latin typeface="Liberation Sans"/>
                <a:cs typeface="Liberation Sans"/>
              </a:rPr>
              <a:t>profiling (e.g. </a:t>
            </a:r>
            <a:r>
              <a:rPr sz="2000" dirty="0">
                <a:latin typeface="Liberation Sans"/>
                <a:cs typeface="Liberation Sans"/>
              </a:rPr>
              <a:t>linux</a:t>
            </a:r>
            <a:r>
              <a:rPr sz="2000" spc="25" dirty="0">
                <a:latin typeface="Liberation Sans"/>
                <a:cs typeface="Liberation Sans"/>
              </a:rPr>
              <a:t> </a:t>
            </a:r>
            <a:r>
              <a:rPr sz="2000" spc="5" dirty="0">
                <a:latin typeface="Liberation Sans"/>
                <a:cs typeface="Liberation Sans"/>
              </a:rPr>
              <a:t>perftool).</a:t>
            </a:r>
            <a:endParaRPr sz="2000" dirty="0">
              <a:latin typeface="Liberation Sans"/>
              <a:cs typeface="Liberation Sans"/>
            </a:endParaRPr>
          </a:p>
          <a:p>
            <a:pPr marL="355600" marR="240665" indent="-342900">
              <a:lnSpc>
                <a:spcPct val="100699"/>
              </a:lnSpc>
              <a:spcBef>
                <a:spcPts val="1025"/>
              </a:spcBef>
              <a:buFont typeface="Arial" panose="020B0604020202020204" pitchFamily="34" charset="0"/>
              <a:buChar char="•"/>
            </a:pPr>
            <a:r>
              <a:rPr sz="2000" spc="5" dirty="0">
                <a:latin typeface="Liberation Sans"/>
                <a:cs typeface="Liberation Sans"/>
              </a:rPr>
              <a:t>Often used with static/dynamic instrumentation </a:t>
            </a:r>
            <a:r>
              <a:rPr sz="2000" spc="-10" dirty="0">
                <a:latin typeface="Liberation Sans"/>
                <a:cs typeface="Liberation Sans"/>
              </a:rPr>
              <a:t>(We </a:t>
            </a:r>
            <a:r>
              <a:rPr sz="2000" dirty="0">
                <a:latin typeface="Liberation Sans"/>
                <a:cs typeface="Liberation Sans"/>
              </a:rPr>
              <a:t>will </a:t>
            </a:r>
            <a:r>
              <a:rPr sz="2000" spc="5" dirty="0">
                <a:latin typeface="Liberation Sans"/>
                <a:cs typeface="Liberation Sans"/>
              </a:rPr>
              <a:t>talk  about dynamic binary</a:t>
            </a:r>
            <a:r>
              <a:rPr sz="2000" spc="20" dirty="0">
                <a:latin typeface="Liberation Sans"/>
                <a:cs typeface="Liberation Sans"/>
              </a:rPr>
              <a:t> </a:t>
            </a:r>
            <a:r>
              <a:rPr sz="2000" spc="5" dirty="0">
                <a:latin typeface="Liberation Sans"/>
                <a:cs typeface="Liberation Sans"/>
              </a:rPr>
              <a:t>Instrumentation).</a:t>
            </a:r>
            <a:endParaRPr sz="20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98"/>
    </mc:Choice>
    <mc:Fallback xmlns="">
      <p:transition spd="slow" advTm="1189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9" y="287007"/>
            <a:ext cx="67036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1880" algn="l"/>
              </a:tabLst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Dynamic	Program</a:t>
            </a:r>
            <a:r>
              <a:rPr sz="4000" spc="-30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Analysis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680" y="1098790"/>
            <a:ext cx="8130540" cy="264085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760"/>
              </a:spcBef>
            </a:pPr>
            <a:r>
              <a:rPr sz="2000" spc="5" dirty="0">
                <a:latin typeface="Liberation Sans"/>
                <a:cs typeface="Liberation Sans"/>
              </a:rPr>
              <a:t>Existing </a:t>
            </a:r>
            <a:r>
              <a:rPr sz="2000" dirty="0">
                <a:latin typeface="Liberation Sans"/>
                <a:cs typeface="Liberation Sans"/>
              </a:rPr>
              <a:t>tools</a:t>
            </a:r>
            <a:r>
              <a:rPr lang="en-GB" sz="2000" dirty="0">
                <a:latin typeface="Liberation Sans"/>
                <a:cs typeface="Liberation Sans"/>
              </a:rPr>
              <a:t>: </a:t>
            </a:r>
          </a:p>
          <a:p>
            <a:pPr marL="546100" indent="-342900">
              <a:lnSpc>
                <a:spcPct val="100000"/>
              </a:lnSpc>
              <a:spcBef>
                <a:spcPts val="760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Liberation Sans"/>
                <a:cs typeface="Liberation Sans"/>
              </a:rPr>
              <a:t>Intel Pin, Dyninst, </a:t>
            </a:r>
            <a:r>
              <a:rPr sz="2000" spc="-15" dirty="0">
                <a:latin typeface="Liberation Sans"/>
                <a:cs typeface="Liberation Sans"/>
              </a:rPr>
              <a:t>Valgrind</a:t>
            </a:r>
            <a:r>
              <a:rPr sz="2000" spc="45" dirty="0">
                <a:latin typeface="Liberation Sans"/>
                <a:cs typeface="Liberation Sans"/>
              </a:rPr>
              <a:t> </a:t>
            </a:r>
            <a:r>
              <a:rPr sz="2000" spc="5" dirty="0">
                <a:latin typeface="Liberation Sans"/>
                <a:cs typeface="Liberation Sans"/>
              </a:rPr>
              <a:t>etc.</a:t>
            </a:r>
            <a:endParaRPr sz="2000" dirty="0">
              <a:latin typeface="Liberation Sans"/>
              <a:cs typeface="Liberation Sans"/>
            </a:endParaRPr>
          </a:p>
          <a:p>
            <a:pPr marL="537210" marR="2639695" indent="-342900">
              <a:lnSpc>
                <a:spcPct val="137900"/>
              </a:lnSpc>
              <a:buFont typeface="Wingdings" panose="05000000000000000000" pitchFamily="2" charset="2"/>
              <a:buChar char="§"/>
            </a:pPr>
            <a:r>
              <a:rPr sz="2000" dirty="0">
                <a:latin typeface="Liberation Sans"/>
                <a:cs typeface="Liberation Sans"/>
              </a:rPr>
              <a:t>From security standpoint-- </a:t>
            </a:r>
            <a:r>
              <a:rPr sz="2000" spc="5" dirty="0">
                <a:latin typeface="Liberation Sans"/>
                <a:cs typeface="Liberation Sans"/>
              </a:rPr>
              <a:t>Fuzzing </a:t>
            </a:r>
            <a:r>
              <a:rPr sz="2000" dirty="0">
                <a:latin typeface="Liberation Sans"/>
                <a:cs typeface="Liberation Sans"/>
              </a:rPr>
              <a:t>(we will talk about it.)  </a:t>
            </a:r>
            <a:endParaRPr lang="en-GB" sz="2000" dirty="0">
              <a:latin typeface="Liberation Sans"/>
              <a:cs typeface="Liberation Sans"/>
            </a:endParaRPr>
          </a:p>
          <a:p>
            <a:pPr marR="2639695">
              <a:lnSpc>
                <a:spcPct val="137900"/>
              </a:lnSpc>
              <a:spcBef>
                <a:spcPts val="630"/>
              </a:spcBef>
              <a:buSzPct val="42857"/>
              <a:tabLst>
                <a:tab pos="167640" algn="l"/>
              </a:tabLst>
            </a:pPr>
            <a:endParaRPr lang="en-GB" sz="2000" dirty="0">
              <a:solidFill>
                <a:srgbClr val="1E487C"/>
              </a:solidFill>
              <a:latin typeface="Carlito"/>
            </a:endParaRPr>
          </a:p>
          <a:p>
            <a:pPr marR="2639695">
              <a:lnSpc>
                <a:spcPct val="137900"/>
              </a:lnSpc>
              <a:spcBef>
                <a:spcPts val="630"/>
              </a:spcBef>
              <a:buSzPct val="42857"/>
              <a:tabLst>
                <a:tab pos="167640" algn="l"/>
              </a:tabLst>
            </a:pPr>
            <a:r>
              <a:rPr sz="2000" dirty="0">
                <a:solidFill>
                  <a:srgbClr val="1E487C"/>
                </a:solidFill>
                <a:latin typeface="Carlito"/>
              </a:rPr>
              <a:t>For this course, we will be using Intel Pintool.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05"/>
    </mc:Choice>
    <mc:Fallback xmlns="">
      <p:transition spd="slow" advTm="1670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729" y="287007"/>
            <a:ext cx="58324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4780" algn="l"/>
              </a:tabLst>
            </a:pPr>
            <a:r>
              <a:rPr sz="4000" spc="-5" dirty="0">
                <a:solidFill>
                  <a:srgbClr val="000000"/>
                </a:solidFill>
                <a:latin typeface="Liberation Serif"/>
                <a:cs typeface="Liberation Serif"/>
              </a:rPr>
              <a:t>Soundness,	Completeness</a:t>
            </a:r>
            <a:endParaRPr sz="4000" dirty="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1144257"/>
            <a:ext cx="8232140" cy="359410"/>
          </a:xfrm>
          <a:custGeom>
            <a:avLst/>
            <a:gdLst/>
            <a:ahLst/>
            <a:cxnLst/>
            <a:rect l="l" t="t" r="r" b="b"/>
            <a:pathLst>
              <a:path w="8232140" h="359409">
                <a:moveTo>
                  <a:pt x="8232140" y="0"/>
                </a:moveTo>
                <a:lnTo>
                  <a:pt x="2514600" y="0"/>
                </a:lnTo>
                <a:lnTo>
                  <a:pt x="0" y="0"/>
                </a:lnTo>
                <a:lnTo>
                  <a:pt x="0" y="359410"/>
                </a:lnTo>
                <a:lnTo>
                  <a:pt x="2514600" y="359410"/>
                </a:lnTo>
                <a:lnTo>
                  <a:pt x="8232140" y="359410"/>
                </a:lnTo>
                <a:lnTo>
                  <a:pt x="82321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01670" y="1126436"/>
            <a:ext cx="137033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Liberation Serif"/>
                <a:cs typeface="Liberation Serif"/>
              </a:rPr>
              <a:t>Definition</a:t>
            </a:r>
            <a:endParaRPr sz="1800" dirty="0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5549" y="1584938"/>
            <a:ext cx="8232140" cy="2058901"/>
          </a:xfrm>
          <a:custGeom>
            <a:avLst/>
            <a:gdLst/>
            <a:ahLst/>
            <a:cxnLst/>
            <a:rect l="l" t="t" r="r" b="b"/>
            <a:pathLst>
              <a:path w="8232140" h="1294130">
                <a:moveTo>
                  <a:pt x="8232140" y="0"/>
                </a:moveTo>
                <a:lnTo>
                  <a:pt x="2514600" y="0"/>
                </a:lnTo>
                <a:lnTo>
                  <a:pt x="0" y="0"/>
                </a:lnTo>
                <a:lnTo>
                  <a:pt x="0" y="1294130"/>
                </a:lnTo>
                <a:lnTo>
                  <a:pt x="2514600" y="1294130"/>
                </a:lnTo>
                <a:lnTo>
                  <a:pt x="8232140" y="1294130"/>
                </a:lnTo>
                <a:lnTo>
                  <a:pt x="823214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96988" y="1588666"/>
            <a:ext cx="347217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“Sound for reporting</a:t>
            </a:r>
            <a:r>
              <a:rPr sz="2000" spc="-20" dirty="0">
                <a:latin typeface="Liberation Serif"/>
                <a:cs typeface="Liberation Serif"/>
              </a:rPr>
              <a:t> </a:t>
            </a:r>
            <a:r>
              <a:rPr sz="2000" spc="-5" dirty="0">
                <a:latin typeface="Liberation Serif"/>
                <a:cs typeface="Liberation Serif"/>
              </a:rPr>
              <a:t>correctness”</a:t>
            </a:r>
            <a:endParaRPr sz="2000" dirty="0">
              <a:latin typeface="Liberation Serif"/>
              <a:cs typeface="Liberation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6988" y="1930408"/>
            <a:ext cx="4799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165" algn="l"/>
              </a:tabLst>
            </a:pPr>
            <a:r>
              <a:rPr sz="2000" spc="-5" dirty="0">
                <a:latin typeface="Liberation Serif"/>
                <a:cs typeface="Liberation Serif"/>
              </a:rPr>
              <a:t>Analysis </a:t>
            </a:r>
            <a:r>
              <a:rPr sz="2000" dirty="0">
                <a:latin typeface="Liberation Serif"/>
                <a:cs typeface="Liberation Serif"/>
              </a:rPr>
              <a:t>says no</a:t>
            </a:r>
            <a:r>
              <a:rPr sz="2000" spc="20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bugs</a:t>
            </a:r>
            <a:r>
              <a:rPr sz="2000" spc="5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→	No</a:t>
            </a:r>
            <a:r>
              <a:rPr sz="2000" spc="-70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bugs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06115" y="2311388"/>
            <a:ext cx="2513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dirty="0">
                <a:latin typeface="Liberation Serif"/>
                <a:cs typeface="Liberation Serif"/>
              </a:rPr>
              <a:t>or</a:t>
            </a:r>
            <a:r>
              <a:rPr lang="en-GB" sz="2000" spc="-40" dirty="0">
                <a:latin typeface="Liberation Serif"/>
                <a:cs typeface="Liberation Serif"/>
              </a:rPr>
              <a:t> </a:t>
            </a:r>
            <a:r>
              <a:rPr lang="en-GB" sz="2000" spc="-5" dirty="0">
                <a:latin typeface="Liberation Serif"/>
                <a:cs typeface="Liberation Serif"/>
              </a:rPr>
              <a:t>equivalently</a:t>
            </a:r>
            <a:endParaRPr lang="en-GB" sz="2000" dirty="0">
              <a:latin typeface="Liberation Serif"/>
              <a:cs typeface="Liberation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3562569"/>
            <a:ext cx="2514600" cy="1145956"/>
          </a:xfrm>
          <a:custGeom>
            <a:avLst/>
            <a:gdLst/>
            <a:ahLst/>
            <a:cxnLst/>
            <a:rect l="l" t="t" r="r" b="b"/>
            <a:pathLst>
              <a:path w="2514600" h="1159510">
                <a:moveTo>
                  <a:pt x="2514600" y="0"/>
                </a:moveTo>
                <a:lnTo>
                  <a:pt x="0" y="0"/>
                </a:lnTo>
                <a:lnTo>
                  <a:pt x="0" y="1159510"/>
                </a:lnTo>
                <a:lnTo>
                  <a:pt x="2514600" y="1159510"/>
                </a:lnTo>
                <a:lnTo>
                  <a:pt x="25146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87069" y="1073645"/>
            <a:ext cx="2158365" cy="298350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-10" dirty="0">
                <a:solidFill>
                  <a:srgbClr val="FFFFFF"/>
                </a:solidFill>
                <a:latin typeface="Liberation Serif"/>
                <a:cs typeface="Liberation Serif"/>
              </a:rPr>
              <a:t>Property</a:t>
            </a:r>
            <a:endParaRPr sz="1800" dirty="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endParaRPr lang="en-GB" sz="2400" spc="-5" dirty="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latin typeface="Liberation Serif"/>
                <a:cs typeface="Liberation Serif"/>
              </a:rPr>
              <a:t>Soundness</a:t>
            </a:r>
            <a:endParaRPr lang="en-GB" sz="3000" spc="-5" dirty="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endParaRPr lang="en-GB" sz="3000" spc="-5" dirty="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endParaRPr lang="en-GB" sz="3000" spc="-5" dirty="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endParaRPr lang="en-GB" sz="3000" spc="-5" dirty="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latin typeface="Liberation Serif"/>
                <a:cs typeface="Liberation Serif"/>
              </a:rPr>
              <a:t>Completene</a:t>
            </a:r>
            <a:r>
              <a:rPr sz="2400" spc="-10" dirty="0">
                <a:latin typeface="Liberation Serif"/>
                <a:cs typeface="Liberation Serif"/>
              </a:rPr>
              <a:t>s</a:t>
            </a:r>
            <a:r>
              <a:rPr sz="2400" dirty="0">
                <a:latin typeface="Liberation Serif"/>
                <a:cs typeface="Liberation Serif"/>
              </a:rPr>
              <a:t>s</a:t>
            </a:r>
          </a:p>
        </p:txBody>
      </p:sp>
      <p:sp>
        <p:nvSpPr>
          <p:cNvPr id="11" name="object 11"/>
          <p:cNvSpPr/>
          <p:nvPr/>
        </p:nvSpPr>
        <p:spPr>
          <a:xfrm>
            <a:off x="3124200" y="3562569"/>
            <a:ext cx="5717540" cy="1145955"/>
          </a:xfrm>
          <a:custGeom>
            <a:avLst/>
            <a:gdLst/>
            <a:ahLst/>
            <a:cxnLst/>
            <a:rect l="l" t="t" r="r" b="b"/>
            <a:pathLst>
              <a:path w="5717540" h="1159510">
                <a:moveTo>
                  <a:pt x="5717540" y="0"/>
                </a:moveTo>
                <a:lnTo>
                  <a:pt x="0" y="0"/>
                </a:lnTo>
                <a:lnTo>
                  <a:pt x="0" y="1159510"/>
                </a:lnTo>
                <a:lnTo>
                  <a:pt x="5717540" y="1159510"/>
                </a:lnTo>
                <a:lnTo>
                  <a:pt x="571754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96988" y="2606078"/>
            <a:ext cx="5180330" cy="769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53440">
              <a:lnSpc>
                <a:spcPct val="127499"/>
              </a:lnSpc>
              <a:spcBef>
                <a:spcPts val="100"/>
              </a:spcBef>
              <a:tabLst>
                <a:tab pos="2297430" algn="l"/>
              </a:tabLst>
            </a:pPr>
            <a:r>
              <a:rPr sz="2000" spc="-5" dirty="0">
                <a:latin typeface="Liberation Serif"/>
                <a:cs typeface="Liberation Serif"/>
              </a:rPr>
              <a:t>Analysis </a:t>
            </a:r>
            <a:r>
              <a:rPr sz="2000" dirty="0">
                <a:latin typeface="Liberation Serif"/>
                <a:cs typeface="Liberation Serif"/>
              </a:rPr>
              <a:t>says</a:t>
            </a:r>
            <a:r>
              <a:rPr sz="2000" spc="10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bug</a:t>
            </a:r>
            <a:r>
              <a:rPr sz="2000" spc="10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→	</a:t>
            </a:r>
            <a:r>
              <a:rPr sz="2000" spc="5" dirty="0">
                <a:latin typeface="Liberation Serif"/>
                <a:cs typeface="Liberation Serif"/>
              </a:rPr>
              <a:t>It </a:t>
            </a:r>
            <a:r>
              <a:rPr sz="2000" dirty="0">
                <a:latin typeface="Liberation Serif"/>
                <a:cs typeface="Liberation Serif"/>
              </a:rPr>
              <a:t>is a</a:t>
            </a:r>
            <a:r>
              <a:rPr sz="2000" spc="-105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bug </a:t>
            </a:r>
            <a:endParaRPr lang="en-GB" sz="2000" dirty="0">
              <a:latin typeface="Liberation Serif"/>
              <a:cs typeface="Liberation Serif"/>
            </a:endParaRPr>
          </a:p>
          <a:p>
            <a:pPr marL="12700" marR="853440">
              <a:lnSpc>
                <a:spcPct val="127499"/>
              </a:lnSpc>
              <a:spcBef>
                <a:spcPts val="100"/>
              </a:spcBef>
              <a:tabLst>
                <a:tab pos="2297430" algn="l"/>
              </a:tabLst>
            </a:pPr>
            <a:r>
              <a:rPr sz="2000" dirty="0">
                <a:latin typeface="Liberation Serif"/>
                <a:cs typeface="Liberation Serif"/>
              </a:rPr>
              <a:t> </a:t>
            </a:r>
            <a:r>
              <a:rPr sz="2000" spc="-5" dirty="0">
                <a:solidFill>
                  <a:srgbClr val="0066B2"/>
                </a:solidFill>
                <a:latin typeface="Liberation Serif"/>
                <a:cs typeface="Liberation Serif"/>
              </a:rPr>
              <a:t>Analysis </a:t>
            </a:r>
            <a:r>
              <a:rPr sz="2000" dirty="0">
                <a:solidFill>
                  <a:srgbClr val="0066B2"/>
                </a:solidFill>
                <a:latin typeface="Liberation Serif"/>
                <a:cs typeface="Liberation Serif"/>
              </a:rPr>
              <a:t>says </a:t>
            </a:r>
            <a:r>
              <a:rPr sz="2000" spc="-20" dirty="0">
                <a:solidFill>
                  <a:srgbClr val="0066B2"/>
                </a:solidFill>
                <a:latin typeface="Liberation Serif"/>
                <a:cs typeface="Liberation Serif"/>
              </a:rPr>
              <a:t>True </a:t>
            </a:r>
            <a:r>
              <a:rPr sz="2000" dirty="0">
                <a:solidFill>
                  <a:srgbClr val="0066B2"/>
                </a:solidFill>
                <a:latin typeface="Liberation Serif"/>
                <a:cs typeface="Liberation Serif"/>
              </a:rPr>
              <a:t>→</a:t>
            </a:r>
            <a:r>
              <a:rPr sz="2000" spc="-60" dirty="0">
                <a:solidFill>
                  <a:srgbClr val="0066B2"/>
                </a:solidFill>
                <a:latin typeface="Liberation Serif"/>
                <a:cs typeface="Liberation Serif"/>
              </a:rPr>
              <a:t> </a:t>
            </a:r>
            <a:r>
              <a:rPr sz="2000" spc="-20" dirty="0">
                <a:solidFill>
                  <a:srgbClr val="0066B2"/>
                </a:solidFill>
                <a:latin typeface="Liberation Serif"/>
                <a:cs typeface="Liberation Serif"/>
              </a:rPr>
              <a:t>True</a:t>
            </a:r>
            <a:endParaRPr sz="2000" dirty="0">
              <a:latin typeface="Liberation Serif"/>
              <a:cs typeface="Liberation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5566" y="3547885"/>
            <a:ext cx="5180330" cy="1173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299"/>
              </a:lnSpc>
              <a:spcBef>
                <a:spcPts val="100"/>
              </a:spcBef>
            </a:pPr>
            <a:r>
              <a:rPr lang="en-GB" sz="2000" spc="-5" dirty="0">
                <a:latin typeface="Liberation Serif"/>
                <a:cs typeface="Liberation Serif"/>
              </a:rPr>
              <a:t>“Complete </a:t>
            </a:r>
            <a:r>
              <a:rPr lang="en-GB" sz="2000" dirty="0">
                <a:latin typeface="Liberation Serif"/>
                <a:cs typeface="Liberation Serif"/>
              </a:rPr>
              <a:t>for </a:t>
            </a:r>
            <a:r>
              <a:rPr lang="en-GB" sz="2000" spc="-5" dirty="0">
                <a:latin typeface="Liberation Serif"/>
                <a:cs typeface="Liberation Serif"/>
              </a:rPr>
              <a:t>reporting </a:t>
            </a:r>
            <a:r>
              <a:rPr lang="en-GB" sz="2000" spc="-10" dirty="0">
                <a:latin typeface="Liberation Serif"/>
                <a:cs typeface="Liberation Serif"/>
              </a:rPr>
              <a:t>correctness”</a:t>
            </a:r>
          </a:p>
          <a:p>
            <a:pPr marL="12700" marR="5080">
              <a:lnSpc>
                <a:spcPct val="127299"/>
              </a:lnSpc>
              <a:spcBef>
                <a:spcPts val="100"/>
              </a:spcBef>
            </a:pPr>
            <a:r>
              <a:rPr sz="2000" spc="-5" dirty="0">
                <a:latin typeface="Liberation Serif"/>
                <a:cs typeface="Liberation Serif"/>
              </a:rPr>
              <a:t>No </a:t>
            </a:r>
            <a:r>
              <a:rPr sz="2000" dirty="0">
                <a:latin typeface="Liberation Serif"/>
                <a:cs typeface="Liberation Serif"/>
              </a:rPr>
              <a:t>bugs → </a:t>
            </a:r>
            <a:r>
              <a:rPr sz="2000" spc="-5" dirty="0">
                <a:latin typeface="Liberation Serif"/>
                <a:cs typeface="Liberation Serif"/>
              </a:rPr>
              <a:t>Analysis says</a:t>
            </a:r>
            <a:r>
              <a:rPr lang="en-GB" sz="2000" spc="-5" dirty="0">
                <a:latin typeface="Liberation Serif"/>
                <a:cs typeface="Liberation Serif"/>
              </a:rPr>
              <a:t> </a:t>
            </a:r>
            <a:r>
              <a:rPr sz="2000" dirty="0">
                <a:latin typeface="Liberation Serif"/>
                <a:cs typeface="Liberation Serif"/>
              </a:rPr>
              <a:t>no bugs  </a:t>
            </a:r>
            <a:endParaRPr lang="en-GB" sz="2000" dirty="0">
              <a:latin typeface="Liberation Serif"/>
              <a:cs typeface="Liberation Serif"/>
            </a:endParaRPr>
          </a:p>
          <a:p>
            <a:pPr marL="12700" marR="5080">
              <a:lnSpc>
                <a:spcPct val="127299"/>
              </a:lnSpc>
              <a:spcBef>
                <a:spcPts val="100"/>
              </a:spcBef>
            </a:pPr>
            <a:r>
              <a:rPr sz="2000" spc="-25" dirty="0">
                <a:solidFill>
                  <a:srgbClr val="0066B2"/>
                </a:solidFill>
                <a:latin typeface="Liberation Serif"/>
                <a:cs typeface="Liberation Serif"/>
              </a:rPr>
              <a:t>True </a:t>
            </a:r>
            <a:r>
              <a:rPr sz="2000" dirty="0">
                <a:solidFill>
                  <a:srgbClr val="0066B2"/>
                </a:solidFill>
                <a:latin typeface="Liberation Serif"/>
                <a:cs typeface="Liberation Serif"/>
              </a:rPr>
              <a:t>→ </a:t>
            </a:r>
            <a:r>
              <a:rPr sz="2000" spc="-5" dirty="0">
                <a:solidFill>
                  <a:srgbClr val="0066B2"/>
                </a:solidFill>
                <a:latin typeface="Liberation Serif"/>
                <a:cs typeface="Liberation Serif"/>
              </a:rPr>
              <a:t>analysis says</a:t>
            </a:r>
            <a:r>
              <a:rPr sz="2000" spc="-65" dirty="0">
                <a:solidFill>
                  <a:srgbClr val="0066B2"/>
                </a:solidFill>
                <a:latin typeface="Liberation Serif"/>
                <a:cs typeface="Liberation Serif"/>
              </a:rPr>
              <a:t> </a:t>
            </a:r>
            <a:r>
              <a:rPr sz="2000" spc="-25" dirty="0">
                <a:solidFill>
                  <a:srgbClr val="0066B2"/>
                </a:solidFill>
                <a:latin typeface="Liberation Serif"/>
                <a:cs typeface="Liberation Serif"/>
              </a:rPr>
              <a:t>True</a:t>
            </a:r>
            <a:endParaRPr sz="2000" dirty="0">
              <a:latin typeface="Liberation Serif"/>
              <a:cs typeface="Liberation Serif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CF79649-C679-4F7F-A9BE-C6246A0A6B2B}"/>
                  </a:ext>
                </a:extLst>
              </p14:cNvPr>
              <p14:cNvContentPartPr/>
              <p14:nvPr/>
            </p14:nvContentPartPr>
            <p14:xfrm>
              <a:off x="8386920" y="9072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CF79649-C679-4F7F-A9BE-C6246A0A6B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77560" y="81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892"/>
    </mc:Choice>
    <mc:Fallback xmlns="">
      <p:transition spd="slow" advTm="9389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7057"/>
            <a:ext cx="3808729" cy="1998980"/>
          </a:xfrm>
          <a:custGeom>
            <a:avLst/>
            <a:gdLst/>
            <a:ahLst/>
            <a:cxnLst/>
            <a:rect l="l" t="t" r="r" b="b"/>
            <a:pathLst>
              <a:path w="3808729" h="1998980">
                <a:moveTo>
                  <a:pt x="3808729" y="0"/>
                </a:moveTo>
                <a:lnTo>
                  <a:pt x="0" y="0"/>
                </a:lnTo>
                <a:lnTo>
                  <a:pt x="0" y="1998980"/>
                </a:lnTo>
                <a:lnTo>
                  <a:pt x="3808729" y="199898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00600" y="687057"/>
            <a:ext cx="3808729" cy="1998980"/>
          </a:xfrm>
          <a:custGeom>
            <a:avLst/>
            <a:gdLst/>
            <a:ahLst/>
            <a:cxnLst/>
            <a:rect l="l" t="t" r="r" b="b"/>
            <a:pathLst>
              <a:path w="3808729" h="1998980">
                <a:moveTo>
                  <a:pt x="3808729" y="0"/>
                </a:moveTo>
                <a:lnTo>
                  <a:pt x="0" y="0"/>
                </a:lnTo>
                <a:lnTo>
                  <a:pt x="0" y="1998980"/>
                </a:lnTo>
                <a:lnTo>
                  <a:pt x="3808729" y="199898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600" y="2744457"/>
            <a:ext cx="3808729" cy="2000250"/>
          </a:xfrm>
          <a:custGeom>
            <a:avLst/>
            <a:gdLst/>
            <a:ahLst/>
            <a:cxnLst/>
            <a:rect l="l" t="t" r="r" b="b"/>
            <a:pathLst>
              <a:path w="3808729" h="2000250">
                <a:moveTo>
                  <a:pt x="3808729" y="0"/>
                </a:moveTo>
                <a:lnTo>
                  <a:pt x="0" y="0"/>
                </a:lnTo>
                <a:lnTo>
                  <a:pt x="0" y="2000250"/>
                </a:lnTo>
                <a:lnTo>
                  <a:pt x="3808729" y="2000250"/>
                </a:lnTo>
                <a:close/>
              </a:path>
            </a:pathLst>
          </a:custGeom>
          <a:solidFill>
            <a:srgbClr val="82C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2744457"/>
            <a:ext cx="3808729" cy="2000250"/>
          </a:xfrm>
          <a:custGeom>
            <a:avLst/>
            <a:gdLst/>
            <a:ahLst/>
            <a:cxnLst/>
            <a:rect l="l" t="t" r="r" b="b"/>
            <a:pathLst>
              <a:path w="3808729" h="2000250">
                <a:moveTo>
                  <a:pt x="3808729" y="0"/>
                </a:moveTo>
                <a:lnTo>
                  <a:pt x="0" y="0"/>
                </a:lnTo>
                <a:lnTo>
                  <a:pt x="0" y="2000250"/>
                </a:lnTo>
                <a:lnTo>
                  <a:pt x="3808729" y="200025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1070" y="204457"/>
            <a:ext cx="93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16365D"/>
                </a:solidFill>
                <a:latin typeface="Carlito"/>
                <a:cs typeface="Carlito"/>
              </a:rPr>
              <a:t>C</a:t>
            </a:r>
            <a:r>
              <a:rPr sz="1800" b="1" spc="5" dirty="0">
                <a:solidFill>
                  <a:srgbClr val="16365D"/>
                </a:solidFill>
                <a:latin typeface="Carlito"/>
                <a:cs typeface="Carlito"/>
              </a:rPr>
              <a:t>o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m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p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l</a:t>
            </a:r>
            <a:r>
              <a:rPr sz="1800" b="1" spc="-20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r>
              <a:rPr sz="1800" b="1" spc="-25" dirty="0">
                <a:solidFill>
                  <a:srgbClr val="16365D"/>
                </a:solidFill>
                <a:latin typeface="Carlito"/>
                <a:cs typeface="Carlito"/>
              </a:rPr>
              <a:t>t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8670" y="204457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I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n</a:t>
            </a:r>
            <a:r>
              <a:rPr sz="1800" b="1" spc="-15" dirty="0">
                <a:solidFill>
                  <a:srgbClr val="16365D"/>
                </a:solidFill>
                <a:latin typeface="Carlito"/>
                <a:cs typeface="Carlito"/>
              </a:rPr>
              <a:t>c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om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p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l</a:t>
            </a:r>
            <a:r>
              <a:rPr sz="1800" b="1" spc="-20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r>
              <a:rPr sz="1800" b="1" spc="-25" dirty="0">
                <a:solidFill>
                  <a:srgbClr val="16365D"/>
                </a:solidFill>
                <a:latin typeface="Carlito"/>
                <a:cs typeface="Carlito"/>
              </a:rPr>
              <a:t>t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150" y="1403515"/>
            <a:ext cx="228600" cy="557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b="1" dirty="0">
                <a:solidFill>
                  <a:srgbClr val="16365D"/>
                </a:solidFill>
                <a:latin typeface="Carlito"/>
                <a:cs typeface="Carlito"/>
              </a:rPr>
              <a:t>S</a:t>
            </a:r>
            <a:r>
              <a:rPr sz="1600" b="1" spc="-5" dirty="0">
                <a:solidFill>
                  <a:srgbClr val="16365D"/>
                </a:solidFill>
                <a:latin typeface="Carlito"/>
                <a:cs typeface="Carlito"/>
              </a:rPr>
              <a:t>o</a:t>
            </a:r>
            <a:r>
              <a:rPr sz="1600" b="1" spc="-10" dirty="0">
                <a:solidFill>
                  <a:srgbClr val="16365D"/>
                </a:solidFill>
                <a:latin typeface="Carlito"/>
                <a:cs typeface="Carlito"/>
              </a:rPr>
              <a:t>u</a:t>
            </a:r>
            <a:r>
              <a:rPr sz="1600" b="1" dirty="0">
                <a:solidFill>
                  <a:srgbClr val="16365D"/>
                </a:solidFill>
                <a:latin typeface="Carlito"/>
                <a:cs typeface="Carlito"/>
              </a:rPr>
              <a:t>nd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770" y="3218685"/>
            <a:ext cx="254000" cy="8788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U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so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un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4"/>
    </mc:Choice>
    <mc:Fallback xmlns="">
      <p:transition spd="slow" advTm="6534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7057"/>
            <a:ext cx="3808729" cy="1998980"/>
          </a:xfrm>
          <a:custGeom>
            <a:avLst/>
            <a:gdLst/>
            <a:ahLst/>
            <a:cxnLst/>
            <a:rect l="l" t="t" r="r" b="b"/>
            <a:pathLst>
              <a:path w="3808729" h="1998980">
                <a:moveTo>
                  <a:pt x="3808729" y="0"/>
                </a:moveTo>
                <a:lnTo>
                  <a:pt x="0" y="0"/>
                </a:lnTo>
                <a:lnTo>
                  <a:pt x="0" y="1998980"/>
                </a:lnTo>
                <a:lnTo>
                  <a:pt x="3808729" y="199898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00600" y="687057"/>
            <a:ext cx="3808729" cy="1998980"/>
          </a:xfrm>
          <a:custGeom>
            <a:avLst/>
            <a:gdLst/>
            <a:ahLst/>
            <a:cxnLst/>
            <a:rect l="l" t="t" r="r" b="b"/>
            <a:pathLst>
              <a:path w="3808729" h="1998980">
                <a:moveTo>
                  <a:pt x="3808729" y="0"/>
                </a:moveTo>
                <a:lnTo>
                  <a:pt x="0" y="0"/>
                </a:lnTo>
                <a:lnTo>
                  <a:pt x="0" y="1998980"/>
                </a:lnTo>
                <a:lnTo>
                  <a:pt x="3808729" y="199898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600" y="2744457"/>
            <a:ext cx="3808729" cy="2000250"/>
          </a:xfrm>
          <a:custGeom>
            <a:avLst/>
            <a:gdLst/>
            <a:ahLst/>
            <a:cxnLst/>
            <a:rect l="l" t="t" r="r" b="b"/>
            <a:pathLst>
              <a:path w="3808729" h="2000250">
                <a:moveTo>
                  <a:pt x="3808729" y="0"/>
                </a:moveTo>
                <a:lnTo>
                  <a:pt x="0" y="0"/>
                </a:lnTo>
                <a:lnTo>
                  <a:pt x="0" y="2000250"/>
                </a:lnTo>
                <a:lnTo>
                  <a:pt x="3808729" y="2000250"/>
                </a:lnTo>
                <a:close/>
              </a:path>
            </a:pathLst>
          </a:custGeom>
          <a:solidFill>
            <a:srgbClr val="82C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2744457"/>
            <a:ext cx="3808729" cy="2000250"/>
          </a:xfrm>
          <a:custGeom>
            <a:avLst/>
            <a:gdLst/>
            <a:ahLst/>
            <a:cxnLst/>
            <a:rect l="l" t="t" r="r" b="b"/>
            <a:pathLst>
              <a:path w="3808729" h="2000250">
                <a:moveTo>
                  <a:pt x="3808729" y="0"/>
                </a:moveTo>
                <a:lnTo>
                  <a:pt x="0" y="0"/>
                </a:lnTo>
                <a:lnTo>
                  <a:pt x="0" y="2000250"/>
                </a:lnTo>
                <a:lnTo>
                  <a:pt x="3808729" y="200025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1070" y="204457"/>
            <a:ext cx="93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16365D"/>
                </a:solidFill>
                <a:latin typeface="Carlito"/>
                <a:cs typeface="Carlito"/>
              </a:rPr>
              <a:t>C</a:t>
            </a:r>
            <a:r>
              <a:rPr sz="1800" b="1" spc="5" dirty="0">
                <a:solidFill>
                  <a:srgbClr val="16365D"/>
                </a:solidFill>
                <a:latin typeface="Carlito"/>
                <a:cs typeface="Carlito"/>
              </a:rPr>
              <a:t>o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m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p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l</a:t>
            </a:r>
            <a:r>
              <a:rPr sz="1800" b="1" spc="-20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r>
              <a:rPr sz="1800" b="1" spc="-25" dirty="0">
                <a:solidFill>
                  <a:srgbClr val="16365D"/>
                </a:solidFill>
                <a:latin typeface="Carlito"/>
                <a:cs typeface="Carlito"/>
              </a:rPr>
              <a:t>t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8670" y="204457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I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n</a:t>
            </a:r>
            <a:r>
              <a:rPr sz="1800" b="1" spc="-15" dirty="0">
                <a:solidFill>
                  <a:srgbClr val="16365D"/>
                </a:solidFill>
                <a:latin typeface="Carlito"/>
                <a:cs typeface="Carlito"/>
              </a:rPr>
              <a:t>c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om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p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l</a:t>
            </a:r>
            <a:r>
              <a:rPr sz="1800" b="1" spc="-20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r>
              <a:rPr sz="1800" b="1" spc="-25" dirty="0">
                <a:solidFill>
                  <a:srgbClr val="16365D"/>
                </a:solidFill>
                <a:latin typeface="Carlito"/>
                <a:cs typeface="Carlito"/>
              </a:rPr>
              <a:t>t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150" y="1403515"/>
            <a:ext cx="228600" cy="557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b="1" dirty="0">
                <a:solidFill>
                  <a:srgbClr val="16365D"/>
                </a:solidFill>
                <a:latin typeface="Carlito"/>
                <a:cs typeface="Carlito"/>
              </a:rPr>
              <a:t>S</a:t>
            </a:r>
            <a:r>
              <a:rPr sz="1600" b="1" spc="-5" dirty="0">
                <a:solidFill>
                  <a:srgbClr val="16365D"/>
                </a:solidFill>
                <a:latin typeface="Carlito"/>
                <a:cs typeface="Carlito"/>
              </a:rPr>
              <a:t>o</a:t>
            </a:r>
            <a:r>
              <a:rPr sz="1600" b="1" spc="-10" dirty="0">
                <a:solidFill>
                  <a:srgbClr val="16365D"/>
                </a:solidFill>
                <a:latin typeface="Carlito"/>
                <a:cs typeface="Carlito"/>
              </a:rPr>
              <a:t>u</a:t>
            </a:r>
            <a:r>
              <a:rPr sz="1600" b="1" dirty="0">
                <a:solidFill>
                  <a:srgbClr val="16365D"/>
                </a:solidFill>
                <a:latin typeface="Carlito"/>
                <a:cs typeface="Carlito"/>
              </a:rPr>
              <a:t>nd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770" y="3218685"/>
            <a:ext cx="254000" cy="8788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U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so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un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8800" y="1290307"/>
            <a:ext cx="2195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Reports </a:t>
            </a:r>
            <a:r>
              <a:rPr sz="1800" spc="-5" dirty="0">
                <a:latin typeface="Carlito"/>
                <a:cs typeface="Carlito"/>
              </a:rPr>
              <a:t>all </a:t>
            </a:r>
            <a:r>
              <a:rPr sz="1800" spc="-15" dirty="0">
                <a:latin typeface="Carlito"/>
                <a:cs typeface="Carlito"/>
              </a:rPr>
              <a:t>errors  </a:t>
            </a:r>
            <a:r>
              <a:rPr sz="1800" spc="-10" dirty="0">
                <a:latin typeface="Carlito"/>
                <a:cs typeface="Carlito"/>
              </a:rPr>
              <a:t>Reports </a:t>
            </a:r>
            <a:r>
              <a:rPr sz="1800" dirty="0">
                <a:latin typeface="Carlito"/>
                <a:cs typeface="Carlito"/>
              </a:rPr>
              <a:t>no </a:t>
            </a:r>
            <a:r>
              <a:rPr sz="1800" spc="-10" dirty="0">
                <a:latin typeface="Carlito"/>
                <a:cs typeface="Carlito"/>
              </a:rPr>
              <a:t>false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alarms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22"/>
    </mc:Choice>
    <mc:Fallback xmlns="">
      <p:transition spd="slow" advTm="3082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7057"/>
            <a:ext cx="3808729" cy="1998980"/>
          </a:xfrm>
          <a:custGeom>
            <a:avLst/>
            <a:gdLst/>
            <a:ahLst/>
            <a:cxnLst/>
            <a:rect l="l" t="t" r="r" b="b"/>
            <a:pathLst>
              <a:path w="3808729" h="1998980">
                <a:moveTo>
                  <a:pt x="3808729" y="0"/>
                </a:moveTo>
                <a:lnTo>
                  <a:pt x="0" y="0"/>
                </a:lnTo>
                <a:lnTo>
                  <a:pt x="0" y="1998980"/>
                </a:lnTo>
                <a:lnTo>
                  <a:pt x="3808729" y="199898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00600" y="687057"/>
            <a:ext cx="3808729" cy="1998980"/>
          </a:xfrm>
          <a:custGeom>
            <a:avLst/>
            <a:gdLst/>
            <a:ahLst/>
            <a:cxnLst/>
            <a:rect l="l" t="t" r="r" b="b"/>
            <a:pathLst>
              <a:path w="3808729" h="1998980">
                <a:moveTo>
                  <a:pt x="3808729" y="0"/>
                </a:moveTo>
                <a:lnTo>
                  <a:pt x="0" y="0"/>
                </a:lnTo>
                <a:lnTo>
                  <a:pt x="0" y="1998980"/>
                </a:lnTo>
                <a:lnTo>
                  <a:pt x="3808729" y="199898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600" y="2744457"/>
            <a:ext cx="3808729" cy="2000250"/>
          </a:xfrm>
          <a:custGeom>
            <a:avLst/>
            <a:gdLst/>
            <a:ahLst/>
            <a:cxnLst/>
            <a:rect l="l" t="t" r="r" b="b"/>
            <a:pathLst>
              <a:path w="3808729" h="2000250">
                <a:moveTo>
                  <a:pt x="3808729" y="0"/>
                </a:moveTo>
                <a:lnTo>
                  <a:pt x="0" y="0"/>
                </a:lnTo>
                <a:lnTo>
                  <a:pt x="0" y="2000250"/>
                </a:lnTo>
                <a:lnTo>
                  <a:pt x="3808729" y="2000250"/>
                </a:lnTo>
                <a:close/>
              </a:path>
            </a:pathLst>
          </a:custGeom>
          <a:solidFill>
            <a:srgbClr val="82C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2744457"/>
            <a:ext cx="3808729" cy="2000250"/>
          </a:xfrm>
          <a:custGeom>
            <a:avLst/>
            <a:gdLst/>
            <a:ahLst/>
            <a:cxnLst/>
            <a:rect l="l" t="t" r="r" b="b"/>
            <a:pathLst>
              <a:path w="3808729" h="2000250">
                <a:moveTo>
                  <a:pt x="3808729" y="0"/>
                </a:moveTo>
                <a:lnTo>
                  <a:pt x="0" y="0"/>
                </a:lnTo>
                <a:lnTo>
                  <a:pt x="0" y="2000250"/>
                </a:lnTo>
                <a:lnTo>
                  <a:pt x="3808729" y="200025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1070" y="204457"/>
            <a:ext cx="93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16365D"/>
                </a:solidFill>
                <a:latin typeface="Carlito"/>
                <a:cs typeface="Carlito"/>
              </a:rPr>
              <a:t>C</a:t>
            </a:r>
            <a:r>
              <a:rPr sz="1800" b="1" spc="5" dirty="0">
                <a:solidFill>
                  <a:srgbClr val="16365D"/>
                </a:solidFill>
                <a:latin typeface="Carlito"/>
                <a:cs typeface="Carlito"/>
              </a:rPr>
              <a:t>o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m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p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l</a:t>
            </a:r>
            <a:r>
              <a:rPr sz="1800" b="1" spc="-20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r>
              <a:rPr sz="1800" b="1" spc="-25" dirty="0">
                <a:solidFill>
                  <a:srgbClr val="16365D"/>
                </a:solidFill>
                <a:latin typeface="Carlito"/>
                <a:cs typeface="Carlito"/>
              </a:rPr>
              <a:t>t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8670" y="204457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I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n</a:t>
            </a:r>
            <a:r>
              <a:rPr sz="1800" b="1" spc="-15" dirty="0">
                <a:solidFill>
                  <a:srgbClr val="16365D"/>
                </a:solidFill>
                <a:latin typeface="Carlito"/>
                <a:cs typeface="Carlito"/>
              </a:rPr>
              <a:t>c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om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p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l</a:t>
            </a:r>
            <a:r>
              <a:rPr sz="1800" b="1" spc="-20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r>
              <a:rPr sz="1800" b="1" spc="-25" dirty="0">
                <a:solidFill>
                  <a:srgbClr val="16365D"/>
                </a:solidFill>
                <a:latin typeface="Carlito"/>
                <a:cs typeface="Carlito"/>
              </a:rPr>
              <a:t>t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150" y="1403515"/>
            <a:ext cx="228600" cy="557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b="1" dirty="0">
                <a:solidFill>
                  <a:srgbClr val="16365D"/>
                </a:solidFill>
                <a:latin typeface="Carlito"/>
                <a:cs typeface="Carlito"/>
              </a:rPr>
              <a:t>S</a:t>
            </a:r>
            <a:r>
              <a:rPr sz="1600" b="1" spc="-5" dirty="0">
                <a:solidFill>
                  <a:srgbClr val="16365D"/>
                </a:solidFill>
                <a:latin typeface="Carlito"/>
                <a:cs typeface="Carlito"/>
              </a:rPr>
              <a:t>o</a:t>
            </a:r>
            <a:r>
              <a:rPr sz="1600" b="1" spc="-10" dirty="0">
                <a:solidFill>
                  <a:srgbClr val="16365D"/>
                </a:solidFill>
                <a:latin typeface="Carlito"/>
                <a:cs typeface="Carlito"/>
              </a:rPr>
              <a:t>u</a:t>
            </a:r>
            <a:r>
              <a:rPr sz="1600" b="1" dirty="0">
                <a:solidFill>
                  <a:srgbClr val="16365D"/>
                </a:solidFill>
                <a:latin typeface="Carlito"/>
                <a:cs typeface="Carlito"/>
              </a:rPr>
              <a:t>nd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770" y="3218685"/>
            <a:ext cx="254000" cy="8788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U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so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un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8800" y="1290307"/>
            <a:ext cx="2195195" cy="101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Reports </a:t>
            </a:r>
            <a:r>
              <a:rPr sz="1800" spc="-5" dirty="0">
                <a:latin typeface="Carlito"/>
                <a:cs typeface="Carlito"/>
              </a:rPr>
              <a:t>all </a:t>
            </a:r>
            <a:r>
              <a:rPr sz="1800" spc="-15" dirty="0">
                <a:latin typeface="Carlito"/>
                <a:cs typeface="Carlito"/>
              </a:rPr>
              <a:t>errors  </a:t>
            </a:r>
            <a:r>
              <a:rPr sz="1800" spc="-10" dirty="0">
                <a:latin typeface="Carlito"/>
                <a:cs typeface="Carlito"/>
              </a:rPr>
              <a:t>Reports </a:t>
            </a:r>
            <a:r>
              <a:rPr sz="1800" dirty="0">
                <a:latin typeface="Carlito"/>
                <a:cs typeface="Carlito"/>
              </a:rPr>
              <a:t>no </a:t>
            </a:r>
            <a:r>
              <a:rPr sz="1800" spc="-10" dirty="0">
                <a:latin typeface="Carlito"/>
                <a:cs typeface="Carlito"/>
              </a:rPr>
              <a:t>false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alarms</a:t>
            </a:r>
            <a:endParaRPr sz="1800">
              <a:latin typeface="Carlito"/>
              <a:cs typeface="Carlito"/>
            </a:endParaRPr>
          </a:p>
          <a:p>
            <a:pPr marL="241935">
              <a:lnSpc>
                <a:spcPct val="100000"/>
              </a:lnSpc>
              <a:spcBef>
                <a:spcPts val="630"/>
              </a:spcBef>
            </a:pPr>
            <a:r>
              <a:rPr sz="2400" b="1" spc="-5" dirty="0">
                <a:solidFill>
                  <a:srgbClr val="BF0000"/>
                </a:solidFill>
                <a:latin typeface="Carlito"/>
                <a:cs typeface="Carlito"/>
              </a:rPr>
              <a:t>Undecidable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24"/>
    </mc:Choice>
    <mc:Fallback xmlns="">
      <p:transition spd="slow" advTm="16124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687057"/>
          <a:ext cx="7694930" cy="4057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7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81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27100" marR="7429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Reports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errors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false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alarms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1569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400" b="1" spc="-5" dirty="0">
                          <a:solidFill>
                            <a:srgbClr val="BF0000"/>
                          </a:solidFill>
                          <a:latin typeface="Carlito"/>
                          <a:cs typeface="Carlito"/>
                        </a:rPr>
                        <a:t>Undecidable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7747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73723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Reports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all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errors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73723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May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 false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alarms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77470">
                      <a:solidFill>
                        <a:srgbClr val="FFFFFF"/>
                      </a:solidFill>
                      <a:prstDash val="solid"/>
                    </a:lnL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747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47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82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211070" y="204457"/>
            <a:ext cx="93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16365D"/>
                </a:solidFill>
                <a:latin typeface="Carlito"/>
                <a:cs typeface="Carlito"/>
              </a:rPr>
              <a:t>C</a:t>
            </a:r>
            <a:r>
              <a:rPr sz="1800" b="1" spc="5" dirty="0">
                <a:solidFill>
                  <a:srgbClr val="16365D"/>
                </a:solidFill>
                <a:latin typeface="Carlito"/>
                <a:cs typeface="Carlito"/>
              </a:rPr>
              <a:t>o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m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p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l</a:t>
            </a:r>
            <a:r>
              <a:rPr sz="1800" b="1" spc="-20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r>
              <a:rPr sz="1800" b="1" spc="-25" dirty="0">
                <a:solidFill>
                  <a:srgbClr val="16365D"/>
                </a:solidFill>
                <a:latin typeface="Carlito"/>
                <a:cs typeface="Carlito"/>
              </a:rPr>
              <a:t>t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8670" y="204457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I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n</a:t>
            </a:r>
            <a:r>
              <a:rPr sz="1800" b="1" spc="-15" dirty="0">
                <a:solidFill>
                  <a:srgbClr val="16365D"/>
                </a:solidFill>
                <a:latin typeface="Carlito"/>
                <a:cs typeface="Carlito"/>
              </a:rPr>
              <a:t>c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om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p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l</a:t>
            </a:r>
            <a:r>
              <a:rPr sz="1800" b="1" spc="-20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r>
              <a:rPr sz="1800" b="1" spc="-25" dirty="0">
                <a:solidFill>
                  <a:srgbClr val="16365D"/>
                </a:solidFill>
                <a:latin typeface="Carlito"/>
                <a:cs typeface="Carlito"/>
              </a:rPr>
              <a:t>t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150" y="1403515"/>
            <a:ext cx="228600" cy="557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b="1" dirty="0">
                <a:solidFill>
                  <a:srgbClr val="16365D"/>
                </a:solidFill>
                <a:latin typeface="Carlito"/>
                <a:cs typeface="Carlito"/>
              </a:rPr>
              <a:t>S</a:t>
            </a:r>
            <a:r>
              <a:rPr sz="1600" b="1" spc="-5" dirty="0">
                <a:solidFill>
                  <a:srgbClr val="16365D"/>
                </a:solidFill>
                <a:latin typeface="Carlito"/>
                <a:cs typeface="Carlito"/>
              </a:rPr>
              <a:t>o</a:t>
            </a:r>
            <a:r>
              <a:rPr sz="1600" b="1" spc="-10" dirty="0">
                <a:solidFill>
                  <a:srgbClr val="16365D"/>
                </a:solidFill>
                <a:latin typeface="Carlito"/>
                <a:cs typeface="Carlito"/>
              </a:rPr>
              <a:t>u</a:t>
            </a:r>
            <a:r>
              <a:rPr sz="1600" b="1" dirty="0">
                <a:solidFill>
                  <a:srgbClr val="16365D"/>
                </a:solidFill>
                <a:latin typeface="Carlito"/>
                <a:cs typeface="Carlito"/>
              </a:rPr>
              <a:t>nd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770" y="3218685"/>
            <a:ext cx="254000" cy="8788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U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so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un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96"/>
    </mc:Choice>
    <mc:Fallback xmlns="">
      <p:transition spd="slow" advTm="2659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950" y="287007"/>
            <a:ext cx="25736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Motivation</a:t>
            </a:r>
            <a:endParaRPr sz="4400" dirty="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569" y="1192517"/>
            <a:ext cx="7639050" cy="9254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sz="2000" spc="-10" dirty="0">
                <a:latin typeface="Liberation Sans"/>
              </a:rPr>
              <a:t>Why do we need secure software development lifecycle-- at  large-scale, it is not easy to find bugs manually which are  more accessible now.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33400" y="1192517"/>
            <a:ext cx="8110219" cy="3263522"/>
          </a:xfrm>
          <a:prstGeom prst="rect">
            <a:avLst/>
          </a:prstGeom>
        </p:spPr>
        <p:txBody>
          <a:bodyPr vert="horz" wrap="square" lIns="0" tIns="1162685" rIns="0" bIns="0" rtlCol="0">
            <a:spAutoFit/>
          </a:bodyPr>
          <a:lstStyle/>
          <a:p>
            <a:pPr marL="568960" marR="5080">
              <a:lnSpc>
                <a:spcPts val="2380"/>
              </a:lnSpc>
              <a:spcBef>
                <a:spcPts val="185"/>
              </a:spcBef>
            </a:pPr>
            <a:r>
              <a:rPr sz="2000" spc="-10" dirty="0"/>
              <a:t>Heartbleed, </a:t>
            </a:r>
            <a:r>
              <a:rPr sz="2000" spc="-15" dirty="0"/>
              <a:t>WhatsApp </a:t>
            </a:r>
            <a:r>
              <a:rPr sz="2000" spc="-10" dirty="0"/>
              <a:t>double-free, </a:t>
            </a:r>
            <a:r>
              <a:rPr sz="2000" spc="-15" dirty="0"/>
              <a:t>Facebook </a:t>
            </a:r>
            <a:r>
              <a:rPr sz="2000" spc="-10" dirty="0"/>
              <a:t>account deletion bug  etc.</a:t>
            </a:r>
            <a:endParaRPr lang="en-GB" sz="2000" spc="-10" dirty="0"/>
          </a:p>
          <a:p>
            <a:pPr marL="568960" marR="5080">
              <a:lnSpc>
                <a:spcPts val="2380"/>
              </a:lnSpc>
              <a:spcBef>
                <a:spcPts val="185"/>
              </a:spcBef>
            </a:pPr>
            <a:endParaRPr sz="2000" dirty="0"/>
          </a:p>
          <a:p>
            <a:pPr marL="262255" marR="560705">
              <a:lnSpc>
                <a:spcPct val="101099"/>
              </a:lnSpc>
              <a:spcBef>
                <a:spcPts val="375"/>
              </a:spcBef>
            </a:pPr>
            <a:r>
              <a:rPr sz="2000" spc="5" dirty="0">
                <a:solidFill>
                  <a:srgbClr val="1E487C"/>
                </a:solidFill>
                <a:latin typeface="Carlito"/>
                <a:cs typeface="Carlito"/>
              </a:rPr>
              <a:t>How </a:t>
            </a:r>
            <a:r>
              <a:rPr sz="2000" dirty="0">
                <a:solidFill>
                  <a:srgbClr val="1E487C"/>
                </a:solidFill>
                <a:latin typeface="Carlito"/>
                <a:cs typeface="Carlito"/>
              </a:rPr>
              <a:t>can </a:t>
            </a:r>
            <a:r>
              <a:rPr sz="2000" spc="-5" dirty="0">
                <a:solidFill>
                  <a:srgbClr val="1E487C"/>
                </a:solidFill>
                <a:latin typeface="Carlito"/>
                <a:cs typeface="Carlito"/>
              </a:rPr>
              <a:t>you </a:t>
            </a:r>
            <a:r>
              <a:rPr sz="2000" spc="-10" dirty="0">
                <a:solidFill>
                  <a:srgbClr val="1E487C"/>
                </a:solidFill>
                <a:latin typeface="Carlito"/>
                <a:cs typeface="Carlito"/>
              </a:rPr>
              <a:t>tell </a:t>
            </a:r>
            <a:r>
              <a:rPr sz="2000" dirty="0">
                <a:solidFill>
                  <a:srgbClr val="1E487C"/>
                </a:solidFill>
                <a:latin typeface="Carlito"/>
                <a:cs typeface="Carlito"/>
              </a:rPr>
              <a:t>whether </a:t>
            </a:r>
            <a:r>
              <a:rPr sz="2000" spc="-10" dirty="0">
                <a:solidFill>
                  <a:srgbClr val="1E487C"/>
                </a:solidFill>
                <a:latin typeface="Carlito"/>
                <a:cs typeface="Carlito"/>
              </a:rPr>
              <a:t>software </a:t>
            </a:r>
            <a:r>
              <a:rPr sz="2000" dirty="0">
                <a:solidFill>
                  <a:srgbClr val="1E487C"/>
                </a:solidFill>
                <a:latin typeface="Carlito"/>
                <a:cs typeface="Carlito"/>
              </a:rPr>
              <a:t>you </a:t>
            </a:r>
            <a:r>
              <a:rPr sz="2000" spc="-20" dirty="0">
                <a:solidFill>
                  <a:srgbClr val="1E487C"/>
                </a:solidFill>
                <a:latin typeface="Carlito"/>
                <a:cs typeface="Carlito"/>
              </a:rPr>
              <a:t>Develop </a:t>
            </a:r>
            <a:r>
              <a:rPr sz="2000" spc="-10" dirty="0">
                <a:solidFill>
                  <a:srgbClr val="1E487C"/>
                </a:solidFill>
                <a:latin typeface="Carlito"/>
                <a:cs typeface="Carlito"/>
              </a:rPr>
              <a:t>or buy </a:t>
            </a:r>
            <a:r>
              <a:rPr sz="2000" dirty="0">
                <a:solidFill>
                  <a:srgbClr val="1E487C"/>
                </a:solidFill>
                <a:latin typeface="Carlito"/>
                <a:cs typeface="Carlito"/>
              </a:rPr>
              <a:t>is </a:t>
            </a:r>
            <a:r>
              <a:rPr sz="2000" spc="-15" dirty="0">
                <a:solidFill>
                  <a:srgbClr val="1E487C"/>
                </a:solidFill>
                <a:latin typeface="Carlito"/>
                <a:cs typeface="Carlito"/>
              </a:rPr>
              <a:t>safe </a:t>
            </a:r>
            <a:r>
              <a:rPr sz="2000" spc="-10" dirty="0">
                <a:solidFill>
                  <a:srgbClr val="1E487C"/>
                </a:solidFill>
                <a:latin typeface="Carlito"/>
                <a:cs typeface="Carlito"/>
              </a:rPr>
              <a:t>to  </a:t>
            </a:r>
            <a:r>
              <a:rPr sz="2000" spc="-5" dirty="0">
                <a:solidFill>
                  <a:srgbClr val="1E487C"/>
                </a:solidFill>
                <a:latin typeface="Carlito"/>
                <a:cs typeface="Carlito"/>
              </a:rPr>
              <a:t>install </a:t>
            </a:r>
            <a:r>
              <a:rPr sz="2000" spc="5" dirty="0">
                <a:solidFill>
                  <a:srgbClr val="1E487C"/>
                </a:solidFill>
                <a:latin typeface="Carlito"/>
                <a:cs typeface="Carlito"/>
              </a:rPr>
              <a:t>and</a:t>
            </a:r>
            <a:r>
              <a:rPr sz="2000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1E487C"/>
                </a:solidFill>
                <a:latin typeface="Carlito"/>
                <a:cs typeface="Carlito"/>
              </a:rPr>
              <a:t>run?</a:t>
            </a:r>
            <a:endParaRPr lang="en-GB" sz="2000" spc="5" dirty="0">
              <a:solidFill>
                <a:srgbClr val="1E487C"/>
              </a:solidFill>
              <a:latin typeface="Carlito"/>
              <a:cs typeface="Carlito"/>
            </a:endParaRPr>
          </a:p>
          <a:p>
            <a:pPr marL="262255" marR="560705">
              <a:lnSpc>
                <a:spcPct val="101099"/>
              </a:lnSpc>
              <a:spcBef>
                <a:spcPts val="375"/>
              </a:spcBef>
            </a:pPr>
            <a:endParaRPr sz="225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273" y="4329630"/>
            <a:ext cx="2187575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solidFill>
                  <a:srgbClr val="1E487C"/>
                </a:solidFill>
                <a:latin typeface="Carlito"/>
                <a:cs typeface="Carlito"/>
              </a:rPr>
              <a:t>Analyzing it?</a:t>
            </a:r>
            <a:r>
              <a:rPr sz="2000" spc="-50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1E487C"/>
                </a:solidFill>
                <a:latin typeface="Carlito"/>
                <a:cs typeface="Carlito"/>
              </a:rPr>
              <a:t>But...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564"/>
    </mc:Choice>
    <mc:Fallback xmlns="">
      <p:transition spd="slow" advTm="7756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687057"/>
          <a:ext cx="7694930" cy="4057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7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81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27100" marR="7429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Reports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errors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false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alarms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1569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400" b="1" spc="-5" dirty="0">
                          <a:solidFill>
                            <a:srgbClr val="BF0000"/>
                          </a:solidFill>
                          <a:latin typeface="Carlito"/>
                          <a:cs typeface="Carlito"/>
                        </a:rPr>
                        <a:t>Undecidable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7747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73723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Reports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all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errors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73723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May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 false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alarms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19443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b="1" spc="-5" dirty="0">
                          <a:solidFill>
                            <a:srgbClr val="006600"/>
                          </a:solidFill>
                          <a:latin typeface="Carlito"/>
                          <a:cs typeface="Carlito"/>
                        </a:rPr>
                        <a:t>Decidable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77470">
                      <a:solidFill>
                        <a:srgbClr val="FFFFFF"/>
                      </a:solidFill>
                      <a:prstDash val="solid"/>
                    </a:lnL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747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47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82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211070" y="204457"/>
            <a:ext cx="93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16365D"/>
                </a:solidFill>
                <a:latin typeface="Carlito"/>
                <a:cs typeface="Carlito"/>
              </a:rPr>
              <a:t>C</a:t>
            </a:r>
            <a:r>
              <a:rPr sz="1800" b="1" spc="5" dirty="0">
                <a:solidFill>
                  <a:srgbClr val="16365D"/>
                </a:solidFill>
                <a:latin typeface="Carlito"/>
                <a:cs typeface="Carlito"/>
              </a:rPr>
              <a:t>o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m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p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l</a:t>
            </a:r>
            <a:r>
              <a:rPr sz="1800" b="1" spc="-20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r>
              <a:rPr sz="1800" b="1" spc="-25" dirty="0">
                <a:solidFill>
                  <a:srgbClr val="16365D"/>
                </a:solidFill>
                <a:latin typeface="Carlito"/>
                <a:cs typeface="Carlito"/>
              </a:rPr>
              <a:t>t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8670" y="204457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I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n</a:t>
            </a:r>
            <a:r>
              <a:rPr sz="1800" b="1" spc="-15" dirty="0">
                <a:solidFill>
                  <a:srgbClr val="16365D"/>
                </a:solidFill>
                <a:latin typeface="Carlito"/>
                <a:cs typeface="Carlito"/>
              </a:rPr>
              <a:t>c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om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p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l</a:t>
            </a:r>
            <a:r>
              <a:rPr sz="1800" b="1" spc="-20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r>
              <a:rPr sz="1800" b="1" spc="-25" dirty="0">
                <a:solidFill>
                  <a:srgbClr val="16365D"/>
                </a:solidFill>
                <a:latin typeface="Carlito"/>
                <a:cs typeface="Carlito"/>
              </a:rPr>
              <a:t>t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150" y="1403515"/>
            <a:ext cx="228600" cy="557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b="1" dirty="0">
                <a:solidFill>
                  <a:srgbClr val="16365D"/>
                </a:solidFill>
                <a:latin typeface="Carlito"/>
                <a:cs typeface="Carlito"/>
              </a:rPr>
              <a:t>S</a:t>
            </a:r>
            <a:r>
              <a:rPr sz="1600" b="1" spc="-5" dirty="0">
                <a:solidFill>
                  <a:srgbClr val="16365D"/>
                </a:solidFill>
                <a:latin typeface="Carlito"/>
                <a:cs typeface="Carlito"/>
              </a:rPr>
              <a:t>o</a:t>
            </a:r>
            <a:r>
              <a:rPr sz="1600" b="1" spc="-10" dirty="0">
                <a:solidFill>
                  <a:srgbClr val="16365D"/>
                </a:solidFill>
                <a:latin typeface="Carlito"/>
                <a:cs typeface="Carlito"/>
              </a:rPr>
              <a:t>u</a:t>
            </a:r>
            <a:r>
              <a:rPr sz="1600" b="1" dirty="0">
                <a:solidFill>
                  <a:srgbClr val="16365D"/>
                </a:solidFill>
                <a:latin typeface="Carlito"/>
                <a:cs typeface="Carlito"/>
              </a:rPr>
              <a:t>nd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770" y="3218685"/>
            <a:ext cx="254000" cy="8788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U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so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un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41"/>
    </mc:Choice>
    <mc:Fallback xmlns="">
      <p:transition spd="slow" advTm="1134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687057"/>
          <a:ext cx="7694930" cy="4057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7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81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27100" marR="7429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Reports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errors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false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alarms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1569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400" b="1" spc="-5" dirty="0">
                          <a:solidFill>
                            <a:srgbClr val="BF0000"/>
                          </a:solidFill>
                          <a:latin typeface="Carlito"/>
                          <a:cs typeface="Carlito"/>
                        </a:rPr>
                        <a:t>Undecidable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7747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73723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Reports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all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errors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73723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May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 false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alarms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19443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b="1" spc="-5" dirty="0">
                          <a:solidFill>
                            <a:srgbClr val="006600"/>
                          </a:solidFill>
                          <a:latin typeface="Carlito"/>
                          <a:cs typeface="Carlito"/>
                        </a:rPr>
                        <a:t>Decidable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77470">
                      <a:solidFill>
                        <a:srgbClr val="FFFFFF"/>
                      </a:solidFill>
                      <a:prstDash val="solid"/>
                    </a:lnL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28369" marR="62928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May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not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errors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false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alarms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7747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47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82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211070" y="204457"/>
            <a:ext cx="93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16365D"/>
                </a:solidFill>
                <a:latin typeface="Carlito"/>
                <a:cs typeface="Carlito"/>
              </a:rPr>
              <a:t>C</a:t>
            </a:r>
            <a:r>
              <a:rPr sz="1800" b="1" spc="5" dirty="0">
                <a:solidFill>
                  <a:srgbClr val="16365D"/>
                </a:solidFill>
                <a:latin typeface="Carlito"/>
                <a:cs typeface="Carlito"/>
              </a:rPr>
              <a:t>o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m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p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l</a:t>
            </a:r>
            <a:r>
              <a:rPr sz="1800" b="1" spc="-20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r>
              <a:rPr sz="1800" b="1" spc="-25" dirty="0">
                <a:solidFill>
                  <a:srgbClr val="16365D"/>
                </a:solidFill>
                <a:latin typeface="Carlito"/>
                <a:cs typeface="Carlito"/>
              </a:rPr>
              <a:t>t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8670" y="204457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I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n</a:t>
            </a:r>
            <a:r>
              <a:rPr sz="1800" b="1" spc="-15" dirty="0">
                <a:solidFill>
                  <a:srgbClr val="16365D"/>
                </a:solidFill>
                <a:latin typeface="Carlito"/>
                <a:cs typeface="Carlito"/>
              </a:rPr>
              <a:t>c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om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p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l</a:t>
            </a:r>
            <a:r>
              <a:rPr sz="1800" b="1" spc="-20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r>
              <a:rPr sz="1800" b="1" spc="-25" dirty="0">
                <a:solidFill>
                  <a:srgbClr val="16365D"/>
                </a:solidFill>
                <a:latin typeface="Carlito"/>
                <a:cs typeface="Carlito"/>
              </a:rPr>
              <a:t>t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150" y="1403515"/>
            <a:ext cx="228600" cy="557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b="1" dirty="0">
                <a:solidFill>
                  <a:srgbClr val="16365D"/>
                </a:solidFill>
                <a:latin typeface="Carlito"/>
                <a:cs typeface="Carlito"/>
              </a:rPr>
              <a:t>S</a:t>
            </a:r>
            <a:r>
              <a:rPr sz="1600" b="1" spc="-5" dirty="0">
                <a:solidFill>
                  <a:srgbClr val="16365D"/>
                </a:solidFill>
                <a:latin typeface="Carlito"/>
                <a:cs typeface="Carlito"/>
              </a:rPr>
              <a:t>o</a:t>
            </a:r>
            <a:r>
              <a:rPr sz="1600" b="1" spc="-10" dirty="0">
                <a:solidFill>
                  <a:srgbClr val="16365D"/>
                </a:solidFill>
                <a:latin typeface="Carlito"/>
                <a:cs typeface="Carlito"/>
              </a:rPr>
              <a:t>u</a:t>
            </a:r>
            <a:r>
              <a:rPr sz="1600" b="1" dirty="0">
                <a:solidFill>
                  <a:srgbClr val="16365D"/>
                </a:solidFill>
                <a:latin typeface="Carlito"/>
                <a:cs typeface="Carlito"/>
              </a:rPr>
              <a:t>nd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770" y="3218685"/>
            <a:ext cx="254000" cy="8788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U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so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un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27"/>
    </mc:Choice>
    <mc:Fallback xmlns="">
      <p:transition spd="slow" advTm="34027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687057"/>
          <a:ext cx="7694930" cy="4057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7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81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27100" marR="7429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Reports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errors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false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alarms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1569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400" b="1" spc="-5" dirty="0">
                          <a:solidFill>
                            <a:srgbClr val="BF0000"/>
                          </a:solidFill>
                          <a:latin typeface="Carlito"/>
                          <a:cs typeface="Carlito"/>
                        </a:rPr>
                        <a:t>Undecidable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7747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73723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Reports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all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errors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73723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May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 false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alarms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19443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b="1" spc="-5" dirty="0">
                          <a:solidFill>
                            <a:srgbClr val="006600"/>
                          </a:solidFill>
                          <a:latin typeface="Carlito"/>
                          <a:cs typeface="Carlito"/>
                        </a:rPr>
                        <a:t>Decidable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77470">
                      <a:solidFill>
                        <a:srgbClr val="FFFFFF"/>
                      </a:solidFill>
                      <a:prstDash val="solid"/>
                    </a:lnL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28369" marR="62928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May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not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errors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false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alarms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2222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-5" dirty="0">
                          <a:solidFill>
                            <a:srgbClr val="006600"/>
                          </a:solidFill>
                          <a:latin typeface="Carlito"/>
                          <a:cs typeface="Carlito"/>
                        </a:rPr>
                        <a:t>Decidable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7747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47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82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211070" y="204457"/>
            <a:ext cx="93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16365D"/>
                </a:solidFill>
                <a:latin typeface="Carlito"/>
                <a:cs typeface="Carlito"/>
              </a:rPr>
              <a:t>C</a:t>
            </a:r>
            <a:r>
              <a:rPr sz="1800" b="1" spc="5" dirty="0">
                <a:solidFill>
                  <a:srgbClr val="16365D"/>
                </a:solidFill>
                <a:latin typeface="Carlito"/>
                <a:cs typeface="Carlito"/>
              </a:rPr>
              <a:t>o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m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p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l</a:t>
            </a:r>
            <a:r>
              <a:rPr sz="1800" b="1" spc="-20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r>
              <a:rPr sz="1800" b="1" spc="-25" dirty="0">
                <a:solidFill>
                  <a:srgbClr val="16365D"/>
                </a:solidFill>
                <a:latin typeface="Carlito"/>
                <a:cs typeface="Carlito"/>
              </a:rPr>
              <a:t>t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8670" y="204457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I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n</a:t>
            </a:r>
            <a:r>
              <a:rPr sz="1800" b="1" spc="-15" dirty="0">
                <a:solidFill>
                  <a:srgbClr val="16365D"/>
                </a:solidFill>
                <a:latin typeface="Carlito"/>
                <a:cs typeface="Carlito"/>
              </a:rPr>
              <a:t>c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om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p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l</a:t>
            </a:r>
            <a:r>
              <a:rPr sz="1800" b="1" spc="-20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r>
              <a:rPr sz="1800" b="1" spc="-25" dirty="0">
                <a:solidFill>
                  <a:srgbClr val="16365D"/>
                </a:solidFill>
                <a:latin typeface="Carlito"/>
                <a:cs typeface="Carlito"/>
              </a:rPr>
              <a:t>t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150" y="1403515"/>
            <a:ext cx="228600" cy="557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b="1" dirty="0">
                <a:solidFill>
                  <a:srgbClr val="16365D"/>
                </a:solidFill>
                <a:latin typeface="Carlito"/>
                <a:cs typeface="Carlito"/>
              </a:rPr>
              <a:t>S</a:t>
            </a:r>
            <a:r>
              <a:rPr sz="1600" b="1" spc="-5" dirty="0">
                <a:solidFill>
                  <a:srgbClr val="16365D"/>
                </a:solidFill>
                <a:latin typeface="Carlito"/>
                <a:cs typeface="Carlito"/>
              </a:rPr>
              <a:t>o</a:t>
            </a:r>
            <a:r>
              <a:rPr sz="1600" b="1" spc="-10" dirty="0">
                <a:solidFill>
                  <a:srgbClr val="16365D"/>
                </a:solidFill>
                <a:latin typeface="Carlito"/>
                <a:cs typeface="Carlito"/>
              </a:rPr>
              <a:t>u</a:t>
            </a:r>
            <a:r>
              <a:rPr sz="1600" b="1" dirty="0">
                <a:solidFill>
                  <a:srgbClr val="16365D"/>
                </a:solidFill>
                <a:latin typeface="Carlito"/>
                <a:cs typeface="Carlito"/>
              </a:rPr>
              <a:t>nd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770" y="3218685"/>
            <a:ext cx="254000" cy="8788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U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so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un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06"/>
    </mc:Choice>
    <mc:Fallback xmlns="">
      <p:transition spd="slow" advTm="690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687057"/>
          <a:ext cx="7694930" cy="4057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7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81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27100" marR="7429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Reports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errors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false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alarms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1569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400" b="1" spc="-5" dirty="0">
                          <a:solidFill>
                            <a:srgbClr val="BF0000"/>
                          </a:solidFill>
                          <a:latin typeface="Carlito"/>
                          <a:cs typeface="Carlito"/>
                        </a:rPr>
                        <a:t>Undecidable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7747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73723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Reports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all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errors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73723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May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 false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alarms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19443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b="1" spc="-5" dirty="0">
                          <a:solidFill>
                            <a:srgbClr val="006600"/>
                          </a:solidFill>
                          <a:latin typeface="Carlito"/>
                          <a:cs typeface="Carlito"/>
                        </a:rPr>
                        <a:t>Decidable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77470">
                      <a:solidFill>
                        <a:srgbClr val="FFFFFF"/>
                      </a:solidFill>
                      <a:prstDash val="solid"/>
                    </a:lnL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28369" marR="62928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May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not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errors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false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alarms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2222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-5" dirty="0">
                          <a:solidFill>
                            <a:srgbClr val="006600"/>
                          </a:solidFill>
                          <a:latin typeface="Carlito"/>
                          <a:cs typeface="Carlito"/>
                        </a:rPr>
                        <a:t>Decidable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7747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38505" marR="81915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May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not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errors  May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 false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alarms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7747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82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211070" y="204457"/>
            <a:ext cx="93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16365D"/>
                </a:solidFill>
                <a:latin typeface="Carlito"/>
                <a:cs typeface="Carlito"/>
              </a:rPr>
              <a:t>C</a:t>
            </a:r>
            <a:r>
              <a:rPr sz="1800" b="1" spc="5" dirty="0">
                <a:solidFill>
                  <a:srgbClr val="16365D"/>
                </a:solidFill>
                <a:latin typeface="Carlito"/>
                <a:cs typeface="Carlito"/>
              </a:rPr>
              <a:t>o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m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p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l</a:t>
            </a:r>
            <a:r>
              <a:rPr sz="1800" b="1" spc="-20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r>
              <a:rPr sz="1800" b="1" spc="-25" dirty="0">
                <a:solidFill>
                  <a:srgbClr val="16365D"/>
                </a:solidFill>
                <a:latin typeface="Carlito"/>
                <a:cs typeface="Carlito"/>
              </a:rPr>
              <a:t>t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8670" y="204457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I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n</a:t>
            </a:r>
            <a:r>
              <a:rPr sz="1800" b="1" spc="-15" dirty="0">
                <a:solidFill>
                  <a:srgbClr val="16365D"/>
                </a:solidFill>
                <a:latin typeface="Carlito"/>
                <a:cs typeface="Carlito"/>
              </a:rPr>
              <a:t>c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om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p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l</a:t>
            </a:r>
            <a:r>
              <a:rPr sz="1800" b="1" spc="-20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r>
              <a:rPr sz="1800" b="1" spc="-25" dirty="0">
                <a:solidFill>
                  <a:srgbClr val="16365D"/>
                </a:solidFill>
                <a:latin typeface="Carlito"/>
                <a:cs typeface="Carlito"/>
              </a:rPr>
              <a:t>t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150" y="1403515"/>
            <a:ext cx="228600" cy="557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b="1" dirty="0">
                <a:solidFill>
                  <a:srgbClr val="16365D"/>
                </a:solidFill>
                <a:latin typeface="Carlito"/>
                <a:cs typeface="Carlito"/>
              </a:rPr>
              <a:t>S</a:t>
            </a:r>
            <a:r>
              <a:rPr sz="1600" b="1" spc="-5" dirty="0">
                <a:solidFill>
                  <a:srgbClr val="16365D"/>
                </a:solidFill>
                <a:latin typeface="Carlito"/>
                <a:cs typeface="Carlito"/>
              </a:rPr>
              <a:t>o</a:t>
            </a:r>
            <a:r>
              <a:rPr sz="1600" b="1" spc="-10" dirty="0">
                <a:solidFill>
                  <a:srgbClr val="16365D"/>
                </a:solidFill>
                <a:latin typeface="Carlito"/>
                <a:cs typeface="Carlito"/>
              </a:rPr>
              <a:t>u</a:t>
            </a:r>
            <a:r>
              <a:rPr sz="1600" b="1" dirty="0">
                <a:solidFill>
                  <a:srgbClr val="16365D"/>
                </a:solidFill>
                <a:latin typeface="Carlito"/>
                <a:cs typeface="Carlito"/>
              </a:rPr>
              <a:t>nd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770" y="3218685"/>
            <a:ext cx="254000" cy="8788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U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so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un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07"/>
    </mc:Choice>
    <mc:Fallback xmlns="">
      <p:transition spd="slow" advTm="18307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687057"/>
          <a:ext cx="7694930" cy="4057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7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81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27100" marR="7429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Reports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errors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false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alarms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1569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400" b="1" spc="-5" dirty="0">
                          <a:solidFill>
                            <a:srgbClr val="BF0000"/>
                          </a:solidFill>
                          <a:latin typeface="Carlito"/>
                          <a:cs typeface="Carlito"/>
                        </a:rPr>
                        <a:t>Undecidable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7747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73723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Reports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all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errors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73723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May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 false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alarms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19443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b="1" spc="-5" dirty="0">
                          <a:solidFill>
                            <a:srgbClr val="006600"/>
                          </a:solidFill>
                          <a:latin typeface="Carlito"/>
                          <a:cs typeface="Carlito"/>
                        </a:rPr>
                        <a:t>Decidable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77470">
                      <a:solidFill>
                        <a:srgbClr val="FFFFFF"/>
                      </a:solidFill>
                      <a:prstDash val="solid"/>
                    </a:lnL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28369" marR="62928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May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not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errors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false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alarms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2222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-5" dirty="0">
                          <a:solidFill>
                            <a:srgbClr val="006600"/>
                          </a:solidFill>
                          <a:latin typeface="Carlito"/>
                          <a:cs typeface="Carlito"/>
                        </a:rPr>
                        <a:t>Decidable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7747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38505" marR="81915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May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not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errors  May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report false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alarms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19443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b="1" spc="-5" dirty="0">
                          <a:solidFill>
                            <a:srgbClr val="006600"/>
                          </a:solidFill>
                          <a:latin typeface="Carlito"/>
                          <a:cs typeface="Carlito"/>
                        </a:rPr>
                        <a:t>Decidable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7747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82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211070" y="204457"/>
            <a:ext cx="93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16365D"/>
                </a:solidFill>
                <a:latin typeface="Carlito"/>
                <a:cs typeface="Carlito"/>
              </a:rPr>
              <a:t>C</a:t>
            </a:r>
            <a:r>
              <a:rPr sz="1800" b="1" spc="5" dirty="0">
                <a:solidFill>
                  <a:srgbClr val="16365D"/>
                </a:solidFill>
                <a:latin typeface="Carlito"/>
                <a:cs typeface="Carlito"/>
              </a:rPr>
              <a:t>o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m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p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l</a:t>
            </a:r>
            <a:r>
              <a:rPr sz="1800" b="1" spc="-20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r>
              <a:rPr sz="1800" b="1" spc="-25" dirty="0">
                <a:solidFill>
                  <a:srgbClr val="16365D"/>
                </a:solidFill>
                <a:latin typeface="Carlito"/>
                <a:cs typeface="Carlito"/>
              </a:rPr>
              <a:t>t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8670" y="204457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I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n</a:t>
            </a:r>
            <a:r>
              <a:rPr sz="1800" b="1" spc="-15" dirty="0">
                <a:solidFill>
                  <a:srgbClr val="16365D"/>
                </a:solidFill>
                <a:latin typeface="Carlito"/>
                <a:cs typeface="Carlito"/>
              </a:rPr>
              <a:t>c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om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p</a:t>
            </a:r>
            <a:r>
              <a:rPr sz="1800" b="1" spc="-5" dirty="0">
                <a:solidFill>
                  <a:srgbClr val="16365D"/>
                </a:solidFill>
                <a:latin typeface="Carlito"/>
                <a:cs typeface="Carlito"/>
              </a:rPr>
              <a:t>l</a:t>
            </a:r>
            <a:r>
              <a:rPr sz="1800" b="1" spc="-20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r>
              <a:rPr sz="1800" b="1" spc="-25" dirty="0">
                <a:solidFill>
                  <a:srgbClr val="16365D"/>
                </a:solidFill>
                <a:latin typeface="Carlito"/>
                <a:cs typeface="Carlito"/>
              </a:rPr>
              <a:t>t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150" y="1403515"/>
            <a:ext cx="228600" cy="557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b="1" dirty="0">
                <a:solidFill>
                  <a:srgbClr val="16365D"/>
                </a:solidFill>
                <a:latin typeface="Carlito"/>
                <a:cs typeface="Carlito"/>
              </a:rPr>
              <a:t>S</a:t>
            </a:r>
            <a:r>
              <a:rPr sz="1600" b="1" spc="-5" dirty="0">
                <a:solidFill>
                  <a:srgbClr val="16365D"/>
                </a:solidFill>
                <a:latin typeface="Carlito"/>
                <a:cs typeface="Carlito"/>
              </a:rPr>
              <a:t>o</a:t>
            </a:r>
            <a:r>
              <a:rPr sz="1600" b="1" spc="-10" dirty="0">
                <a:solidFill>
                  <a:srgbClr val="16365D"/>
                </a:solidFill>
                <a:latin typeface="Carlito"/>
                <a:cs typeface="Carlito"/>
              </a:rPr>
              <a:t>u</a:t>
            </a:r>
            <a:r>
              <a:rPr sz="1600" b="1" dirty="0">
                <a:solidFill>
                  <a:srgbClr val="16365D"/>
                </a:solidFill>
                <a:latin typeface="Carlito"/>
                <a:cs typeface="Carlito"/>
              </a:rPr>
              <a:t>nd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770" y="3218685"/>
            <a:ext cx="254000" cy="8788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U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so</a:t>
            </a:r>
            <a:r>
              <a:rPr sz="1800" b="1" spc="-10" dirty="0">
                <a:solidFill>
                  <a:srgbClr val="16365D"/>
                </a:solidFill>
                <a:latin typeface="Carlito"/>
                <a:cs typeface="Carlito"/>
              </a:rPr>
              <a:t>un</a:t>
            </a:r>
            <a:r>
              <a:rPr sz="1800" b="1" dirty="0">
                <a:solidFill>
                  <a:srgbClr val="16365D"/>
                </a:solidFill>
                <a:latin typeface="Carlito"/>
                <a:cs typeface="Carlito"/>
              </a:rPr>
              <a:t>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353"/>
    </mc:Choice>
    <mc:Fallback xmlns="">
      <p:transition spd="slow" advTm="9835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932927"/>
            <a:ext cx="710057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  <a:latin typeface="Liberation Sans"/>
                <a:cs typeface="Liberation Sans"/>
              </a:rPr>
              <a:t>Common </a:t>
            </a:r>
            <a:r>
              <a:rPr sz="4400" spc="-10" dirty="0">
                <a:solidFill>
                  <a:srgbClr val="000000"/>
                </a:solidFill>
                <a:latin typeface="Liberation Sans"/>
                <a:cs typeface="Liberation Sans"/>
              </a:rPr>
              <a:t>Program </a:t>
            </a:r>
            <a:r>
              <a:rPr sz="4400" spc="-5" dirty="0">
                <a:solidFill>
                  <a:srgbClr val="000000"/>
                </a:solidFill>
                <a:latin typeface="Liberation Sans"/>
                <a:cs typeface="Liberation Sans"/>
              </a:rPr>
              <a:t>Analysis</a:t>
            </a:r>
            <a:r>
              <a:rPr sz="4400" spc="-26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400" spc="-45" dirty="0">
                <a:solidFill>
                  <a:srgbClr val="000000"/>
                </a:solidFill>
                <a:latin typeface="Liberation Sans"/>
                <a:cs typeface="Liberation Sans"/>
              </a:rPr>
              <a:t>Techniques</a:t>
            </a:r>
            <a:endParaRPr sz="44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58"/>
    </mc:Choice>
    <mc:Fallback xmlns="">
      <p:transition spd="slow" advTm="6558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60325"/>
            <a:ext cx="24447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Objectives</a:t>
            </a:r>
            <a:endParaRPr sz="28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822325"/>
            <a:ext cx="6882131" cy="3650358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705"/>
              </a:spcBef>
              <a:buSzPct val="100000"/>
              <a:buFont typeface="Arial" panose="020B0604020202020204" pitchFamily="34" charset="0"/>
              <a:buChar char="•"/>
              <a:tabLst>
                <a:tab pos="137160" algn="l"/>
              </a:tabLst>
            </a:pPr>
            <a:r>
              <a:rPr spc="5" dirty="0">
                <a:latin typeface="Liberation Sans"/>
                <a:cs typeface="Liberation Sans"/>
              </a:rPr>
              <a:t>give </a:t>
            </a:r>
            <a:r>
              <a:rPr spc="10" dirty="0">
                <a:latin typeface="Liberation Sans"/>
                <a:cs typeface="Liberation Sans"/>
              </a:rPr>
              <a:t>some </a:t>
            </a:r>
            <a:r>
              <a:rPr spc="5" dirty="0">
                <a:latin typeface="Liberation Sans"/>
                <a:cs typeface="Liberation Sans"/>
              </a:rPr>
              <a:t>indications </a:t>
            </a:r>
            <a:r>
              <a:rPr spc="10" dirty="0">
                <a:latin typeface="Liberation Sans"/>
                <a:cs typeface="Liberation Sans"/>
              </a:rPr>
              <a:t>on </a:t>
            </a:r>
            <a:r>
              <a:rPr spc="5" dirty="0">
                <a:latin typeface="Liberation Sans"/>
                <a:cs typeface="Liberation Sans"/>
              </a:rPr>
              <a:t>general optimization</a:t>
            </a:r>
            <a:r>
              <a:rPr spc="-65" dirty="0">
                <a:latin typeface="Liberation Sans"/>
                <a:cs typeface="Liberation Sans"/>
              </a:rPr>
              <a:t> techniques:</a:t>
            </a:r>
            <a:endParaRPr dirty="0">
              <a:latin typeface="Liberation Sans"/>
              <a:cs typeface="Liberation Sans"/>
            </a:endParaRPr>
          </a:p>
          <a:p>
            <a:pPr marL="879475" lvl="2" indent="-285750">
              <a:spcBef>
                <a:spcPts val="509"/>
              </a:spcBef>
              <a:buSzPct val="100000"/>
              <a:buFont typeface="Wingdings" panose="05000000000000000000" pitchFamily="2" charset="2"/>
              <a:buChar char="§"/>
              <a:tabLst>
                <a:tab pos="236220" algn="l"/>
              </a:tabLst>
            </a:pPr>
            <a:r>
              <a:rPr sz="1600" spc="-10" dirty="0">
                <a:latin typeface="Liberation Sans"/>
                <a:cs typeface="Liberation Sans"/>
              </a:rPr>
              <a:t>data-flow</a:t>
            </a:r>
            <a:r>
              <a:rPr sz="1600" spc="-25" dirty="0">
                <a:latin typeface="Liberation Sans"/>
                <a:cs typeface="Liberation Sans"/>
              </a:rPr>
              <a:t> </a:t>
            </a:r>
            <a:r>
              <a:rPr sz="1600" spc="-10" dirty="0">
                <a:latin typeface="Liberation Sans"/>
                <a:cs typeface="Liberation Sans"/>
              </a:rPr>
              <a:t>analysis</a:t>
            </a:r>
            <a:endParaRPr sz="1600" dirty="0">
              <a:latin typeface="Liberation Sans"/>
              <a:cs typeface="Liberation Sans"/>
            </a:endParaRPr>
          </a:p>
          <a:p>
            <a:pPr marL="879475" lvl="2" indent="-285750">
              <a:spcBef>
                <a:spcPts val="500"/>
              </a:spcBef>
              <a:buSzPct val="100000"/>
              <a:buFont typeface="Wingdings" panose="05000000000000000000" pitchFamily="2" charset="2"/>
              <a:buChar char="§"/>
              <a:tabLst>
                <a:tab pos="236220" algn="l"/>
              </a:tabLst>
            </a:pPr>
            <a:r>
              <a:rPr sz="1600" spc="-5" dirty="0">
                <a:latin typeface="Liberation Sans"/>
                <a:cs typeface="Liberation Sans"/>
              </a:rPr>
              <a:t>register</a:t>
            </a:r>
            <a:r>
              <a:rPr sz="1600" spc="-10" dirty="0">
                <a:latin typeface="Liberation Sans"/>
                <a:cs typeface="Liberation Sans"/>
              </a:rPr>
              <a:t> allocation</a:t>
            </a:r>
            <a:endParaRPr sz="1600" dirty="0">
              <a:latin typeface="Liberation Sans"/>
              <a:cs typeface="Liberation Sans"/>
            </a:endParaRPr>
          </a:p>
          <a:p>
            <a:pPr marL="879475" lvl="2" indent="-285750">
              <a:spcBef>
                <a:spcPts val="500"/>
              </a:spcBef>
              <a:buSzPct val="100000"/>
              <a:buFont typeface="Wingdings" panose="05000000000000000000" pitchFamily="2" charset="2"/>
              <a:buChar char="§"/>
              <a:tabLst>
                <a:tab pos="236220" algn="l"/>
              </a:tabLst>
            </a:pPr>
            <a:r>
              <a:rPr sz="1600" spc="-10" dirty="0">
                <a:latin typeface="Liberation Sans"/>
                <a:cs typeface="Liberation Sans"/>
              </a:rPr>
              <a:t>software </a:t>
            </a:r>
            <a:r>
              <a:rPr sz="1600" spc="-5" dirty="0">
                <a:latin typeface="Liberation Sans"/>
                <a:cs typeface="Liberation Sans"/>
              </a:rPr>
              <a:t>pipelining</a:t>
            </a:r>
            <a:endParaRPr sz="1600" dirty="0">
              <a:latin typeface="Liberation Sans"/>
              <a:cs typeface="Liberation Sans"/>
            </a:endParaRPr>
          </a:p>
          <a:p>
            <a:pPr marL="879475" lvl="2" indent="-285750">
              <a:spcBef>
                <a:spcPts val="500"/>
              </a:spcBef>
              <a:buSzPct val="100000"/>
              <a:buFont typeface="Wingdings" panose="05000000000000000000" pitchFamily="2" charset="2"/>
              <a:buChar char="§"/>
              <a:tabLst>
                <a:tab pos="236220" algn="l"/>
              </a:tabLst>
            </a:pPr>
            <a:r>
              <a:rPr sz="1600" spc="-10" dirty="0">
                <a:latin typeface="Liberation Sans"/>
                <a:cs typeface="Liberation Sans"/>
              </a:rPr>
              <a:t>Etc.</a:t>
            </a:r>
            <a:endParaRPr sz="1600" dirty="0">
              <a:latin typeface="Liberation Sans"/>
              <a:cs typeface="Liberation Sans"/>
            </a:endParaRPr>
          </a:p>
          <a:p>
            <a:pPr marL="323850" indent="-285750">
              <a:spcBef>
                <a:spcPts val="705"/>
              </a:spcBef>
              <a:buSzPct val="100000"/>
              <a:buFont typeface="Arial" panose="020B0604020202020204" pitchFamily="34" charset="0"/>
              <a:buChar char="•"/>
              <a:tabLst>
                <a:tab pos="137160" algn="l"/>
              </a:tabLst>
            </a:pPr>
            <a:r>
              <a:rPr spc="5" dirty="0">
                <a:latin typeface="Liberation Sans"/>
              </a:rPr>
              <a:t>describe the main data structures used:</a:t>
            </a:r>
          </a:p>
          <a:p>
            <a:pPr marL="879475" lvl="2" indent="-285750">
              <a:lnSpc>
                <a:spcPct val="100000"/>
              </a:lnSpc>
              <a:spcBef>
                <a:spcPts val="509"/>
              </a:spcBef>
              <a:buSzPct val="100000"/>
              <a:buFont typeface="Wingdings" panose="05000000000000000000" pitchFamily="2" charset="2"/>
              <a:buChar char="§"/>
              <a:tabLst>
                <a:tab pos="236220" algn="l"/>
              </a:tabLst>
            </a:pPr>
            <a:r>
              <a:rPr sz="1600" spc="-10" dirty="0">
                <a:latin typeface="Liberation Sans"/>
              </a:rPr>
              <a:t>Call graph</a:t>
            </a:r>
          </a:p>
          <a:p>
            <a:pPr marL="879475" lvl="2" indent="-285750">
              <a:lnSpc>
                <a:spcPct val="10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§"/>
              <a:tabLst>
                <a:tab pos="236220" algn="l"/>
              </a:tabLst>
            </a:pPr>
            <a:r>
              <a:rPr sz="1600" spc="-10" dirty="0">
                <a:latin typeface="Liberation Sans"/>
              </a:rPr>
              <a:t>control flow graph</a:t>
            </a:r>
          </a:p>
          <a:p>
            <a:pPr marL="879475" lvl="2" indent="-285750">
              <a:lnSpc>
                <a:spcPct val="10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§"/>
              <a:tabLst>
                <a:tab pos="236220" algn="l"/>
              </a:tabLst>
            </a:pPr>
            <a:r>
              <a:rPr sz="1600" spc="-10" dirty="0">
                <a:latin typeface="Liberation Sans"/>
              </a:rPr>
              <a:t>intermediate code (e.g., 3-address code)</a:t>
            </a:r>
          </a:p>
          <a:p>
            <a:pPr marL="879475" lvl="2" indent="-285750">
              <a:lnSpc>
                <a:spcPct val="10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§"/>
              <a:tabLst>
                <a:tab pos="236220" algn="l"/>
              </a:tabLst>
            </a:pPr>
            <a:r>
              <a:rPr sz="1600" spc="-10" dirty="0">
                <a:latin typeface="Liberation Sans"/>
              </a:rPr>
              <a:t>Static Single Assignment form (SSA)</a:t>
            </a:r>
          </a:p>
          <a:p>
            <a:pPr marL="879475" lvl="2" indent="-285750">
              <a:lnSpc>
                <a:spcPct val="100000"/>
              </a:lnSpc>
              <a:spcBef>
                <a:spcPts val="509"/>
              </a:spcBef>
              <a:buSzPct val="100000"/>
              <a:buFont typeface="Wingdings" panose="05000000000000000000" pitchFamily="2" charset="2"/>
              <a:buChar char="§"/>
              <a:tabLst>
                <a:tab pos="236220" algn="l"/>
              </a:tabLst>
            </a:pPr>
            <a:r>
              <a:rPr sz="1600" spc="-10" dirty="0">
                <a:latin typeface="Liberation Sans"/>
              </a:rPr>
              <a:t>etc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89"/>
    </mc:Choice>
    <mc:Fallback xmlns="">
      <p:transition spd="slow" advTm="36589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820" y="408927"/>
            <a:ext cx="2870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  <a:latin typeface="Liberation Sans"/>
                <a:cs typeface="Liberation Sans"/>
              </a:rPr>
              <a:t>Generic</a:t>
            </a:r>
            <a:r>
              <a:rPr sz="2800" spc="-22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Liberation Sans"/>
                <a:cs typeface="Liberation Sans"/>
              </a:rPr>
              <a:t>Approach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1113411"/>
            <a:ext cx="7873365" cy="2745623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23850" indent="-285750">
              <a:spcBef>
                <a:spcPts val="705"/>
              </a:spcBef>
              <a:buSzPct val="100000"/>
              <a:buFont typeface="Arial" panose="020B0604020202020204" pitchFamily="34" charset="0"/>
              <a:buChar char="•"/>
              <a:tabLst>
                <a:tab pos="137160" algn="l"/>
              </a:tabLst>
            </a:pPr>
            <a:r>
              <a:rPr spc="5" dirty="0">
                <a:latin typeface="Liberation Sans"/>
              </a:rPr>
              <a:t>Decide – Intraprocedural or Interprocedural</a:t>
            </a:r>
          </a:p>
          <a:p>
            <a:pPr marL="879475" marR="30480" lvl="2" indent="-285750">
              <a:lnSpc>
                <a:spcPts val="244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§"/>
              <a:tabLst>
                <a:tab pos="236220" algn="l"/>
              </a:tabLst>
            </a:pPr>
            <a:r>
              <a:rPr sz="1600" spc="-10" dirty="0">
                <a:latin typeface="Liberation Sans"/>
              </a:rPr>
              <a:t>Intraprocedural-- per function analysis (disregarding side effect of  function calls)</a:t>
            </a:r>
          </a:p>
          <a:p>
            <a:pPr marL="879475" marR="90170" lvl="2" indent="-285750">
              <a:lnSpc>
                <a:spcPct val="10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§"/>
              <a:tabLst>
                <a:tab pos="236220" algn="l"/>
              </a:tabLst>
            </a:pPr>
            <a:r>
              <a:rPr sz="1600" spc="-10" dirty="0" err="1">
                <a:latin typeface="Liberation Sans"/>
              </a:rPr>
              <a:t>Interprocedural</a:t>
            </a:r>
            <a:r>
              <a:rPr sz="1600" spc="-10" dirty="0">
                <a:latin typeface="Liberation Sans"/>
              </a:rPr>
              <a:t>- function analysis with considering side effects of  function calls</a:t>
            </a:r>
          </a:p>
          <a:p>
            <a:pPr marL="323850" indent="-285750">
              <a:lnSpc>
                <a:spcPct val="100000"/>
              </a:lnSpc>
              <a:spcBef>
                <a:spcPts val="705"/>
              </a:spcBef>
              <a:buSzPct val="100000"/>
              <a:buFont typeface="Arial" panose="020B0604020202020204" pitchFamily="34" charset="0"/>
              <a:buChar char="•"/>
              <a:tabLst>
                <a:tab pos="137160" algn="l"/>
              </a:tabLst>
            </a:pPr>
            <a:r>
              <a:rPr spc="5" dirty="0">
                <a:latin typeface="Liberation Sans"/>
              </a:rPr>
              <a:t>generation of a control flow graph (CFG)</a:t>
            </a:r>
          </a:p>
          <a:p>
            <a:pPr marL="323850" indent="-285750">
              <a:spcBef>
                <a:spcPts val="705"/>
              </a:spcBef>
              <a:buSzPct val="100000"/>
              <a:buFont typeface="Arial" panose="020B0604020202020204" pitchFamily="34" charset="0"/>
              <a:buChar char="•"/>
              <a:tabLst>
                <a:tab pos="137160" algn="l"/>
              </a:tabLst>
            </a:pPr>
            <a:r>
              <a:rPr spc="5" dirty="0">
                <a:latin typeface="Liberation Sans"/>
              </a:rPr>
              <a:t>(optional) generation of interprocedural CFG (ICFG)</a:t>
            </a:r>
          </a:p>
          <a:p>
            <a:pPr marL="323850" indent="-285750">
              <a:spcBef>
                <a:spcPts val="705"/>
              </a:spcBef>
              <a:buSzPct val="100000"/>
              <a:buFont typeface="Arial" panose="020B0604020202020204" pitchFamily="34" charset="0"/>
              <a:buChar char="•"/>
              <a:tabLst>
                <a:tab pos="137160" algn="l"/>
              </a:tabLst>
            </a:pPr>
            <a:r>
              <a:rPr spc="5" dirty="0">
                <a:latin typeface="Liberation Sans"/>
              </a:rPr>
              <a:t>Data-flow analysis of the (I)CFG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40"/>
    </mc:Choice>
    <mc:Fallback xmlns="">
      <p:transition spd="slow" advTm="7984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319" y="317487"/>
            <a:ext cx="71780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1190" algn="l"/>
              </a:tabLst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IR:</a:t>
            </a:r>
            <a:r>
              <a:rPr sz="400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3-address</a:t>
            </a:r>
            <a:r>
              <a:rPr sz="4000" spc="1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code	</a:t>
            </a:r>
            <a:r>
              <a:rPr sz="4000" spc="-80" dirty="0">
                <a:solidFill>
                  <a:srgbClr val="000000"/>
                </a:solidFill>
                <a:latin typeface="Liberation Sans"/>
                <a:cs typeface="Liberation Sans"/>
              </a:rPr>
              <a:t>(TAC</a:t>
            </a:r>
            <a:r>
              <a:rPr sz="400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10" dirty="0">
                <a:solidFill>
                  <a:srgbClr val="000000"/>
                </a:solidFill>
                <a:latin typeface="Liberation Sans"/>
                <a:cs typeface="Liberation Sans"/>
              </a:rPr>
              <a:t>mode)</a:t>
            </a:r>
            <a:endParaRPr sz="40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1235697"/>
            <a:ext cx="7244080" cy="377667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23850" marR="5080" indent="-285750">
              <a:lnSpc>
                <a:spcPts val="3050"/>
              </a:lnSpc>
              <a:spcBef>
                <a:spcPts val="705"/>
              </a:spcBef>
              <a:buSzPct val="100000"/>
              <a:buFont typeface="Arial" panose="020B0604020202020204" pitchFamily="34" charset="0"/>
              <a:buChar char="•"/>
              <a:tabLst>
                <a:tab pos="137160" algn="l"/>
              </a:tabLst>
            </a:pPr>
            <a:r>
              <a:rPr spc="5" dirty="0">
                <a:latin typeface="Liberation Sans"/>
              </a:rPr>
              <a:t>Intermediate Representation “high-level” assembly  code: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800" y="2011667"/>
            <a:ext cx="6579234" cy="1479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9475" marR="1350645" lvl="2" indent="-285750">
              <a:lnSpc>
                <a:spcPct val="1333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§"/>
              <a:tabLst>
                <a:tab pos="236220" algn="l"/>
              </a:tabLst>
            </a:pPr>
            <a:r>
              <a:rPr sz="1600" spc="-10" dirty="0">
                <a:latin typeface="Liberation Sans"/>
              </a:rPr>
              <a:t>binary logic and arithmetic operators  </a:t>
            </a:r>
            <a:endParaRPr lang="en-GB" sz="1600" spc="-10" dirty="0">
              <a:latin typeface="Liberation Sans"/>
            </a:endParaRPr>
          </a:p>
          <a:p>
            <a:pPr marL="879475" marR="1350645" lvl="2" indent="-285750">
              <a:lnSpc>
                <a:spcPct val="1333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§"/>
              <a:tabLst>
                <a:tab pos="236220" algn="l"/>
              </a:tabLst>
            </a:pPr>
            <a:r>
              <a:rPr sz="1600" spc="-10" dirty="0">
                <a:latin typeface="Liberation Sans"/>
              </a:rPr>
              <a:t>use of temporary memory location ti</a:t>
            </a:r>
          </a:p>
          <a:p>
            <a:pPr marL="879475" marR="5080" lvl="2" indent="-285750">
              <a:lnSpc>
                <a:spcPct val="1333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§"/>
              <a:tabLst>
                <a:tab pos="236220" algn="l"/>
              </a:tabLst>
            </a:pPr>
            <a:r>
              <a:rPr sz="1600" spc="-10" dirty="0">
                <a:latin typeface="Liberation Sans"/>
              </a:rPr>
              <a:t>assignments to variables, temporary locations  </a:t>
            </a:r>
            <a:endParaRPr lang="en-GB" sz="1600" spc="-10" dirty="0">
              <a:latin typeface="Liberation Sans"/>
            </a:endParaRPr>
          </a:p>
          <a:p>
            <a:pPr marL="879475" marR="5080" lvl="2" indent="-285750">
              <a:lnSpc>
                <a:spcPct val="1333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§"/>
              <a:tabLst>
                <a:tab pos="236220" algn="l"/>
              </a:tabLst>
            </a:pPr>
            <a:r>
              <a:rPr sz="1600" spc="-10" dirty="0">
                <a:latin typeface="Liberation Sans"/>
              </a:rPr>
              <a:t>a label is assigned to each instruction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072"/>
    </mc:Choice>
    <mc:Fallback xmlns="">
      <p:transition spd="slow" advTm="109072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319" y="317487"/>
            <a:ext cx="71780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1190" algn="l"/>
              </a:tabLst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IR:</a:t>
            </a:r>
            <a:r>
              <a:rPr sz="400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3-address</a:t>
            </a:r>
            <a:r>
              <a:rPr sz="4000" spc="1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code	</a:t>
            </a:r>
            <a:r>
              <a:rPr sz="4000" spc="-80" dirty="0">
                <a:solidFill>
                  <a:srgbClr val="000000"/>
                </a:solidFill>
                <a:latin typeface="Liberation Sans"/>
                <a:cs typeface="Liberation Sans"/>
              </a:rPr>
              <a:t>(TAC</a:t>
            </a:r>
            <a:r>
              <a:rPr sz="400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10" dirty="0">
                <a:solidFill>
                  <a:srgbClr val="000000"/>
                </a:solidFill>
                <a:latin typeface="Liberation Sans"/>
                <a:cs typeface="Liberation Sans"/>
              </a:rPr>
              <a:t>mode)</a:t>
            </a:r>
            <a:endParaRPr sz="40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7547" y="3992245"/>
            <a:ext cx="3865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5025" algn="l"/>
                <a:tab pos="1795145" algn="l"/>
                <a:tab pos="2618105" algn="l"/>
                <a:tab pos="2892425" algn="l"/>
              </a:tabLst>
            </a:pPr>
            <a:r>
              <a:rPr sz="1800" dirty="0">
                <a:latin typeface="FreeMono"/>
                <a:cs typeface="FreeMono"/>
              </a:rPr>
              <a:t>var1=	(var2+	var3)	+	func(A)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55747" y="3717925"/>
            <a:ext cx="2768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972185" algn="l"/>
                <a:tab pos="1246505" algn="l"/>
                <a:tab pos="1932305" algn="l"/>
                <a:tab pos="2206625" algn="l"/>
              </a:tabLst>
            </a:pPr>
            <a:r>
              <a:rPr sz="1800" dirty="0">
                <a:latin typeface="FreeMono"/>
                <a:cs typeface="FreeMono"/>
              </a:rPr>
              <a:t>L1:	t1	=	var2	+	var3  L2:	t2	=	func(A)</a:t>
            </a:r>
          </a:p>
          <a:p>
            <a:pPr marL="12700">
              <a:lnSpc>
                <a:spcPct val="100000"/>
              </a:lnSpc>
              <a:tabLst>
                <a:tab pos="560705" algn="l"/>
                <a:tab pos="1383665" algn="l"/>
              </a:tabLst>
            </a:pPr>
            <a:r>
              <a:rPr sz="1800" dirty="0">
                <a:latin typeface="FreeMono"/>
                <a:cs typeface="FreeMono"/>
              </a:rPr>
              <a:t>L3:	var1=	t1+t2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4883917" y="4052570"/>
            <a:ext cx="383540" cy="179070"/>
            <a:chOff x="4391659" y="4537697"/>
            <a:chExt cx="383540" cy="179070"/>
          </a:xfrm>
        </p:grpSpPr>
        <p:sp>
          <p:nvSpPr>
            <p:cNvPr id="13" name="object 13"/>
            <p:cNvSpPr/>
            <p:nvPr/>
          </p:nvSpPr>
          <p:spPr>
            <a:xfrm>
              <a:off x="4391659" y="4537697"/>
              <a:ext cx="383540" cy="179070"/>
            </a:xfrm>
            <a:custGeom>
              <a:avLst/>
              <a:gdLst/>
              <a:ahLst/>
              <a:cxnLst/>
              <a:rect l="l" t="t" r="r" b="b"/>
              <a:pathLst>
                <a:path w="383539" h="179070">
                  <a:moveTo>
                    <a:pt x="287019" y="0"/>
                  </a:moveTo>
                  <a:lnTo>
                    <a:pt x="287019" y="44450"/>
                  </a:lnTo>
                  <a:lnTo>
                    <a:pt x="0" y="44450"/>
                  </a:lnTo>
                  <a:lnTo>
                    <a:pt x="0" y="133350"/>
                  </a:lnTo>
                  <a:lnTo>
                    <a:pt x="287019" y="133350"/>
                  </a:lnTo>
                  <a:lnTo>
                    <a:pt x="287019" y="179070"/>
                  </a:lnTo>
                  <a:lnTo>
                    <a:pt x="383539" y="88900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91659" y="4537697"/>
              <a:ext cx="383540" cy="179070"/>
            </a:xfrm>
            <a:custGeom>
              <a:avLst/>
              <a:gdLst/>
              <a:ahLst/>
              <a:cxnLst/>
              <a:rect l="l" t="t" r="r" b="b"/>
              <a:pathLst>
                <a:path w="383539" h="179070">
                  <a:moveTo>
                    <a:pt x="0" y="44450"/>
                  </a:moveTo>
                  <a:lnTo>
                    <a:pt x="287019" y="44450"/>
                  </a:lnTo>
                  <a:lnTo>
                    <a:pt x="287019" y="0"/>
                  </a:lnTo>
                  <a:lnTo>
                    <a:pt x="383539" y="88900"/>
                  </a:lnTo>
                  <a:lnTo>
                    <a:pt x="287019" y="179070"/>
                  </a:lnTo>
                  <a:lnTo>
                    <a:pt x="287019" y="133350"/>
                  </a:lnTo>
                  <a:lnTo>
                    <a:pt x="0" y="133350"/>
                  </a:lnTo>
                  <a:lnTo>
                    <a:pt x="0" y="44450"/>
                  </a:lnTo>
                  <a:close/>
                </a:path>
                <a:path w="383539" h="179070">
                  <a:moveTo>
                    <a:pt x="0" y="0"/>
                  </a:moveTo>
                  <a:lnTo>
                    <a:pt x="0" y="0"/>
                  </a:lnTo>
                </a:path>
                <a:path w="383539" h="179070">
                  <a:moveTo>
                    <a:pt x="383539" y="179070"/>
                  </a:moveTo>
                  <a:lnTo>
                    <a:pt x="383539" y="17907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4">
            <a:extLst>
              <a:ext uri="{FF2B5EF4-FFF2-40B4-BE49-F238E27FC236}">
                <a16:creationId xmlns:a16="http://schemas.microsoft.com/office/drawing/2014/main" id="{95BA7A82-1C99-4140-B5FD-36FAD270ED37}"/>
              </a:ext>
            </a:extLst>
          </p:cNvPr>
          <p:cNvSpPr txBox="1"/>
          <p:nvPr/>
        </p:nvSpPr>
        <p:spPr>
          <a:xfrm>
            <a:off x="927100" y="1235697"/>
            <a:ext cx="7244080" cy="377667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23850" marR="5080" indent="-285750">
              <a:lnSpc>
                <a:spcPts val="3050"/>
              </a:lnSpc>
              <a:spcBef>
                <a:spcPts val="705"/>
              </a:spcBef>
              <a:buSzPct val="100000"/>
              <a:buFont typeface="Arial" panose="020B0604020202020204" pitchFamily="34" charset="0"/>
              <a:buChar char="•"/>
              <a:tabLst>
                <a:tab pos="137160" algn="l"/>
              </a:tabLst>
            </a:pPr>
            <a:r>
              <a:rPr spc="5" dirty="0">
                <a:latin typeface="Liberation Sans"/>
              </a:rPr>
              <a:t>Intermediate Representation “high-level” assembly  code:</a:t>
            </a: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84B6AFE6-2B0C-4388-B5A4-61E630EA97EE}"/>
              </a:ext>
            </a:extLst>
          </p:cNvPr>
          <p:cNvSpPr txBox="1"/>
          <p:nvPr/>
        </p:nvSpPr>
        <p:spPr>
          <a:xfrm>
            <a:off x="1320800" y="2011667"/>
            <a:ext cx="6579234" cy="1479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9475" marR="1350645" lvl="2" indent="-285750">
              <a:lnSpc>
                <a:spcPct val="1333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§"/>
              <a:tabLst>
                <a:tab pos="236220" algn="l"/>
              </a:tabLst>
            </a:pPr>
            <a:r>
              <a:rPr sz="1600" spc="-10" dirty="0">
                <a:latin typeface="Liberation Sans"/>
              </a:rPr>
              <a:t>binary logic and arithmetic operators  </a:t>
            </a:r>
            <a:endParaRPr lang="en-GB" sz="1600" spc="-10" dirty="0">
              <a:latin typeface="Liberation Sans"/>
            </a:endParaRPr>
          </a:p>
          <a:p>
            <a:pPr marL="879475" marR="1350645" lvl="2" indent="-285750">
              <a:lnSpc>
                <a:spcPct val="1333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§"/>
              <a:tabLst>
                <a:tab pos="236220" algn="l"/>
              </a:tabLst>
            </a:pPr>
            <a:r>
              <a:rPr sz="1600" spc="-10" dirty="0">
                <a:latin typeface="Liberation Sans"/>
              </a:rPr>
              <a:t>use of temporary memory location ti</a:t>
            </a:r>
          </a:p>
          <a:p>
            <a:pPr marL="879475" marR="5080" lvl="2" indent="-285750">
              <a:lnSpc>
                <a:spcPct val="1333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§"/>
              <a:tabLst>
                <a:tab pos="236220" algn="l"/>
              </a:tabLst>
            </a:pPr>
            <a:r>
              <a:rPr sz="1600" spc="-10" dirty="0">
                <a:latin typeface="Liberation Sans"/>
              </a:rPr>
              <a:t>assignments to variables, temporary locations  </a:t>
            </a:r>
            <a:endParaRPr lang="en-GB" sz="1600" spc="-10" dirty="0">
              <a:latin typeface="Liberation Sans"/>
            </a:endParaRPr>
          </a:p>
          <a:p>
            <a:pPr marL="879475" marR="5080" lvl="2" indent="-285750">
              <a:lnSpc>
                <a:spcPct val="1333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§"/>
              <a:tabLst>
                <a:tab pos="236220" algn="l"/>
              </a:tabLst>
            </a:pPr>
            <a:r>
              <a:rPr sz="1600" spc="-10" dirty="0">
                <a:latin typeface="Liberation Sans"/>
              </a:rPr>
              <a:t>a label is assigned to each instruction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60"/>
    </mc:Choice>
    <mc:Fallback xmlns="">
      <p:transition spd="slow" advTm="6196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0270" y="3634727"/>
            <a:ext cx="9461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205867"/>
                </a:solidFill>
                <a:latin typeface="Carlito"/>
                <a:cs typeface="Carlito"/>
              </a:rPr>
              <a:t>. .</a:t>
            </a:r>
            <a:r>
              <a:rPr sz="6000" spc="-120" dirty="0">
                <a:solidFill>
                  <a:srgbClr val="205867"/>
                </a:solidFill>
                <a:latin typeface="Carlito"/>
                <a:cs typeface="Carlito"/>
              </a:rPr>
              <a:t> </a:t>
            </a:r>
            <a:r>
              <a:rPr sz="6000" dirty="0">
                <a:solidFill>
                  <a:srgbClr val="205867"/>
                </a:solidFill>
                <a:latin typeface="Carlito"/>
                <a:cs typeface="Carlito"/>
              </a:rPr>
              <a:t>.</a:t>
            </a:r>
            <a:endParaRPr sz="6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7315" y="443030"/>
            <a:ext cx="1939551" cy="441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41"/>
    </mc:Choice>
    <mc:Fallback xmlns="">
      <p:transition spd="slow" advTm="1754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317487"/>
            <a:ext cx="38068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Basic Block</a:t>
            </a:r>
            <a:r>
              <a:rPr sz="4000" spc="-6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(BB)</a:t>
            </a:r>
            <a:endParaRPr sz="40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1191247"/>
            <a:ext cx="7360284" cy="84965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219"/>
              </a:spcBef>
            </a:pPr>
            <a:r>
              <a:rPr sz="2000" spc="5" dirty="0">
                <a:latin typeface="Liberation Sans"/>
              </a:rPr>
              <a:t>A maximal sequence of instructions with single  entry and single exit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8100" y="2212327"/>
            <a:ext cx="6470015" cy="29924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99060">
              <a:lnSpc>
                <a:spcPct val="101299"/>
              </a:lnSpc>
              <a:spcBef>
                <a:spcPts val="60"/>
              </a:spcBef>
            </a:pPr>
            <a:r>
              <a:rPr sz="2000" dirty="0">
                <a:latin typeface="Liberation Sans"/>
                <a:cs typeface="Liberation Sans"/>
              </a:rPr>
              <a:t>=&gt; execution of BB </a:t>
            </a:r>
            <a:r>
              <a:rPr sz="2000" spc="-5" dirty="0">
                <a:latin typeface="Liberation Sans"/>
                <a:cs typeface="Liberation Sans"/>
              </a:rPr>
              <a:t>is </a:t>
            </a:r>
            <a:r>
              <a:rPr sz="2000" i="1" spc="-5" dirty="0">
                <a:latin typeface="Liberation Sans"/>
                <a:cs typeface="Liberation Sans"/>
              </a:rPr>
              <a:t>atomic </a:t>
            </a:r>
            <a:r>
              <a:rPr sz="2000" dirty="0">
                <a:latin typeface="Liberation Sans"/>
                <a:cs typeface="Liberation Sans"/>
              </a:rPr>
              <a:t>(under normal  </a:t>
            </a:r>
            <a:r>
              <a:rPr sz="2000" spc="-5" dirty="0">
                <a:latin typeface="Liberation Sans"/>
                <a:cs typeface="Liberation Sans"/>
              </a:rPr>
              <a:t>condition)</a:t>
            </a:r>
            <a:endParaRPr sz="20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252"/>
    </mc:Choice>
    <mc:Fallback xmlns="">
      <p:transition spd="slow" advTm="97252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8329" y="347967"/>
            <a:ext cx="5380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Liberation Sans"/>
                <a:cs typeface="Liberation Sans"/>
              </a:rPr>
              <a:t>Control Flow Graph</a:t>
            </a:r>
            <a:r>
              <a:rPr sz="3600" spc="-70" dirty="0">
                <a:latin typeface="Liberation Sans"/>
                <a:cs typeface="Liberation Sans"/>
              </a:rPr>
              <a:t> </a:t>
            </a:r>
            <a:r>
              <a:rPr sz="3600" spc="-5" dirty="0">
                <a:latin typeface="Liberation Sans"/>
                <a:cs typeface="Liberation Sans"/>
              </a:rPr>
              <a:t>(CFG)</a:t>
            </a:r>
            <a:endParaRPr sz="36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1191247"/>
            <a:ext cx="6748145" cy="87756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219"/>
              </a:spcBef>
            </a:pPr>
            <a:r>
              <a:rPr sz="2000" spc="5" dirty="0">
                <a:latin typeface="Liberation Sans"/>
              </a:rPr>
              <a:t>A representation of how the execution may  progress inside a given 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1666858" y="2340597"/>
            <a:ext cx="5467940" cy="2078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81"/>
    </mc:Choice>
    <mc:Fallback xmlns="">
      <p:transition spd="slow" advTm="8358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450" y="317487"/>
            <a:ext cx="24485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Call</a:t>
            </a:r>
            <a:r>
              <a:rPr sz="4000" spc="-10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Graph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6930" y="1192517"/>
            <a:ext cx="8230870" cy="92012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2900">
              <a:lnSpc>
                <a:spcPts val="3350"/>
              </a:lnSpc>
              <a:spcBef>
                <a:spcPts val="219"/>
              </a:spcBef>
              <a:buFont typeface="Arial" panose="020B0604020202020204" pitchFamily="34" charset="0"/>
              <a:buChar char="•"/>
            </a:pPr>
            <a:r>
              <a:rPr sz="2000" spc="5" dirty="0">
                <a:latin typeface="Liberation Sans"/>
              </a:rPr>
              <a:t>Computed for a whole program (i.e.  interprocedural by definition)</a:t>
            </a: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Arial" panose="020B0604020202020204" pitchFamily="34" charset="0"/>
              <a:buChar char="•"/>
            </a:pPr>
            <a:r>
              <a:rPr sz="2000" spc="5" dirty="0">
                <a:latin typeface="Liberation Sans"/>
              </a:rPr>
              <a:t>Represented as a directed graph (V,E)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00200" y="2175962"/>
            <a:ext cx="6514465" cy="93679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392804" algn="l"/>
              </a:tabLst>
            </a:pPr>
            <a:r>
              <a:rPr sz="2350" dirty="0">
                <a:latin typeface="Liberation Mono"/>
                <a:cs typeface="Liberation Mono"/>
              </a:rPr>
              <a:t>where </a:t>
            </a:r>
            <a:r>
              <a:rPr sz="2000" spc="5" dirty="0">
                <a:latin typeface="FreeMono"/>
                <a:cs typeface="FreeMono"/>
              </a:rPr>
              <a:t>V</a:t>
            </a:r>
            <a:r>
              <a:rPr sz="2000" spc="370" dirty="0">
                <a:latin typeface="FreeMono"/>
                <a:cs typeface="FreeMono"/>
              </a:rPr>
              <a:t> </a:t>
            </a:r>
            <a:r>
              <a:rPr sz="2000" spc="5" dirty="0">
                <a:latin typeface="FreeMono"/>
                <a:cs typeface="FreeMono"/>
              </a:rPr>
              <a:t>=</a:t>
            </a:r>
            <a:r>
              <a:rPr sz="2000" spc="15" dirty="0">
                <a:latin typeface="FreeMono"/>
                <a:cs typeface="FreeMono"/>
              </a:rPr>
              <a:t> </a:t>
            </a:r>
            <a:r>
              <a:rPr sz="2000" spc="5" dirty="0">
                <a:latin typeface="FreeMono"/>
                <a:cs typeface="FreeMono"/>
              </a:rPr>
              <a:t>{</a:t>
            </a:r>
            <a:r>
              <a:rPr sz="2000" spc="5" dirty="0" err="1">
                <a:latin typeface="FreeMono"/>
                <a:cs typeface="FreeMono"/>
              </a:rPr>
              <a:t>F</a:t>
            </a:r>
            <a:r>
              <a:rPr spc="7" baseline="-4901" dirty="0" err="1">
                <a:latin typeface="FreeMono"/>
                <a:cs typeface="FreeMono"/>
              </a:rPr>
              <a:t>i</a:t>
            </a:r>
            <a:r>
              <a:rPr sz="2000" spc="5" dirty="0" err="1">
                <a:latin typeface="FreeMono"/>
                <a:cs typeface="FreeMono"/>
              </a:rPr>
              <a:t>|F</a:t>
            </a:r>
            <a:r>
              <a:rPr spc="7" baseline="-4901" dirty="0" err="1">
                <a:latin typeface="FreeMono"/>
                <a:cs typeface="FreeMono"/>
              </a:rPr>
              <a:t>i</a:t>
            </a:r>
            <a:r>
              <a:rPr lang="en-GB" spc="7" baseline="-4901" dirty="0">
                <a:latin typeface="FreeMono"/>
                <a:cs typeface="FreeMono"/>
              </a:rPr>
              <a:t> </a:t>
            </a:r>
            <a:r>
              <a:rPr sz="2000" spc="5" dirty="0">
                <a:latin typeface="FreeMono"/>
                <a:cs typeface="FreeMono"/>
              </a:rPr>
              <a:t>is a</a:t>
            </a:r>
            <a:r>
              <a:rPr sz="2000" spc="-55" dirty="0">
                <a:latin typeface="FreeMono"/>
                <a:cs typeface="FreeMono"/>
              </a:rPr>
              <a:t> </a:t>
            </a:r>
            <a:r>
              <a:rPr sz="2000" spc="5" dirty="0">
                <a:latin typeface="FreeMono"/>
                <a:cs typeface="FreeMono"/>
              </a:rPr>
              <a:t>function}</a:t>
            </a:r>
            <a:endParaRPr sz="2000" dirty="0">
              <a:latin typeface="FreeMono"/>
              <a:cs typeface="FreeMono"/>
            </a:endParaRPr>
          </a:p>
          <a:p>
            <a:pPr marL="995680">
              <a:lnSpc>
                <a:spcPct val="100000"/>
              </a:lnSpc>
              <a:spcBef>
                <a:spcPts val="810"/>
              </a:spcBef>
            </a:pPr>
            <a:endParaRPr sz="1900" dirty="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1255" y="2921038"/>
            <a:ext cx="5062220" cy="3218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79805" algn="l"/>
                <a:tab pos="3169285" algn="l"/>
              </a:tabLst>
            </a:pPr>
            <a:r>
              <a:rPr sz="2000" spc="5" dirty="0">
                <a:latin typeface="FreeMono"/>
              </a:rPr>
              <a:t>E ={(Fi,Fj)|Fi</a:t>
            </a:r>
            <a:r>
              <a:rPr lang="en-GB" sz="2000" spc="5" dirty="0">
                <a:latin typeface="FreeMono"/>
              </a:rPr>
              <a:t> </a:t>
            </a:r>
            <a:r>
              <a:rPr sz="2000" spc="5" dirty="0">
                <a:latin typeface="FreeMono"/>
              </a:rPr>
              <a:t>calls Fj}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32"/>
    </mc:Choice>
    <mc:Fallback xmlns="">
      <p:transition spd="slow" advTm="54332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509" y="13957"/>
            <a:ext cx="75812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7550" marR="5080" indent="-324485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Intraprocedural </a:t>
            </a:r>
            <a:r>
              <a:rPr sz="4000" spc="-10" dirty="0">
                <a:solidFill>
                  <a:srgbClr val="000000"/>
                </a:solidFill>
                <a:latin typeface="Liberation Sans"/>
                <a:cs typeface="Liberation Sans"/>
              </a:rPr>
              <a:t>Computation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over  </a:t>
            </a:r>
            <a:r>
              <a:rPr sz="4000" spc="-10" dirty="0">
                <a:solidFill>
                  <a:srgbClr val="000000"/>
                </a:solidFill>
                <a:latin typeface="Liberation Sans"/>
                <a:cs typeface="Liberation Sans"/>
              </a:rPr>
              <a:t>CFG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509" y="1584325"/>
            <a:ext cx="7846695" cy="183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Liberation Sans"/>
                <a:cs typeface="Liberation Sans"/>
              </a:rPr>
              <a:t>associate (local) properties </a:t>
            </a:r>
            <a:r>
              <a:rPr sz="2000" dirty="0">
                <a:latin typeface="Liberation Sans"/>
                <a:cs typeface="Liberation Sans"/>
              </a:rPr>
              <a:t>to </a:t>
            </a:r>
            <a:r>
              <a:rPr sz="2000" spc="-5" dirty="0">
                <a:latin typeface="Liberation Sans"/>
                <a:cs typeface="Liberation Sans"/>
              </a:rPr>
              <a:t>entry/exit points of </a:t>
            </a:r>
            <a:r>
              <a:rPr sz="2000" spc="-10" dirty="0">
                <a:latin typeface="Liberation Sans"/>
                <a:cs typeface="Liberation Sans"/>
              </a:rPr>
              <a:t>B</a:t>
            </a:r>
            <a:r>
              <a:rPr lang="en-GB" sz="2000" spc="-10" dirty="0">
                <a:latin typeface="Liberation Sans"/>
                <a:cs typeface="Liberation Sans"/>
              </a:rPr>
              <a:t>B</a:t>
            </a:r>
            <a:r>
              <a:rPr sz="2000" spc="-10" dirty="0">
                <a:latin typeface="Liberation Sans"/>
                <a:cs typeface="Liberation Sans"/>
              </a:rPr>
              <a:t>s, </a:t>
            </a:r>
            <a:r>
              <a:rPr sz="2000" spc="-5" dirty="0">
                <a:latin typeface="Liberation Sans"/>
                <a:cs typeface="Liberation Sans"/>
              </a:rPr>
              <a:t>e.g.  set </a:t>
            </a:r>
            <a:r>
              <a:rPr sz="2000" dirty="0">
                <a:latin typeface="Liberation Sans"/>
                <a:cs typeface="Liberation Sans"/>
              </a:rPr>
              <a:t>of </a:t>
            </a:r>
            <a:r>
              <a:rPr sz="2000" spc="-5" dirty="0">
                <a:latin typeface="Liberation Sans"/>
                <a:cs typeface="Liberation Sans"/>
              </a:rPr>
              <a:t>active variables, set </a:t>
            </a:r>
            <a:r>
              <a:rPr sz="2000" dirty="0">
                <a:latin typeface="Liberation Sans"/>
                <a:cs typeface="Liberation Sans"/>
              </a:rPr>
              <a:t>of </a:t>
            </a:r>
            <a:r>
              <a:rPr sz="2000" spc="-10" dirty="0">
                <a:latin typeface="Liberation Sans"/>
                <a:cs typeface="Liberation Sans"/>
              </a:rPr>
              <a:t>available </a:t>
            </a:r>
            <a:r>
              <a:rPr sz="2000" spc="-5" dirty="0">
                <a:latin typeface="Liberation Sans"/>
                <a:cs typeface="Liberation Sans"/>
              </a:rPr>
              <a:t>expressions,</a:t>
            </a:r>
            <a:r>
              <a:rPr sz="2000" spc="3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etc.)</a:t>
            </a:r>
          </a:p>
          <a:p>
            <a:pPr marL="355600" indent="-342900">
              <a:lnSpc>
                <a:spcPct val="100000"/>
              </a:lnSpc>
              <a:spcBef>
                <a:spcPts val="107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Liberation Sans"/>
                <a:cs typeface="Liberation Sans"/>
              </a:rPr>
              <a:t>propagate them along CFG</a:t>
            </a:r>
            <a:r>
              <a:rPr sz="2000" spc="5" dirty="0">
                <a:latin typeface="Liberation Sans"/>
                <a:cs typeface="Liberation Sans"/>
              </a:rPr>
              <a:t> </a:t>
            </a:r>
            <a:r>
              <a:rPr sz="2000" spc="-10" dirty="0">
                <a:latin typeface="Liberation Sans"/>
                <a:cs typeface="Liberation Sans"/>
              </a:rPr>
              <a:t>paths</a:t>
            </a:r>
            <a:endParaRPr sz="2000" dirty="0">
              <a:latin typeface="Liberation Sans"/>
              <a:cs typeface="Liberation Sans"/>
            </a:endParaRPr>
          </a:p>
          <a:p>
            <a:pPr marL="355600" marR="650875" indent="-342900">
              <a:lnSpc>
                <a:spcPct val="10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Liberation Sans"/>
                <a:cs typeface="Liberation Sans"/>
              </a:rPr>
              <a:t>update each BB (and CFG edges) according </a:t>
            </a:r>
            <a:r>
              <a:rPr sz="2000" dirty="0">
                <a:latin typeface="Liberation Sans"/>
                <a:cs typeface="Liberation Sans"/>
              </a:rPr>
              <a:t>to </a:t>
            </a:r>
            <a:r>
              <a:rPr sz="2000" spc="-5" dirty="0">
                <a:latin typeface="Liberation Sans"/>
                <a:cs typeface="Liberation Sans"/>
              </a:rPr>
              <a:t>these  </a:t>
            </a:r>
            <a:r>
              <a:rPr sz="2000" spc="-10" dirty="0">
                <a:latin typeface="Liberation Sans"/>
                <a:cs typeface="Liberation Sans"/>
              </a:rPr>
              <a:t>global </a:t>
            </a:r>
            <a:r>
              <a:rPr sz="2000" spc="-5" dirty="0">
                <a:latin typeface="Liberation Sans"/>
                <a:cs typeface="Liberation Sans"/>
              </a:rPr>
              <a:t>properties</a:t>
            </a:r>
            <a:endParaRPr sz="20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65"/>
    </mc:Choice>
    <mc:Fallback xmlns="">
      <p:transition spd="slow" advTm="67765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0479" y="317487"/>
            <a:ext cx="3999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Liberation Sans"/>
                <a:cs typeface="Liberation Sans"/>
              </a:rPr>
              <a:t>Dataflow</a:t>
            </a:r>
            <a:r>
              <a:rPr sz="4000" spc="-325" dirty="0">
                <a:latin typeface="Liberation Sans"/>
                <a:cs typeface="Liberation Sans"/>
              </a:rPr>
              <a:t> </a:t>
            </a:r>
            <a:r>
              <a:rPr sz="4000" spc="-5" dirty="0">
                <a:latin typeface="Liberation Sans"/>
                <a:cs typeface="Liberation Sans"/>
              </a:rPr>
              <a:t>Analysis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109" y="1292847"/>
            <a:ext cx="64268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Liberation Sans"/>
                <a:cs typeface="Liberation Sans"/>
              </a:rPr>
              <a:t>Static computation </a:t>
            </a:r>
            <a:r>
              <a:rPr sz="2000" spc="-10" dirty="0">
                <a:latin typeface="Liberation Sans"/>
                <a:cs typeface="Liberation Sans"/>
              </a:rPr>
              <a:t>of </a:t>
            </a:r>
            <a:r>
              <a:rPr sz="2000" spc="-5" dirty="0">
                <a:latin typeface="Liberation Sans"/>
                <a:cs typeface="Liberation Sans"/>
              </a:rPr>
              <a:t>the data related </a:t>
            </a:r>
            <a:r>
              <a:rPr sz="2000" spc="-10" dirty="0">
                <a:latin typeface="Liberation Sans"/>
                <a:cs typeface="Liberation Sans"/>
              </a:rPr>
              <a:t>properties </a:t>
            </a:r>
            <a:r>
              <a:rPr sz="2000" spc="-5" dirty="0">
                <a:latin typeface="Liberation Sans"/>
                <a:cs typeface="Liberation Sans"/>
              </a:rPr>
              <a:t>of the</a:t>
            </a:r>
            <a:r>
              <a:rPr sz="2000" spc="25" dirty="0">
                <a:latin typeface="Liberation Sans"/>
                <a:cs typeface="Liberation Sans"/>
              </a:rPr>
              <a:t> </a:t>
            </a:r>
            <a:r>
              <a:rPr sz="2000" spc="-10" dirty="0">
                <a:latin typeface="Liberation Sans"/>
                <a:cs typeface="Liberation Sans"/>
              </a:rPr>
              <a:t>program</a:t>
            </a:r>
            <a:endParaRPr sz="20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0479" y="317487"/>
            <a:ext cx="3999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Liberation Sans"/>
                <a:cs typeface="Liberation Sans"/>
              </a:rPr>
              <a:t>Dataflow</a:t>
            </a:r>
            <a:r>
              <a:rPr sz="4000" spc="-325" dirty="0">
                <a:latin typeface="Liberation Sans"/>
                <a:cs typeface="Liberation Sans"/>
              </a:rPr>
              <a:t> </a:t>
            </a:r>
            <a:r>
              <a:rPr sz="4000" spc="-5" dirty="0">
                <a:latin typeface="Liberation Sans"/>
                <a:cs typeface="Liberation Sans"/>
              </a:rPr>
              <a:t>Analysis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109" y="1292847"/>
            <a:ext cx="724789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Liberation Sans"/>
                <a:cs typeface="Liberation Sans"/>
              </a:rPr>
              <a:t>Static computation </a:t>
            </a:r>
            <a:r>
              <a:rPr sz="2000" spc="-10" dirty="0">
                <a:latin typeface="Liberation Sans"/>
                <a:cs typeface="Liberation Sans"/>
              </a:rPr>
              <a:t>of </a:t>
            </a:r>
            <a:r>
              <a:rPr sz="2000" spc="-5" dirty="0">
                <a:latin typeface="Liberation Sans"/>
                <a:cs typeface="Liberation Sans"/>
              </a:rPr>
              <a:t>the data related </a:t>
            </a:r>
            <a:r>
              <a:rPr sz="2000" spc="-10" dirty="0">
                <a:latin typeface="Liberation Sans"/>
                <a:cs typeface="Liberation Sans"/>
              </a:rPr>
              <a:t>properties </a:t>
            </a:r>
            <a:r>
              <a:rPr sz="2000" spc="-5" dirty="0">
                <a:latin typeface="Liberation Sans"/>
                <a:cs typeface="Liberation Sans"/>
              </a:rPr>
              <a:t>of the</a:t>
            </a:r>
            <a:r>
              <a:rPr sz="2000" spc="25" dirty="0">
                <a:latin typeface="Liberation Sans"/>
                <a:cs typeface="Liberation Sans"/>
              </a:rPr>
              <a:t> </a:t>
            </a:r>
            <a:r>
              <a:rPr sz="2000" spc="-10" dirty="0">
                <a:latin typeface="Liberation Sans"/>
                <a:cs typeface="Liberation Sans"/>
              </a:rPr>
              <a:t>program</a:t>
            </a:r>
            <a:endParaRPr sz="2000" dirty="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117725"/>
            <a:ext cx="6392621" cy="249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0479" y="317487"/>
            <a:ext cx="3999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Liberation Sans"/>
                <a:cs typeface="Liberation Sans"/>
              </a:rPr>
              <a:t>Dataflow</a:t>
            </a:r>
            <a:r>
              <a:rPr sz="4000" spc="-325" dirty="0">
                <a:latin typeface="Liberation Sans"/>
                <a:cs typeface="Liberation Sans"/>
              </a:rPr>
              <a:t> </a:t>
            </a:r>
            <a:r>
              <a:rPr sz="4000" spc="-5" dirty="0">
                <a:latin typeface="Liberation Sans"/>
                <a:cs typeface="Liberation Sans"/>
              </a:rPr>
              <a:t>Analysis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109" y="1292847"/>
            <a:ext cx="732409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Liberation Sans"/>
                <a:cs typeface="Liberation Sans"/>
              </a:rPr>
              <a:t>Static computation </a:t>
            </a:r>
            <a:r>
              <a:rPr sz="2000" spc="-10" dirty="0">
                <a:latin typeface="Liberation Sans"/>
                <a:cs typeface="Liberation Sans"/>
              </a:rPr>
              <a:t>of </a:t>
            </a:r>
            <a:r>
              <a:rPr sz="2000" spc="-5" dirty="0">
                <a:latin typeface="Liberation Sans"/>
                <a:cs typeface="Liberation Sans"/>
              </a:rPr>
              <a:t>the data related </a:t>
            </a:r>
            <a:r>
              <a:rPr sz="2000" spc="-10" dirty="0">
                <a:latin typeface="Liberation Sans"/>
                <a:cs typeface="Liberation Sans"/>
              </a:rPr>
              <a:t>properties </a:t>
            </a:r>
            <a:r>
              <a:rPr sz="2000" spc="-5" dirty="0">
                <a:latin typeface="Liberation Sans"/>
                <a:cs typeface="Liberation Sans"/>
              </a:rPr>
              <a:t>of the</a:t>
            </a:r>
            <a:r>
              <a:rPr sz="2000" spc="25" dirty="0">
                <a:latin typeface="Liberation Sans"/>
                <a:cs typeface="Liberation Sans"/>
              </a:rPr>
              <a:t> </a:t>
            </a:r>
            <a:r>
              <a:rPr sz="2000" spc="-10" dirty="0">
                <a:latin typeface="Liberation Sans"/>
                <a:cs typeface="Liberation Sans"/>
              </a:rPr>
              <a:t>program</a:t>
            </a:r>
            <a:endParaRPr sz="2000" dirty="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5745" y="1953808"/>
            <a:ext cx="6392621" cy="249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5745" y="2803525"/>
            <a:ext cx="6161561" cy="1634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957"/>
    </mc:Choice>
    <mc:Fallback xmlns="">
      <p:transition spd="slow" advTm="84957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0479" y="317487"/>
            <a:ext cx="3999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Liberation Sans"/>
                <a:cs typeface="Liberation Sans"/>
              </a:rPr>
              <a:t>Dataflow</a:t>
            </a:r>
            <a:r>
              <a:rPr sz="4000" spc="-325" dirty="0">
                <a:latin typeface="Liberation Sans"/>
                <a:cs typeface="Liberation Sans"/>
              </a:rPr>
              <a:t> </a:t>
            </a:r>
            <a:r>
              <a:rPr sz="4000" spc="-5" dirty="0">
                <a:latin typeface="Liberation Sans"/>
                <a:cs typeface="Liberation Sans"/>
              </a:rPr>
              <a:t>Analysis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324" y="1218596"/>
            <a:ext cx="708727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Liberation Sans"/>
                <a:cs typeface="Liberation Sans"/>
              </a:rPr>
              <a:t>Static computation </a:t>
            </a:r>
            <a:r>
              <a:rPr sz="2000" spc="-10" dirty="0">
                <a:latin typeface="Liberation Sans"/>
                <a:cs typeface="Liberation Sans"/>
              </a:rPr>
              <a:t>of </a:t>
            </a:r>
            <a:r>
              <a:rPr sz="2000" spc="-5" dirty="0">
                <a:latin typeface="Liberation Sans"/>
                <a:cs typeface="Liberation Sans"/>
              </a:rPr>
              <a:t>the data related </a:t>
            </a:r>
            <a:r>
              <a:rPr sz="2000" spc="-10" dirty="0">
                <a:latin typeface="Liberation Sans"/>
                <a:cs typeface="Liberation Sans"/>
              </a:rPr>
              <a:t>properties </a:t>
            </a:r>
            <a:r>
              <a:rPr sz="2000" spc="-5" dirty="0">
                <a:latin typeface="Liberation Sans"/>
                <a:cs typeface="Liberation Sans"/>
              </a:rPr>
              <a:t>of the</a:t>
            </a:r>
            <a:r>
              <a:rPr sz="2000" spc="25" dirty="0">
                <a:latin typeface="Liberation Sans"/>
                <a:cs typeface="Liberation Sans"/>
              </a:rPr>
              <a:t> </a:t>
            </a:r>
            <a:r>
              <a:rPr sz="2000" spc="-10" dirty="0">
                <a:latin typeface="Liberation Sans"/>
                <a:cs typeface="Liberation Sans"/>
              </a:rPr>
              <a:t>program</a:t>
            </a:r>
            <a:endParaRPr sz="2000" dirty="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324" y="1675720"/>
            <a:ext cx="6392621" cy="249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1450" y="2093003"/>
            <a:ext cx="6161561" cy="1634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3871094"/>
            <a:ext cx="5994343" cy="9612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21"/>
    </mc:Choice>
    <mc:Fallback xmlns="">
      <p:transition spd="slow" advTm="3002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295" y="136525"/>
            <a:ext cx="72174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Example: redundant</a:t>
            </a:r>
            <a:r>
              <a:rPr sz="4000" spc="-6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Expression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1097267"/>
            <a:ext cx="7678561" cy="196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17"/>
    </mc:Choice>
    <mc:Fallback xmlns="">
      <p:transition spd="slow" advTm="22417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295" y="136525"/>
            <a:ext cx="72174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Example: redundant</a:t>
            </a:r>
            <a:r>
              <a:rPr sz="4000" spc="-6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Expression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1097267"/>
            <a:ext cx="7678561" cy="196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090" y="3318497"/>
            <a:ext cx="5643335" cy="1515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4"/>
    </mc:Choice>
    <mc:Fallback xmlns="">
      <p:transition spd="slow" advTm="1706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1490" y="4206227"/>
            <a:ext cx="11633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5" dirty="0">
                <a:solidFill>
                  <a:srgbClr val="205867"/>
                </a:solidFill>
                <a:latin typeface="Carlito"/>
                <a:cs typeface="Carlito"/>
              </a:rPr>
              <a:t>Behaviors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2920" y="288277"/>
            <a:ext cx="8890" cy="4343400"/>
          </a:xfrm>
          <a:custGeom>
            <a:avLst/>
            <a:gdLst/>
            <a:ahLst/>
            <a:cxnLst/>
            <a:rect l="l" t="t" r="r" b="b"/>
            <a:pathLst>
              <a:path w="8889" h="4343400">
                <a:moveTo>
                  <a:pt x="8890" y="0"/>
                </a:moveTo>
                <a:lnTo>
                  <a:pt x="0" y="434340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30270" y="3634727"/>
            <a:ext cx="9461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205867"/>
                </a:solidFill>
                <a:latin typeface="Carlito"/>
                <a:cs typeface="Carlito"/>
              </a:rPr>
              <a:t>. .</a:t>
            </a:r>
            <a:r>
              <a:rPr sz="6000" spc="-120" dirty="0">
                <a:solidFill>
                  <a:srgbClr val="205867"/>
                </a:solidFill>
                <a:latin typeface="Carlito"/>
                <a:cs typeface="Carlito"/>
              </a:rPr>
              <a:t> </a:t>
            </a:r>
            <a:r>
              <a:rPr sz="6000" dirty="0">
                <a:solidFill>
                  <a:srgbClr val="205867"/>
                </a:solidFill>
                <a:latin typeface="Carlito"/>
                <a:cs typeface="Carlito"/>
              </a:rPr>
              <a:t>.</a:t>
            </a:r>
            <a:endParaRPr sz="6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7315" y="443030"/>
            <a:ext cx="1939551" cy="441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5"/>
    </mc:Choice>
    <mc:Fallback xmlns="">
      <p:transition spd="slow" advTm="1085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5410" y="287007"/>
            <a:ext cx="38474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1880" algn="l"/>
              </a:tabLst>
            </a:pPr>
            <a:r>
              <a:rPr sz="4400" spc="-5" dirty="0">
                <a:solidFill>
                  <a:srgbClr val="000000"/>
                </a:solidFill>
                <a:latin typeface="Liberation Sans"/>
                <a:cs typeface="Liberation Sans"/>
              </a:rPr>
              <a:t>Example	conti..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76495" y="1607878"/>
            <a:ext cx="3996222" cy="2774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29"/>
    </mc:Choice>
    <mc:Fallback xmlns="">
      <p:transition spd="slow" advTm="59429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5410" y="287007"/>
            <a:ext cx="38474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1880" algn="l"/>
              </a:tabLst>
            </a:pPr>
            <a:r>
              <a:rPr sz="4400" spc="-5" dirty="0">
                <a:solidFill>
                  <a:srgbClr val="000000"/>
                </a:solidFill>
                <a:latin typeface="Liberation Sans"/>
                <a:cs typeface="Liberation Sans"/>
              </a:rPr>
              <a:t>Example	conti..</a:t>
            </a:r>
            <a:endParaRPr sz="4400">
              <a:latin typeface="Liberation Sans"/>
              <a:cs typeface="Liberation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52979" y="1451597"/>
            <a:ext cx="4020185" cy="2930525"/>
            <a:chOff x="2252979" y="1451597"/>
            <a:chExt cx="4020185" cy="2930525"/>
          </a:xfrm>
        </p:grpSpPr>
        <p:sp>
          <p:nvSpPr>
            <p:cNvPr id="4" name="object 4"/>
            <p:cNvSpPr/>
            <p:nvPr/>
          </p:nvSpPr>
          <p:spPr>
            <a:xfrm>
              <a:off x="2276495" y="1607878"/>
              <a:ext cx="3996222" cy="27740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2979" y="1451597"/>
              <a:ext cx="3987800" cy="29260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81"/>
    </mc:Choice>
    <mc:Fallback xmlns="">
      <p:transition spd="slow" advTm="3528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369" y="0"/>
            <a:ext cx="6920231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1750" marR="5080" indent="-128905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Dataflow Eqn for available  expressions 1/2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20519" y="1441437"/>
            <a:ext cx="5698499" cy="3166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45"/>
    </mc:Choice>
    <mc:Fallback xmlns="">
      <p:transition spd="slow" advTm="102345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369" y="0"/>
            <a:ext cx="651700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1750" marR="5080" indent="-128905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Dataflow Eqn for available  expressions 2/2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1847" y="1441437"/>
            <a:ext cx="7113343" cy="3039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505"/>
    </mc:Choice>
    <mc:Fallback xmlns="">
      <p:transition spd="slow" advTm="137505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970" y="257797"/>
            <a:ext cx="40309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  <a:latin typeface="Liberation Sans"/>
                <a:cs typeface="Liberation Sans"/>
              </a:rPr>
              <a:t>Simple</a:t>
            </a:r>
            <a:r>
              <a:rPr sz="4400" spc="-8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400" spc="-5" dirty="0">
                <a:solidFill>
                  <a:srgbClr val="000000"/>
                </a:solidFill>
                <a:latin typeface="Liberation Sans"/>
                <a:cs typeface="Liberation Sans"/>
              </a:rPr>
              <a:t>Program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5746" y="1253477"/>
            <a:ext cx="2642529" cy="3545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48"/>
    </mc:Choice>
    <mc:Fallback xmlns="">
      <p:transition spd="slow" advTm="12548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77354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344">
            <a:solidFill>
              <a:srgbClr val="BF4F4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297496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344">
            <a:solidFill>
              <a:srgbClr val="BF4F4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0819" y="22351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0020" y="25209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44650" y="2227567"/>
            <a:ext cx="891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X </a:t>
            </a:r>
            <a:r>
              <a:rPr sz="1800" dirty="0">
                <a:solidFill>
                  <a:srgbClr val="1E487C"/>
                </a:solidFill>
                <a:latin typeface="DejaVu Sans"/>
                <a:cs typeface="DejaVu Sans"/>
              </a:rPr>
              <a:t>= 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X +</a:t>
            </a:r>
            <a:r>
              <a:rPr sz="1800" spc="-265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89150" y="1183400"/>
            <a:ext cx="85090" cy="1158875"/>
            <a:chOff x="2089150" y="1183400"/>
            <a:chExt cx="85090" cy="1158875"/>
          </a:xfrm>
        </p:grpSpPr>
        <p:sp>
          <p:nvSpPr>
            <p:cNvPr id="8" name="object 8"/>
            <p:cNvSpPr/>
            <p:nvPr/>
          </p:nvSpPr>
          <p:spPr>
            <a:xfrm>
              <a:off x="2131059" y="1197597"/>
              <a:ext cx="2540" cy="1064260"/>
            </a:xfrm>
            <a:custGeom>
              <a:avLst/>
              <a:gdLst/>
              <a:ahLst/>
              <a:cxnLst/>
              <a:rect l="l" t="t" r="r" b="b"/>
              <a:pathLst>
                <a:path w="2539" h="1064260">
                  <a:moveTo>
                    <a:pt x="2539" y="0"/>
                  </a:moveTo>
                  <a:lnTo>
                    <a:pt x="0" y="106426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9150" y="22567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10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084070" y="2506740"/>
            <a:ext cx="85090" cy="1158875"/>
            <a:chOff x="2084070" y="2506740"/>
            <a:chExt cx="85090" cy="1158875"/>
          </a:xfrm>
        </p:grpSpPr>
        <p:sp>
          <p:nvSpPr>
            <p:cNvPr id="11" name="object 11"/>
            <p:cNvSpPr/>
            <p:nvPr/>
          </p:nvSpPr>
          <p:spPr>
            <a:xfrm>
              <a:off x="2125980" y="2520937"/>
              <a:ext cx="3810" cy="1064260"/>
            </a:xfrm>
            <a:custGeom>
              <a:avLst/>
              <a:gdLst/>
              <a:ahLst/>
              <a:cxnLst/>
              <a:rect l="l" t="t" r="r" b="b"/>
              <a:pathLst>
                <a:path w="3810" h="1064260">
                  <a:moveTo>
                    <a:pt x="3809" y="0"/>
                  </a:moveTo>
                  <a:lnTo>
                    <a:pt x="0" y="106426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84070" y="358011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90" y="0"/>
                  </a:moveTo>
                  <a:lnTo>
                    <a:pt x="0" y="0"/>
                  </a:lnTo>
                  <a:lnTo>
                    <a:pt x="41910" y="85089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939790" y="173977"/>
            <a:ext cx="8890" cy="4743450"/>
          </a:xfrm>
          <a:custGeom>
            <a:avLst/>
            <a:gdLst/>
            <a:ahLst/>
            <a:cxnLst/>
            <a:rect l="l" t="t" r="r" b="b"/>
            <a:pathLst>
              <a:path w="8889" h="4743450">
                <a:moveTo>
                  <a:pt x="8889" y="0"/>
                </a:moveTo>
                <a:lnTo>
                  <a:pt x="0" y="474345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67989" y="173977"/>
            <a:ext cx="8890" cy="4743450"/>
          </a:xfrm>
          <a:custGeom>
            <a:avLst/>
            <a:gdLst/>
            <a:ahLst/>
            <a:cxnLst/>
            <a:rect l="l" t="t" r="r" b="b"/>
            <a:pathLst>
              <a:path w="8889" h="4743450">
                <a:moveTo>
                  <a:pt x="8890" y="0"/>
                </a:moveTo>
                <a:lnTo>
                  <a:pt x="0" y="474345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1800" y="1657337"/>
            <a:ext cx="576580" cy="21590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700"/>
              </a:lnSpc>
            </a:pPr>
            <a:r>
              <a:rPr sz="1800" dirty="0">
                <a:latin typeface="Liberation Sans"/>
                <a:cs typeface="Liberation Sans"/>
              </a:rPr>
              <a:t>X=0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4190" y="2881617"/>
            <a:ext cx="575310" cy="21590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700"/>
              </a:lnSpc>
            </a:pPr>
            <a:r>
              <a:rPr sz="1800" dirty="0">
                <a:latin typeface="Liberation Sans"/>
                <a:cs typeface="Liberation Sans"/>
              </a:rPr>
              <a:t>X=1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29"/>
    </mc:Choice>
    <mc:Fallback xmlns="">
      <p:transition spd="slow" advTm="20629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297496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344">
            <a:solidFill>
              <a:srgbClr val="BF4F4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0819" y="22351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00020" y="25209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4650" y="2227567"/>
            <a:ext cx="891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X </a:t>
            </a:r>
            <a:r>
              <a:rPr sz="1800" dirty="0">
                <a:solidFill>
                  <a:srgbClr val="1E487C"/>
                </a:solidFill>
                <a:latin typeface="DejaVu Sans"/>
                <a:cs typeface="DejaVu Sans"/>
              </a:rPr>
              <a:t>= 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X +</a:t>
            </a:r>
            <a:r>
              <a:rPr sz="1800" spc="-265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89150" y="1183400"/>
            <a:ext cx="85090" cy="1158875"/>
            <a:chOff x="2089150" y="1183400"/>
            <a:chExt cx="85090" cy="1158875"/>
          </a:xfrm>
        </p:grpSpPr>
        <p:sp>
          <p:nvSpPr>
            <p:cNvPr id="7" name="object 7"/>
            <p:cNvSpPr/>
            <p:nvPr/>
          </p:nvSpPr>
          <p:spPr>
            <a:xfrm>
              <a:off x="2131059" y="1197597"/>
              <a:ext cx="2540" cy="1064260"/>
            </a:xfrm>
            <a:custGeom>
              <a:avLst/>
              <a:gdLst/>
              <a:ahLst/>
              <a:cxnLst/>
              <a:rect l="l" t="t" r="r" b="b"/>
              <a:pathLst>
                <a:path w="2539" h="1064260">
                  <a:moveTo>
                    <a:pt x="2539" y="0"/>
                  </a:moveTo>
                  <a:lnTo>
                    <a:pt x="0" y="106426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9150" y="22567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10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084070" y="2506740"/>
            <a:ext cx="85090" cy="1158875"/>
            <a:chOff x="2084070" y="2506740"/>
            <a:chExt cx="85090" cy="1158875"/>
          </a:xfrm>
        </p:grpSpPr>
        <p:sp>
          <p:nvSpPr>
            <p:cNvPr id="10" name="object 10"/>
            <p:cNvSpPr/>
            <p:nvPr/>
          </p:nvSpPr>
          <p:spPr>
            <a:xfrm>
              <a:off x="2125980" y="2520937"/>
              <a:ext cx="3810" cy="1064260"/>
            </a:xfrm>
            <a:custGeom>
              <a:avLst/>
              <a:gdLst/>
              <a:ahLst/>
              <a:cxnLst/>
              <a:rect l="l" t="t" r="r" b="b"/>
              <a:pathLst>
                <a:path w="3810" h="1064260">
                  <a:moveTo>
                    <a:pt x="3809" y="0"/>
                  </a:moveTo>
                  <a:lnTo>
                    <a:pt x="0" y="106426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84070" y="358011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90" y="0"/>
                  </a:moveTo>
                  <a:lnTo>
                    <a:pt x="0" y="0"/>
                  </a:lnTo>
                  <a:lnTo>
                    <a:pt x="41910" y="85089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810000" y="1773542"/>
            <a:ext cx="986790" cy="0"/>
          </a:xfrm>
          <a:custGeom>
            <a:avLst/>
            <a:gdLst/>
            <a:ahLst/>
            <a:cxnLst/>
            <a:rect l="l" t="t" r="r" b="b"/>
            <a:pathLst>
              <a:path w="986789">
                <a:moveTo>
                  <a:pt x="0" y="0"/>
                </a:moveTo>
                <a:lnTo>
                  <a:pt x="986789" y="0"/>
                </a:lnTo>
              </a:path>
            </a:pathLst>
          </a:custGeom>
          <a:ln w="9344">
            <a:solidFill>
              <a:srgbClr val="497DBA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0000" y="2975597"/>
            <a:ext cx="986790" cy="0"/>
          </a:xfrm>
          <a:custGeom>
            <a:avLst/>
            <a:gdLst/>
            <a:ahLst/>
            <a:cxnLst/>
            <a:rect l="l" t="t" r="r" b="b"/>
            <a:pathLst>
              <a:path w="986789">
                <a:moveTo>
                  <a:pt x="0" y="0"/>
                </a:moveTo>
                <a:lnTo>
                  <a:pt x="986789" y="0"/>
                </a:lnTo>
              </a:path>
            </a:pathLst>
          </a:custGeom>
          <a:ln w="9344">
            <a:solidFill>
              <a:srgbClr val="497DBA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1000" y="2217348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518"/>
                </a:lnTo>
              </a:path>
            </a:pathLst>
          </a:custGeom>
          <a:ln w="3175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06390" y="25145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51070" y="2222487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57420" y="1358660"/>
            <a:ext cx="85090" cy="870585"/>
            <a:chOff x="4757420" y="1358660"/>
            <a:chExt cx="85090" cy="870585"/>
          </a:xfrm>
        </p:grpSpPr>
        <p:sp>
          <p:nvSpPr>
            <p:cNvPr id="18" name="object 18"/>
            <p:cNvSpPr/>
            <p:nvPr/>
          </p:nvSpPr>
          <p:spPr>
            <a:xfrm>
              <a:off x="4799330" y="1372857"/>
              <a:ext cx="1270" cy="775970"/>
            </a:xfrm>
            <a:custGeom>
              <a:avLst/>
              <a:gdLst/>
              <a:ahLst/>
              <a:cxnLst/>
              <a:rect l="l" t="t" r="r" b="b"/>
              <a:pathLst>
                <a:path w="1270" h="775969">
                  <a:moveTo>
                    <a:pt x="1270" y="0"/>
                  </a:moveTo>
                  <a:lnTo>
                    <a:pt x="0" y="775969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57420" y="21437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09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756150" y="2501660"/>
            <a:ext cx="85090" cy="870585"/>
            <a:chOff x="4756150" y="2501660"/>
            <a:chExt cx="85090" cy="870585"/>
          </a:xfrm>
        </p:grpSpPr>
        <p:sp>
          <p:nvSpPr>
            <p:cNvPr id="21" name="object 21"/>
            <p:cNvSpPr/>
            <p:nvPr/>
          </p:nvSpPr>
          <p:spPr>
            <a:xfrm>
              <a:off x="4798059" y="2515857"/>
              <a:ext cx="1270" cy="775970"/>
            </a:xfrm>
            <a:custGeom>
              <a:avLst/>
              <a:gdLst/>
              <a:ahLst/>
              <a:cxnLst/>
              <a:rect l="l" t="t" r="r" b="b"/>
              <a:pathLst>
                <a:path w="1270" h="775970">
                  <a:moveTo>
                    <a:pt x="1269" y="0"/>
                  </a:moveTo>
                  <a:lnTo>
                    <a:pt x="0" y="775969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56150" y="32867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10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13759" y="1691627"/>
            <a:ext cx="297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in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21379" y="2891777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out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39790" y="173977"/>
            <a:ext cx="8890" cy="4743450"/>
          </a:xfrm>
          <a:custGeom>
            <a:avLst/>
            <a:gdLst/>
            <a:ahLst/>
            <a:cxnLst/>
            <a:rect l="l" t="t" r="r" b="b"/>
            <a:pathLst>
              <a:path w="8889" h="4743450">
                <a:moveTo>
                  <a:pt x="8889" y="0"/>
                </a:moveTo>
                <a:lnTo>
                  <a:pt x="0" y="474345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67989" y="173977"/>
            <a:ext cx="8890" cy="4743450"/>
          </a:xfrm>
          <a:custGeom>
            <a:avLst/>
            <a:gdLst/>
            <a:ahLst/>
            <a:cxnLst/>
            <a:rect l="l" t="t" r="r" b="b"/>
            <a:pathLst>
              <a:path w="8889" h="4743450">
                <a:moveTo>
                  <a:pt x="8890" y="0"/>
                </a:moveTo>
                <a:lnTo>
                  <a:pt x="0" y="474345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31800" y="1657337"/>
            <a:ext cx="576580" cy="21590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700"/>
              </a:lnSpc>
            </a:pPr>
            <a:r>
              <a:rPr sz="1800" dirty="0">
                <a:latin typeface="Liberation Sans"/>
                <a:cs typeface="Liberation Sans"/>
              </a:rPr>
              <a:t>X=0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30300" y="1603997"/>
            <a:ext cx="106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z="1800" u="dash" dirty="0">
                <a:uFill>
                  <a:solidFill>
                    <a:srgbClr val="BF4F4C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4190" y="2881617"/>
            <a:ext cx="575310" cy="21590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700"/>
              </a:lnSpc>
            </a:pPr>
            <a:r>
              <a:rPr sz="1800" dirty="0">
                <a:latin typeface="Liberation Sans"/>
                <a:cs typeface="Liberation Sans"/>
              </a:rPr>
              <a:t>X=1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30300" y="2827007"/>
            <a:ext cx="106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z="1800" dirty="0"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57"/>
    </mc:Choice>
    <mc:Fallback xmlns="">
      <p:transition spd="slow" advTm="20257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297496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344">
            <a:solidFill>
              <a:srgbClr val="BF4F4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0819" y="22351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00020" y="25209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4650" y="2227567"/>
            <a:ext cx="891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X </a:t>
            </a:r>
            <a:r>
              <a:rPr sz="1800" dirty="0">
                <a:solidFill>
                  <a:srgbClr val="1E487C"/>
                </a:solidFill>
                <a:latin typeface="DejaVu Sans"/>
                <a:cs typeface="DejaVu Sans"/>
              </a:rPr>
              <a:t>= 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X +</a:t>
            </a:r>
            <a:r>
              <a:rPr sz="1800" spc="-265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89150" y="1183400"/>
            <a:ext cx="85090" cy="1158875"/>
            <a:chOff x="2089150" y="1183400"/>
            <a:chExt cx="85090" cy="1158875"/>
          </a:xfrm>
        </p:grpSpPr>
        <p:sp>
          <p:nvSpPr>
            <p:cNvPr id="7" name="object 7"/>
            <p:cNvSpPr/>
            <p:nvPr/>
          </p:nvSpPr>
          <p:spPr>
            <a:xfrm>
              <a:off x="2131059" y="1197597"/>
              <a:ext cx="2540" cy="1064260"/>
            </a:xfrm>
            <a:custGeom>
              <a:avLst/>
              <a:gdLst/>
              <a:ahLst/>
              <a:cxnLst/>
              <a:rect l="l" t="t" r="r" b="b"/>
              <a:pathLst>
                <a:path w="2539" h="1064260">
                  <a:moveTo>
                    <a:pt x="2539" y="0"/>
                  </a:moveTo>
                  <a:lnTo>
                    <a:pt x="0" y="106426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9150" y="22567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10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084070" y="2506740"/>
            <a:ext cx="85090" cy="1158875"/>
            <a:chOff x="2084070" y="2506740"/>
            <a:chExt cx="85090" cy="1158875"/>
          </a:xfrm>
        </p:grpSpPr>
        <p:sp>
          <p:nvSpPr>
            <p:cNvPr id="10" name="object 10"/>
            <p:cNvSpPr/>
            <p:nvPr/>
          </p:nvSpPr>
          <p:spPr>
            <a:xfrm>
              <a:off x="2125980" y="2520937"/>
              <a:ext cx="3810" cy="1064260"/>
            </a:xfrm>
            <a:custGeom>
              <a:avLst/>
              <a:gdLst/>
              <a:ahLst/>
              <a:cxnLst/>
              <a:rect l="l" t="t" r="r" b="b"/>
              <a:pathLst>
                <a:path w="3810" h="1064260">
                  <a:moveTo>
                    <a:pt x="3809" y="0"/>
                  </a:moveTo>
                  <a:lnTo>
                    <a:pt x="0" y="106426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84070" y="358011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90" y="0"/>
                  </a:moveTo>
                  <a:lnTo>
                    <a:pt x="0" y="0"/>
                  </a:lnTo>
                  <a:lnTo>
                    <a:pt x="41910" y="85089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05237" y="1768779"/>
            <a:ext cx="996315" cy="1211580"/>
            <a:chOff x="3805237" y="1768779"/>
            <a:chExt cx="996315" cy="1211580"/>
          </a:xfrm>
        </p:grpSpPr>
        <p:sp>
          <p:nvSpPr>
            <p:cNvPr id="13" name="object 13"/>
            <p:cNvSpPr/>
            <p:nvPr/>
          </p:nvSpPr>
          <p:spPr>
            <a:xfrm>
              <a:off x="3810000" y="1773542"/>
              <a:ext cx="986790" cy="0"/>
            </a:xfrm>
            <a:custGeom>
              <a:avLst/>
              <a:gdLst/>
              <a:ahLst/>
              <a:cxnLst/>
              <a:rect l="l" t="t" r="r" b="b"/>
              <a:pathLst>
                <a:path w="986789">
                  <a:moveTo>
                    <a:pt x="0" y="0"/>
                  </a:moveTo>
                  <a:lnTo>
                    <a:pt x="986789" y="0"/>
                  </a:lnTo>
                </a:path>
              </a:pathLst>
            </a:custGeom>
            <a:ln w="9344">
              <a:solidFill>
                <a:srgbClr val="497DB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000" y="2975597"/>
              <a:ext cx="986790" cy="0"/>
            </a:xfrm>
            <a:custGeom>
              <a:avLst/>
              <a:gdLst/>
              <a:ahLst/>
              <a:cxnLst/>
              <a:rect l="l" t="t" r="r" b="b"/>
              <a:pathLst>
                <a:path w="986789">
                  <a:moveTo>
                    <a:pt x="0" y="0"/>
                  </a:moveTo>
                  <a:lnTo>
                    <a:pt x="986789" y="0"/>
                  </a:lnTo>
                </a:path>
              </a:pathLst>
            </a:custGeom>
            <a:ln w="9344">
              <a:solidFill>
                <a:srgbClr val="497DB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91000" y="2217348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518"/>
                  </a:lnTo>
                </a:path>
              </a:pathLst>
            </a:custGeom>
            <a:ln w="3175">
              <a:solidFill>
                <a:srgbClr val="4E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406390" y="25145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51070" y="2222487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56150" y="1358569"/>
            <a:ext cx="86360" cy="2013585"/>
            <a:chOff x="4756150" y="1358569"/>
            <a:chExt cx="86360" cy="2013585"/>
          </a:xfrm>
        </p:grpSpPr>
        <p:sp>
          <p:nvSpPr>
            <p:cNvPr id="19" name="object 19"/>
            <p:cNvSpPr/>
            <p:nvPr/>
          </p:nvSpPr>
          <p:spPr>
            <a:xfrm>
              <a:off x="4799330" y="1372857"/>
              <a:ext cx="1270" cy="775970"/>
            </a:xfrm>
            <a:custGeom>
              <a:avLst/>
              <a:gdLst/>
              <a:ahLst/>
              <a:cxnLst/>
              <a:rect l="l" t="t" r="r" b="b"/>
              <a:pathLst>
                <a:path w="1270" h="775969">
                  <a:moveTo>
                    <a:pt x="1270" y="0"/>
                  </a:moveTo>
                  <a:lnTo>
                    <a:pt x="0" y="775969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57420" y="21437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09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98059" y="2515857"/>
              <a:ext cx="1270" cy="775970"/>
            </a:xfrm>
            <a:custGeom>
              <a:avLst/>
              <a:gdLst/>
              <a:ahLst/>
              <a:cxnLst/>
              <a:rect l="l" t="t" r="r" b="b"/>
              <a:pathLst>
                <a:path w="1270" h="775970">
                  <a:moveTo>
                    <a:pt x="1269" y="0"/>
                  </a:moveTo>
                  <a:lnTo>
                    <a:pt x="0" y="775969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56150" y="32867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10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13759" y="1691627"/>
            <a:ext cx="297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in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21379" y="2891777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out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39790" y="173977"/>
            <a:ext cx="8890" cy="4743450"/>
          </a:xfrm>
          <a:custGeom>
            <a:avLst/>
            <a:gdLst/>
            <a:ahLst/>
            <a:cxnLst/>
            <a:rect l="l" t="t" r="r" b="b"/>
            <a:pathLst>
              <a:path w="8889" h="4743450">
                <a:moveTo>
                  <a:pt x="8889" y="0"/>
                </a:moveTo>
                <a:lnTo>
                  <a:pt x="0" y="474345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67989" y="173977"/>
            <a:ext cx="8890" cy="4743450"/>
          </a:xfrm>
          <a:custGeom>
            <a:avLst/>
            <a:gdLst/>
            <a:ahLst/>
            <a:cxnLst/>
            <a:rect l="l" t="t" r="r" b="b"/>
            <a:pathLst>
              <a:path w="8889" h="4743450">
                <a:moveTo>
                  <a:pt x="8890" y="0"/>
                </a:moveTo>
                <a:lnTo>
                  <a:pt x="0" y="474345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58870" y="777227"/>
            <a:ext cx="179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4F"/>
                </a:solidFill>
                <a:latin typeface="Carlito"/>
                <a:cs typeface="Carlito"/>
              </a:rPr>
              <a:t>dataflow</a:t>
            </a:r>
            <a:r>
              <a:rPr sz="1800" b="1" spc="-65" dirty="0">
                <a:solidFill>
                  <a:srgbClr val="00AF4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00AF4F"/>
                </a:solidFill>
                <a:latin typeface="Carlito"/>
                <a:cs typeface="Carlito"/>
              </a:rPr>
              <a:t>elements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62350" y="1017664"/>
            <a:ext cx="1013460" cy="1783080"/>
            <a:chOff x="3562350" y="1017664"/>
            <a:chExt cx="1013460" cy="1783080"/>
          </a:xfrm>
        </p:grpSpPr>
        <p:sp>
          <p:nvSpPr>
            <p:cNvPr id="29" name="object 29"/>
            <p:cNvSpPr/>
            <p:nvPr/>
          </p:nvSpPr>
          <p:spPr>
            <a:xfrm>
              <a:off x="3624580" y="1022337"/>
              <a:ext cx="943610" cy="543560"/>
            </a:xfrm>
            <a:custGeom>
              <a:avLst/>
              <a:gdLst/>
              <a:ahLst/>
              <a:cxnLst/>
              <a:rect l="l" t="t" r="r" b="b"/>
              <a:pathLst>
                <a:path w="943610" h="543560">
                  <a:moveTo>
                    <a:pt x="943610" y="0"/>
                  </a:moveTo>
                  <a:lnTo>
                    <a:pt x="0" y="543560"/>
                  </a:lnTo>
                </a:path>
              </a:pathLst>
            </a:custGeom>
            <a:ln w="9344">
              <a:solidFill>
                <a:srgbClr val="00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62350" y="1530337"/>
              <a:ext cx="85090" cy="69850"/>
            </a:xfrm>
            <a:custGeom>
              <a:avLst/>
              <a:gdLst/>
              <a:ahLst/>
              <a:cxnLst/>
              <a:rect l="l" t="t" r="r" b="b"/>
              <a:pathLst>
                <a:path w="85089" h="69850">
                  <a:moveTo>
                    <a:pt x="46989" y="0"/>
                  </a:moveTo>
                  <a:lnTo>
                    <a:pt x="0" y="69850"/>
                  </a:lnTo>
                  <a:lnTo>
                    <a:pt x="85089" y="6477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47439" y="1029957"/>
              <a:ext cx="923290" cy="1708150"/>
            </a:xfrm>
            <a:custGeom>
              <a:avLst/>
              <a:gdLst/>
              <a:ahLst/>
              <a:cxnLst/>
              <a:rect l="l" t="t" r="r" b="b"/>
              <a:pathLst>
                <a:path w="923289" h="1708150">
                  <a:moveTo>
                    <a:pt x="923289" y="0"/>
                  </a:moveTo>
                  <a:lnTo>
                    <a:pt x="0" y="1708150"/>
                  </a:lnTo>
                </a:path>
              </a:pathLst>
            </a:custGeom>
            <a:ln w="9344">
              <a:solidFill>
                <a:srgbClr val="00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13150" y="2715247"/>
              <a:ext cx="69850" cy="85090"/>
            </a:xfrm>
            <a:custGeom>
              <a:avLst/>
              <a:gdLst/>
              <a:ahLst/>
              <a:cxnLst/>
              <a:rect l="l" t="t" r="r" b="b"/>
              <a:pathLst>
                <a:path w="69850" h="85089">
                  <a:moveTo>
                    <a:pt x="2539" y="0"/>
                  </a:moveTo>
                  <a:lnTo>
                    <a:pt x="0" y="85090"/>
                  </a:lnTo>
                  <a:lnTo>
                    <a:pt x="69850" y="35560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31800" y="1657337"/>
            <a:ext cx="576580" cy="21590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700"/>
              </a:lnSpc>
            </a:pPr>
            <a:r>
              <a:rPr sz="1800" dirty="0">
                <a:latin typeface="Liberation Sans"/>
                <a:cs typeface="Liberation Sans"/>
              </a:rPr>
              <a:t>X=0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30300" y="1603997"/>
            <a:ext cx="106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z="1800" u="dash" dirty="0">
                <a:uFill>
                  <a:solidFill>
                    <a:srgbClr val="BF4F4C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4190" y="2881617"/>
            <a:ext cx="575310" cy="21590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700"/>
              </a:lnSpc>
            </a:pPr>
            <a:r>
              <a:rPr sz="1800" dirty="0">
                <a:latin typeface="Liberation Sans"/>
                <a:cs typeface="Liberation Sans"/>
              </a:rPr>
              <a:t>X=1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30300" y="2827007"/>
            <a:ext cx="106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z="1800" dirty="0"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3"/>
    </mc:Choice>
    <mc:Fallback xmlns="">
      <p:transition spd="slow" advTm="7463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297496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344">
            <a:solidFill>
              <a:srgbClr val="BF4F4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0819" y="22351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00020" y="25209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4650" y="2227567"/>
            <a:ext cx="891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X </a:t>
            </a:r>
            <a:r>
              <a:rPr sz="1800" dirty="0">
                <a:solidFill>
                  <a:srgbClr val="1E487C"/>
                </a:solidFill>
                <a:latin typeface="DejaVu Sans"/>
                <a:cs typeface="DejaVu Sans"/>
              </a:rPr>
              <a:t>= 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X +</a:t>
            </a:r>
            <a:r>
              <a:rPr sz="1800" spc="-265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89150" y="1183400"/>
            <a:ext cx="85090" cy="1158875"/>
            <a:chOff x="2089150" y="1183400"/>
            <a:chExt cx="85090" cy="1158875"/>
          </a:xfrm>
        </p:grpSpPr>
        <p:sp>
          <p:nvSpPr>
            <p:cNvPr id="7" name="object 7"/>
            <p:cNvSpPr/>
            <p:nvPr/>
          </p:nvSpPr>
          <p:spPr>
            <a:xfrm>
              <a:off x="2131059" y="1197597"/>
              <a:ext cx="2540" cy="1064260"/>
            </a:xfrm>
            <a:custGeom>
              <a:avLst/>
              <a:gdLst/>
              <a:ahLst/>
              <a:cxnLst/>
              <a:rect l="l" t="t" r="r" b="b"/>
              <a:pathLst>
                <a:path w="2539" h="1064260">
                  <a:moveTo>
                    <a:pt x="2539" y="0"/>
                  </a:moveTo>
                  <a:lnTo>
                    <a:pt x="0" y="106426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9150" y="22567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10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084070" y="2506740"/>
            <a:ext cx="85090" cy="1158875"/>
            <a:chOff x="2084070" y="2506740"/>
            <a:chExt cx="85090" cy="1158875"/>
          </a:xfrm>
        </p:grpSpPr>
        <p:sp>
          <p:nvSpPr>
            <p:cNvPr id="10" name="object 10"/>
            <p:cNvSpPr/>
            <p:nvPr/>
          </p:nvSpPr>
          <p:spPr>
            <a:xfrm>
              <a:off x="2125980" y="2520937"/>
              <a:ext cx="3810" cy="1064260"/>
            </a:xfrm>
            <a:custGeom>
              <a:avLst/>
              <a:gdLst/>
              <a:ahLst/>
              <a:cxnLst/>
              <a:rect l="l" t="t" r="r" b="b"/>
              <a:pathLst>
                <a:path w="3810" h="1064260">
                  <a:moveTo>
                    <a:pt x="3809" y="0"/>
                  </a:moveTo>
                  <a:lnTo>
                    <a:pt x="0" y="106426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84070" y="358011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90" y="0"/>
                  </a:moveTo>
                  <a:lnTo>
                    <a:pt x="0" y="0"/>
                  </a:lnTo>
                  <a:lnTo>
                    <a:pt x="41910" y="85089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05237" y="1768779"/>
            <a:ext cx="996315" cy="1211580"/>
            <a:chOff x="3805237" y="1768779"/>
            <a:chExt cx="996315" cy="1211580"/>
          </a:xfrm>
        </p:grpSpPr>
        <p:sp>
          <p:nvSpPr>
            <p:cNvPr id="13" name="object 13"/>
            <p:cNvSpPr/>
            <p:nvPr/>
          </p:nvSpPr>
          <p:spPr>
            <a:xfrm>
              <a:off x="3810000" y="1773542"/>
              <a:ext cx="986790" cy="0"/>
            </a:xfrm>
            <a:custGeom>
              <a:avLst/>
              <a:gdLst/>
              <a:ahLst/>
              <a:cxnLst/>
              <a:rect l="l" t="t" r="r" b="b"/>
              <a:pathLst>
                <a:path w="986789">
                  <a:moveTo>
                    <a:pt x="0" y="0"/>
                  </a:moveTo>
                  <a:lnTo>
                    <a:pt x="986789" y="0"/>
                  </a:lnTo>
                </a:path>
              </a:pathLst>
            </a:custGeom>
            <a:ln w="9344">
              <a:solidFill>
                <a:srgbClr val="497DB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000" y="2975597"/>
              <a:ext cx="986790" cy="0"/>
            </a:xfrm>
            <a:custGeom>
              <a:avLst/>
              <a:gdLst/>
              <a:ahLst/>
              <a:cxnLst/>
              <a:rect l="l" t="t" r="r" b="b"/>
              <a:pathLst>
                <a:path w="986789">
                  <a:moveTo>
                    <a:pt x="0" y="0"/>
                  </a:moveTo>
                  <a:lnTo>
                    <a:pt x="986789" y="0"/>
                  </a:lnTo>
                </a:path>
              </a:pathLst>
            </a:custGeom>
            <a:ln w="9344">
              <a:solidFill>
                <a:srgbClr val="497DB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91000" y="2217348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518"/>
                  </a:lnTo>
                </a:path>
              </a:pathLst>
            </a:custGeom>
            <a:ln w="3175">
              <a:solidFill>
                <a:srgbClr val="4E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406390" y="25145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51070" y="2222487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56150" y="1358569"/>
            <a:ext cx="86360" cy="2013585"/>
            <a:chOff x="4756150" y="1358569"/>
            <a:chExt cx="86360" cy="2013585"/>
          </a:xfrm>
        </p:grpSpPr>
        <p:sp>
          <p:nvSpPr>
            <p:cNvPr id="19" name="object 19"/>
            <p:cNvSpPr/>
            <p:nvPr/>
          </p:nvSpPr>
          <p:spPr>
            <a:xfrm>
              <a:off x="4799330" y="1372857"/>
              <a:ext cx="1270" cy="775970"/>
            </a:xfrm>
            <a:custGeom>
              <a:avLst/>
              <a:gdLst/>
              <a:ahLst/>
              <a:cxnLst/>
              <a:rect l="l" t="t" r="r" b="b"/>
              <a:pathLst>
                <a:path w="1270" h="775969">
                  <a:moveTo>
                    <a:pt x="1270" y="0"/>
                  </a:moveTo>
                  <a:lnTo>
                    <a:pt x="0" y="775969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57420" y="21437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09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98059" y="2515857"/>
              <a:ext cx="1270" cy="775970"/>
            </a:xfrm>
            <a:custGeom>
              <a:avLst/>
              <a:gdLst/>
              <a:ahLst/>
              <a:cxnLst/>
              <a:rect l="l" t="t" r="r" b="b"/>
              <a:pathLst>
                <a:path w="1270" h="775970">
                  <a:moveTo>
                    <a:pt x="1269" y="0"/>
                  </a:moveTo>
                  <a:lnTo>
                    <a:pt x="0" y="775969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56150" y="32867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10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13759" y="1691627"/>
            <a:ext cx="297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in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21379" y="2891777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out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39790" y="173977"/>
            <a:ext cx="8890" cy="4743450"/>
          </a:xfrm>
          <a:custGeom>
            <a:avLst/>
            <a:gdLst/>
            <a:ahLst/>
            <a:cxnLst/>
            <a:rect l="l" t="t" r="r" b="b"/>
            <a:pathLst>
              <a:path w="8889" h="4743450">
                <a:moveTo>
                  <a:pt x="8889" y="0"/>
                </a:moveTo>
                <a:lnTo>
                  <a:pt x="0" y="474345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67989" y="173977"/>
            <a:ext cx="8890" cy="4743450"/>
          </a:xfrm>
          <a:custGeom>
            <a:avLst/>
            <a:gdLst/>
            <a:ahLst/>
            <a:cxnLst/>
            <a:rect l="l" t="t" r="r" b="b"/>
            <a:pathLst>
              <a:path w="8889" h="4743450">
                <a:moveTo>
                  <a:pt x="8890" y="0"/>
                </a:moveTo>
                <a:lnTo>
                  <a:pt x="0" y="474345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58870" y="777227"/>
            <a:ext cx="179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4F"/>
                </a:solidFill>
                <a:latin typeface="Carlito"/>
                <a:cs typeface="Carlito"/>
              </a:rPr>
              <a:t>dataflow</a:t>
            </a:r>
            <a:r>
              <a:rPr sz="1800" b="1" spc="-65" dirty="0">
                <a:solidFill>
                  <a:srgbClr val="00AF4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00AF4F"/>
                </a:solidFill>
                <a:latin typeface="Carlito"/>
                <a:cs typeface="Carlito"/>
              </a:rPr>
              <a:t>elements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62350" y="1017664"/>
            <a:ext cx="1159510" cy="2472055"/>
            <a:chOff x="3562350" y="1017664"/>
            <a:chExt cx="1159510" cy="2472055"/>
          </a:xfrm>
        </p:grpSpPr>
        <p:sp>
          <p:nvSpPr>
            <p:cNvPr id="29" name="object 29"/>
            <p:cNvSpPr/>
            <p:nvPr/>
          </p:nvSpPr>
          <p:spPr>
            <a:xfrm>
              <a:off x="3624580" y="1022337"/>
              <a:ext cx="943610" cy="543560"/>
            </a:xfrm>
            <a:custGeom>
              <a:avLst/>
              <a:gdLst/>
              <a:ahLst/>
              <a:cxnLst/>
              <a:rect l="l" t="t" r="r" b="b"/>
              <a:pathLst>
                <a:path w="943610" h="543560">
                  <a:moveTo>
                    <a:pt x="943610" y="0"/>
                  </a:moveTo>
                  <a:lnTo>
                    <a:pt x="0" y="543560"/>
                  </a:lnTo>
                </a:path>
              </a:pathLst>
            </a:custGeom>
            <a:ln w="9344">
              <a:solidFill>
                <a:srgbClr val="00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62350" y="1530337"/>
              <a:ext cx="85090" cy="69850"/>
            </a:xfrm>
            <a:custGeom>
              <a:avLst/>
              <a:gdLst/>
              <a:ahLst/>
              <a:cxnLst/>
              <a:rect l="l" t="t" r="r" b="b"/>
              <a:pathLst>
                <a:path w="85089" h="69850">
                  <a:moveTo>
                    <a:pt x="46989" y="0"/>
                  </a:moveTo>
                  <a:lnTo>
                    <a:pt x="0" y="69850"/>
                  </a:lnTo>
                  <a:lnTo>
                    <a:pt x="85089" y="6477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47439" y="1029957"/>
              <a:ext cx="923290" cy="1708150"/>
            </a:xfrm>
            <a:custGeom>
              <a:avLst/>
              <a:gdLst/>
              <a:ahLst/>
              <a:cxnLst/>
              <a:rect l="l" t="t" r="r" b="b"/>
              <a:pathLst>
                <a:path w="923289" h="1708150">
                  <a:moveTo>
                    <a:pt x="923289" y="0"/>
                  </a:moveTo>
                  <a:lnTo>
                    <a:pt x="0" y="1708150"/>
                  </a:lnTo>
                </a:path>
              </a:pathLst>
            </a:custGeom>
            <a:ln w="9344">
              <a:solidFill>
                <a:srgbClr val="00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13150" y="2715247"/>
              <a:ext cx="69850" cy="85090"/>
            </a:xfrm>
            <a:custGeom>
              <a:avLst/>
              <a:gdLst/>
              <a:ahLst/>
              <a:cxnLst/>
              <a:rect l="l" t="t" r="r" b="b"/>
              <a:pathLst>
                <a:path w="69850" h="85089">
                  <a:moveTo>
                    <a:pt x="2539" y="0"/>
                  </a:moveTo>
                  <a:lnTo>
                    <a:pt x="0" y="85090"/>
                  </a:lnTo>
                  <a:lnTo>
                    <a:pt x="69850" y="35560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94480" y="2462517"/>
              <a:ext cx="591820" cy="1022350"/>
            </a:xfrm>
            <a:custGeom>
              <a:avLst/>
              <a:gdLst/>
              <a:ahLst/>
              <a:cxnLst/>
              <a:rect l="l" t="t" r="r" b="b"/>
              <a:pathLst>
                <a:path w="591820" h="1022350">
                  <a:moveTo>
                    <a:pt x="0" y="1022350"/>
                  </a:moveTo>
                  <a:lnTo>
                    <a:pt x="591820" y="0"/>
                  </a:lnTo>
                </a:path>
              </a:pathLst>
            </a:custGeom>
            <a:ln w="9344">
              <a:solidFill>
                <a:srgbClr val="00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50739" y="2401557"/>
              <a:ext cx="71120" cy="83820"/>
            </a:xfrm>
            <a:custGeom>
              <a:avLst/>
              <a:gdLst/>
              <a:ahLst/>
              <a:cxnLst/>
              <a:rect l="l" t="t" r="r" b="b"/>
              <a:pathLst>
                <a:path w="71120" h="83819">
                  <a:moveTo>
                    <a:pt x="71120" y="0"/>
                  </a:moveTo>
                  <a:lnTo>
                    <a:pt x="0" y="46989"/>
                  </a:lnTo>
                  <a:lnTo>
                    <a:pt x="66039" y="83819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284220" y="3520427"/>
            <a:ext cx="161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AF4F"/>
                </a:solidFill>
                <a:latin typeface="Carlito"/>
                <a:cs typeface="Carlito"/>
              </a:rPr>
              <a:t>transfer</a:t>
            </a:r>
            <a:r>
              <a:rPr sz="1800" b="1" spc="-40" dirty="0">
                <a:solidFill>
                  <a:srgbClr val="00AF4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00AF4F"/>
                </a:solidFill>
                <a:latin typeface="Carlito"/>
                <a:cs typeface="Carlito"/>
              </a:rPr>
              <a:t>function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800" y="1657337"/>
            <a:ext cx="576580" cy="21590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700"/>
              </a:lnSpc>
            </a:pPr>
            <a:r>
              <a:rPr sz="1800" dirty="0">
                <a:latin typeface="Liberation Sans"/>
                <a:cs typeface="Liberation Sans"/>
              </a:rPr>
              <a:t>X=0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30300" y="1603997"/>
            <a:ext cx="106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z="1800" u="dash" dirty="0">
                <a:uFill>
                  <a:solidFill>
                    <a:srgbClr val="BF4F4C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4190" y="2881617"/>
            <a:ext cx="575310" cy="21590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700"/>
              </a:lnSpc>
            </a:pPr>
            <a:r>
              <a:rPr sz="1800" dirty="0">
                <a:latin typeface="Liberation Sans"/>
                <a:cs typeface="Liberation Sans"/>
              </a:rPr>
              <a:t>X=1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30300" y="2827007"/>
            <a:ext cx="106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z="1800" dirty="0"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01"/>
    </mc:Choice>
    <mc:Fallback xmlns="">
      <p:transition spd="slow" advTm="1120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297496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344">
            <a:solidFill>
              <a:srgbClr val="BF4F4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0819" y="22351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00020" y="25209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4650" y="2227567"/>
            <a:ext cx="891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X </a:t>
            </a:r>
            <a:r>
              <a:rPr sz="1800" dirty="0">
                <a:solidFill>
                  <a:srgbClr val="1E487C"/>
                </a:solidFill>
                <a:latin typeface="DejaVu Sans"/>
                <a:cs typeface="DejaVu Sans"/>
              </a:rPr>
              <a:t>= 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X +</a:t>
            </a:r>
            <a:r>
              <a:rPr sz="1800" spc="-265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89150" y="1183400"/>
            <a:ext cx="85090" cy="1158875"/>
            <a:chOff x="2089150" y="1183400"/>
            <a:chExt cx="85090" cy="1158875"/>
          </a:xfrm>
        </p:grpSpPr>
        <p:sp>
          <p:nvSpPr>
            <p:cNvPr id="7" name="object 7"/>
            <p:cNvSpPr/>
            <p:nvPr/>
          </p:nvSpPr>
          <p:spPr>
            <a:xfrm>
              <a:off x="2131059" y="1197597"/>
              <a:ext cx="2540" cy="1064260"/>
            </a:xfrm>
            <a:custGeom>
              <a:avLst/>
              <a:gdLst/>
              <a:ahLst/>
              <a:cxnLst/>
              <a:rect l="l" t="t" r="r" b="b"/>
              <a:pathLst>
                <a:path w="2539" h="1064260">
                  <a:moveTo>
                    <a:pt x="2539" y="0"/>
                  </a:moveTo>
                  <a:lnTo>
                    <a:pt x="0" y="106426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9150" y="22567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10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084070" y="2506740"/>
            <a:ext cx="85090" cy="1158875"/>
            <a:chOff x="2084070" y="2506740"/>
            <a:chExt cx="85090" cy="1158875"/>
          </a:xfrm>
        </p:grpSpPr>
        <p:sp>
          <p:nvSpPr>
            <p:cNvPr id="10" name="object 10"/>
            <p:cNvSpPr/>
            <p:nvPr/>
          </p:nvSpPr>
          <p:spPr>
            <a:xfrm>
              <a:off x="2125980" y="2520937"/>
              <a:ext cx="3810" cy="1064260"/>
            </a:xfrm>
            <a:custGeom>
              <a:avLst/>
              <a:gdLst/>
              <a:ahLst/>
              <a:cxnLst/>
              <a:rect l="l" t="t" r="r" b="b"/>
              <a:pathLst>
                <a:path w="3810" h="1064260">
                  <a:moveTo>
                    <a:pt x="3809" y="0"/>
                  </a:moveTo>
                  <a:lnTo>
                    <a:pt x="0" y="106426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84070" y="358011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90" y="0"/>
                  </a:moveTo>
                  <a:lnTo>
                    <a:pt x="0" y="0"/>
                  </a:lnTo>
                  <a:lnTo>
                    <a:pt x="41910" y="85089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05237" y="1768779"/>
            <a:ext cx="996315" cy="1211580"/>
            <a:chOff x="3805237" y="1768779"/>
            <a:chExt cx="996315" cy="1211580"/>
          </a:xfrm>
        </p:grpSpPr>
        <p:sp>
          <p:nvSpPr>
            <p:cNvPr id="13" name="object 13"/>
            <p:cNvSpPr/>
            <p:nvPr/>
          </p:nvSpPr>
          <p:spPr>
            <a:xfrm>
              <a:off x="3810000" y="1773542"/>
              <a:ext cx="986790" cy="0"/>
            </a:xfrm>
            <a:custGeom>
              <a:avLst/>
              <a:gdLst/>
              <a:ahLst/>
              <a:cxnLst/>
              <a:rect l="l" t="t" r="r" b="b"/>
              <a:pathLst>
                <a:path w="986789">
                  <a:moveTo>
                    <a:pt x="0" y="0"/>
                  </a:moveTo>
                  <a:lnTo>
                    <a:pt x="986789" y="0"/>
                  </a:lnTo>
                </a:path>
              </a:pathLst>
            </a:custGeom>
            <a:ln w="9344">
              <a:solidFill>
                <a:srgbClr val="497DB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000" y="2975597"/>
              <a:ext cx="986790" cy="0"/>
            </a:xfrm>
            <a:custGeom>
              <a:avLst/>
              <a:gdLst/>
              <a:ahLst/>
              <a:cxnLst/>
              <a:rect l="l" t="t" r="r" b="b"/>
              <a:pathLst>
                <a:path w="986789">
                  <a:moveTo>
                    <a:pt x="0" y="0"/>
                  </a:moveTo>
                  <a:lnTo>
                    <a:pt x="986789" y="0"/>
                  </a:lnTo>
                </a:path>
              </a:pathLst>
            </a:custGeom>
            <a:ln w="9344">
              <a:solidFill>
                <a:srgbClr val="497DB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91000" y="2217348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518"/>
                  </a:lnTo>
                </a:path>
              </a:pathLst>
            </a:custGeom>
            <a:ln w="3175">
              <a:solidFill>
                <a:srgbClr val="4E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406390" y="25145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51070" y="2222487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56150" y="1358569"/>
            <a:ext cx="86360" cy="2013585"/>
            <a:chOff x="4756150" y="1358569"/>
            <a:chExt cx="86360" cy="2013585"/>
          </a:xfrm>
        </p:grpSpPr>
        <p:sp>
          <p:nvSpPr>
            <p:cNvPr id="19" name="object 19"/>
            <p:cNvSpPr/>
            <p:nvPr/>
          </p:nvSpPr>
          <p:spPr>
            <a:xfrm>
              <a:off x="4799330" y="1372857"/>
              <a:ext cx="1270" cy="775970"/>
            </a:xfrm>
            <a:custGeom>
              <a:avLst/>
              <a:gdLst/>
              <a:ahLst/>
              <a:cxnLst/>
              <a:rect l="l" t="t" r="r" b="b"/>
              <a:pathLst>
                <a:path w="1270" h="775969">
                  <a:moveTo>
                    <a:pt x="1270" y="0"/>
                  </a:moveTo>
                  <a:lnTo>
                    <a:pt x="0" y="775969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57420" y="21437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09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98059" y="2515857"/>
              <a:ext cx="1270" cy="775970"/>
            </a:xfrm>
            <a:custGeom>
              <a:avLst/>
              <a:gdLst/>
              <a:ahLst/>
              <a:cxnLst/>
              <a:rect l="l" t="t" r="r" b="b"/>
              <a:pathLst>
                <a:path w="1270" h="775970">
                  <a:moveTo>
                    <a:pt x="1269" y="0"/>
                  </a:moveTo>
                  <a:lnTo>
                    <a:pt x="0" y="775969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56150" y="32867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10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13759" y="1691627"/>
            <a:ext cx="297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in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21379" y="2891777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out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04940" y="2120887"/>
            <a:ext cx="1978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3150" spc="-7" baseline="-23809" dirty="0">
                <a:solidFill>
                  <a:srgbClr val="1E487C"/>
                </a:solidFill>
                <a:latin typeface="Carlito"/>
                <a:cs typeface="Carlito"/>
              </a:rPr>
              <a:t>out </a:t>
            </a:r>
            <a:r>
              <a:rPr sz="3600" dirty="0">
                <a:solidFill>
                  <a:srgbClr val="1E487C"/>
                </a:solidFill>
                <a:latin typeface="Carlito"/>
                <a:cs typeface="Carlito"/>
              </a:rPr>
              <a:t>=</a:t>
            </a:r>
            <a:r>
              <a:rPr sz="3600" spc="-204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3600" spc="-5" dirty="0">
                <a:solidFill>
                  <a:srgbClr val="1E487C"/>
                </a:solidFill>
                <a:latin typeface="Carlito"/>
                <a:cs typeface="Carlito"/>
              </a:rPr>
              <a:t>f(d</a:t>
            </a:r>
            <a:r>
              <a:rPr sz="3150" spc="-7" baseline="-23809" dirty="0">
                <a:solidFill>
                  <a:srgbClr val="1E487C"/>
                </a:solidFill>
                <a:latin typeface="Carlito"/>
                <a:cs typeface="Carlito"/>
              </a:rPr>
              <a:t>in</a:t>
            </a:r>
            <a:r>
              <a:rPr sz="3600" spc="-5" dirty="0">
                <a:solidFill>
                  <a:srgbClr val="1E487C"/>
                </a:solidFill>
                <a:latin typeface="Carlito"/>
                <a:cs typeface="Carlito"/>
              </a:rPr>
              <a:t>)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39790" y="173977"/>
            <a:ext cx="8890" cy="4743450"/>
          </a:xfrm>
          <a:custGeom>
            <a:avLst/>
            <a:gdLst/>
            <a:ahLst/>
            <a:cxnLst/>
            <a:rect l="l" t="t" r="r" b="b"/>
            <a:pathLst>
              <a:path w="8889" h="4743450">
                <a:moveTo>
                  <a:pt x="8889" y="0"/>
                </a:moveTo>
                <a:lnTo>
                  <a:pt x="0" y="474345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7989" y="173977"/>
            <a:ext cx="8890" cy="4743450"/>
          </a:xfrm>
          <a:custGeom>
            <a:avLst/>
            <a:gdLst/>
            <a:ahLst/>
            <a:cxnLst/>
            <a:rect l="l" t="t" r="r" b="b"/>
            <a:pathLst>
              <a:path w="8889" h="4743450">
                <a:moveTo>
                  <a:pt x="8890" y="0"/>
                </a:moveTo>
                <a:lnTo>
                  <a:pt x="0" y="474345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58870" y="777227"/>
            <a:ext cx="179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4F"/>
                </a:solidFill>
                <a:latin typeface="Carlito"/>
                <a:cs typeface="Carlito"/>
              </a:rPr>
              <a:t>dataflow</a:t>
            </a:r>
            <a:r>
              <a:rPr sz="1800" b="1" spc="-65" dirty="0">
                <a:solidFill>
                  <a:srgbClr val="00AF4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00AF4F"/>
                </a:solidFill>
                <a:latin typeface="Carlito"/>
                <a:cs typeface="Carlito"/>
              </a:rPr>
              <a:t>elements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62350" y="1017664"/>
            <a:ext cx="1159510" cy="2472055"/>
            <a:chOff x="3562350" y="1017664"/>
            <a:chExt cx="1159510" cy="2472055"/>
          </a:xfrm>
        </p:grpSpPr>
        <p:sp>
          <p:nvSpPr>
            <p:cNvPr id="30" name="object 30"/>
            <p:cNvSpPr/>
            <p:nvPr/>
          </p:nvSpPr>
          <p:spPr>
            <a:xfrm>
              <a:off x="3624580" y="1022337"/>
              <a:ext cx="943610" cy="543560"/>
            </a:xfrm>
            <a:custGeom>
              <a:avLst/>
              <a:gdLst/>
              <a:ahLst/>
              <a:cxnLst/>
              <a:rect l="l" t="t" r="r" b="b"/>
              <a:pathLst>
                <a:path w="943610" h="543560">
                  <a:moveTo>
                    <a:pt x="943610" y="0"/>
                  </a:moveTo>
                  <a:lnTo>
                    <a:pt x="0" y="543560"/>
                  </a:lnTo>
                </a:path>
              </a:pathLst>
            </a:custGeom>
            <a:ln w="9344">
              <a:solidFill>
                <a:srgbClr val="00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62350" y="1530337"/>
              <a:ext cx="85090" cy="69850"/>
            </a:xfrm>
            <a:custGeom>
              <a:avLst/>
              <a:gdLst/>
              <a:ahLst/>
              <a:cxnLst/>
              <a:rect l="l" t="t" r="r" b="b"/>
              <a:pathLst>
                <a:path w="85089" h="69850">
                  <a:moveTo>
                    <a:pt x="46989" y="0"/>
                  </a:moveTo>
                  <a:lnTo>
                    <a:pt x="0" y="69850"/>
                  </a:lnTo>
                  <a:lnTo>
                    <a:pt x="85089" y="6477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47439" y="1029957"/>
              <a:ext cx="923290" cy="1708150"/>
            </a:xfrm>
            <a:custGeom>
              <a:avLst/>
              <a:gdLst/>
              <a:ahLst/>
              <a:cxnLst/>
              <a:rect l="l" t="t" r="r" b="b"/>
              <a:pathLst>
                <a:path w="923289" h="1708150">
                  <a:moveTo>
                    <a:pt x="923289" y="0"/>
                  </a:moveTo>
                  <a:lnTo>
                    <a:pt x="0" y="1708150"/>
                  </a:lnTo>
                </a:path>
              </a:pathLst>
            </a:custGeom>
            <a:ln w="9344">
              <a:solidFill>
                <a:srgbClr val="00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13150" y="2715247"/>
              <a:ext cx="69850" cy="85090"/>
            </a:xfrm>
            <a:custGeom>
              <a:avLst/>
              <a:gdLst/>
              <a:ahLst/>
              <a:cxnLst/>
              <a:rect l="l" t="t" r="r" b="b"/>
              <a:pathLst>
                <a:path w="69850" h="85089">
                  <a:moveTo>
                    <a:pt x="2539" y="0"/>
                  </a:moveTo>
                  <a:lnTo>
                    <a:pt x="0" y="85090"/>
                  </a:lnTo>
                  <a:lnTo>
                    <a:pt x="69850" y="35560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94480" y="2462517"/>
              <a:ext cx="591820" cy="1022350"/>
            </a:xfrm>
            <a:custGeom>
              <a:avLst/>
              <a:gdLst/>
              <a:ahLst/>
              <a:cxnLst/>
              <a:rect l="l" t="t" r="r" b="b"/>
              <a:pathLst>
                <a:path w="591820" h="1022350">
                  <a:moveTo>
                    <a:pt x="0" y="1022350"/>
                  </a:moveTo>
                  <a:lnTo>
                    <a:pt x="591820" y="0"/>
                  </a:lnTo>
                </a:path>
              </a:pathLst>
            </a:custGeom>
            <a:ln w="9344">
              <a:solidFill>
                <a:srgbClr val="00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50739" y="2401557"/>
              <a:ext cx="71120" cy="83820"/>
            </a:xfrm>
            <a:custGeom>
              <a:avLst/>
              <a:gdLst/>
              <a:ahLst/>
              <a:cxnLst/>
              <a:rect l="l" t="t" r="r" b="b"/>
              <a:pathLst>
                <a:path w="71120" h="83819">
                  <a:moveTo>
                    <a:pt x="71120" y="0"/>
                  </a:moveTo>
                  <a:lnTo>
                    <a:pt x="0" y="46989"/>
                  </a:lnTo>
                  <a:lnTo>
                    <a:pt x="66039" y="83819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84220" y="3520427"/>
            <a:ext cx="161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AF4F"/>
                </a:solidFill>
                <a:latin typeface="Carlito"/>
                <a:cs typeface="Carlito"/>
              </a:rPr>
              <a:t>transfer</a:t>
            </a:r>
            <a:r>
              <a:rPr sz="1800" b="1" spc="-40" dirty="0">
                <a:solidFill>
                  <a:srgbClr val="00AF4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00AF4F"/>
                </a:solidFill>
                <a:latin typeface="Carlito"/>
                <a:cs typeface="Carlito"/>
              </a:rPr>
              <a:t>function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1800" y="1657337"/>
            <a:ext cx="576580" cy="21590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700"/>
              </a:lnSpc>
            </a:pPr>
            <a:r>
              <a:rPr sz="1800" dirty="0">
                <a:latin typeface="Liberation Sans"/>
                <a:cs typeface="Liberation Sans"/>
              </a:rPr>
              <a:t>X=0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30300" y="1603997"/>
            <a:ext cx="106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z="1800" u="dash" dirty="0">
                <a:uFill>
                  <a:solidFill>
                    <a:srgbClr val="BF4F4C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4190" y="2881617"/>
            <a:ext cx="575310" cy="21590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700"/>
              </a:lnSpc>
            </a:pPr>
            <a:r>
              <a:rPr sz="1800" dirty="0">
                <a:latin typeface="Liberation Sans"/>
                <a:cs typeface="Liberation Sans"/>
              </a:rPr>
              <a:t>X=1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30300" y="2827007"/>
            <a:ext cx="106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z="1800" dirty="0"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9"/>
    </mc:Choice>
    <mc:Fallback xmlns="">
      <p:transition spd="slow" advTm="288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1490" y="4206227"/>
            <a:ext cx="11633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5" dirty="0">
                <a:solidFill>
                  <a:srgbClr val="205867"/>
                </a:solidFill>
                <a:latin typeface="Carlito"/>
                <a:cs typeface="Carlito"/>
              </a:rPr>
              <a:t>Behaviors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2920" y="288277"/>
            <a:ext cx="8890" cy="4343400"/>
          </a:xfrm>
          <a:custGeom>
            <a:avLst/>
            <a:gdLst/>
            <a:ahLst/>
            <a:cxnLst/>
            <a:rect l="l" t="t" r="r" b="b"/>
            <a:pathLst>
              <a:path w="8889" h="4343400">
                <a:moveTo>
                  <a:pt x="8890" y="0"/>
                </a:moveTo>
                <a:lnTo>
                  <a:pt x="0" y="434340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8013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1900" y="10274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29329" y="764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60243" y="872477"/>
            <a:ext cx="291465" cy="85090"/>
            <a:chOff x="3760243" y="872477"/>
            <a:chExt cx="291465" cy="85090"/>
          </a:xfrm>
        </p:grpSpPr>
        <p:sp>
          <p:nvSpPr>
            <p:cNvPr id="8" name="object 8"/>
            <p:cNvSpPr/>
            <p:nvPr/>
          </p:nvSpPr>
          <p:spPr>
            <a:xfrm>
              <a:off x="3774440" y="914387"/>
              <a:ext cx="198120" cy="1270"/>
            </a:xfrm>
            <a:custGeom>
              <a:avLst/>
              <a:gdLst/>
              <a:ahLst/>
              <a:cxnLst/>
              <a:rect l="l" t="t" r="r" b="b"/>
              <a:pathLst>
                <a:path w="198120" h="1269">
                  <a:moveTo>
                    <a:pt x="-14196" y="635"/>
                  </a:moveTo>
                  <a:lnTo>
                    <a:pt x="212316" y="635"/>
                  </a:lnTo>
                </a:path>
              </a:pathLst>
            </a:custGeom>
            <a:ln w="2966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6210" y="8724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90">
                  <a:moveTo>
                    <a:pt x="0" y="0"/>
                  </a:moveTo>
                  <a:lnTo>
                    <a:pt x="0" y="85089"/>
                  </a:lnTo>
                  <a:lnTo>
                    <a:pt x="8508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052570" y="8013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5470" y="10274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52900" y="764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55873" y="872477"/>
            <a:ext cx="288925" cy="85090"/>
            <a:chOff x="4355873" y="872477"/>
            <a:chExt cx="288925" cy="85090"/>
          </a:xfrm>
        </p:grpSpPr>
        <p:sp>
          <p:nvSpPr>
            <p:cNvPr id="14" name="object 14"/>
            <p:cNvSpPr/>
            <p:nvPr/>
          </p:nvSpPr>
          <p:spPr>
            <a:xfrm>
              <a:off x="4370069" y="914387"/>
              <a:ext cx="195580" cy="1270"/>
            </a:xfrm>
            <a:custGeom>
              <a:avLst/>
              <a:gdLst/>
              <a:ahLst/>
              <a:cxnLst/>
              <a:rect l="l" t="t" r="r" b="b"/>
              <a:pathLst>
                <a:path w="195579" h="1269">
                  <a:moveTo>
                    <a:pt x="-14196" y="635"/>
                  </a:moveTo>
                  <a:lnTo>
                    <a:pt x="209776" y="635"/>
                  </a:lnTo>
                </a:path>
              </a:pathLst>
            </a:custGeom>
            <a:ln w="2966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9299" y="8724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90">
                  <a:moveTo>
                    <a:pt x="0" y="0"/>
                  </a:moveTo>
                  <a:lnTo>
                    <a:pt x="0" y="85089"/>
                  </a:lnTo>
                  <a:lnTo>
                    <a:pt x="8508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648200" y="8013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91100" y="10274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48529" y="7645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30270" y="3634727"/>
            <a:ext cx="9461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205867"/>
                </a:solidFill>
                <a:latin typeface="Carlito"/>
                <a:cs typeface="Carlito"/>
              </a:rPr>
              <a:t>. .</a:t>
            </a:r>
            <a:r>
              <a:rPr sz="6000" spc="-120" dirty="0">
                <a:solidFill>
                  <a:srgbClr val="205867"/>
                </a:solidFill>
                <a:latin typeface="Carlito"/>
                <a:cs typeface="Carlito"/>
              </a:rPr>
              <a:t> </a:t>
            </a:r>
            <a:r>
              <a:rPr sz="6000" dirty="0">
                <a:solidFill>
                  <a:srgbClr val="205867"/>
                </a:solidFill>
                <a:latin typeface="Carlito"/>
                <a:cs typeface="Carlito"/>
              </a:rPr>
              <a:t>.</a:t>
            </a:r>
            <a:endParaRPr sz="60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7315" y="443030"/>
            <a:ext cx="1939551" cy="441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5"/>
    </mc:Choice>
    <mc:Fallback xmlns="">
      <p:transition spd="slow" advTm="4305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297496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344">
            <a:solidFill>
              <a:srgbClr val="BF4F4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0819" y="22351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00020" y="25209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4650" y="2227567"/>
            <a:ext cx="891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X </a:t>
            </a:r>
            <a:r>
              <a:rPr sz="1800" dirty="0">
                <a:solidFill>
                  <a:srgbClr val="1E487C"/>
                </a:solidFill>
                <a:latin typeface="DejaVu Sans"/>
                <a:cs typeface="DejaVu Sans"/>
              </a:rPr>
              <a:t>= 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X +</a:t>
            </a:r>
            <a:r>
              <a:rPr sz="1800" spc="-265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89150" y="1183400"/>
            <a:ext cx="85090" cy="1158875"/>
            <a:chOff x="2089150" y="1183400"/>
            <a:chExt cx="85090" cy="1158875"/>
          </a:xfrm>
        </p:grpSpPr>
        <p:sp>
          <p:nvSpPr>
            <p:cNvPr id="7" name="object 7"/>
            <p:cNvSpPr/>
            <p:nvPr/>
          </p:nvSpPr>
          <p:spPr>
            <a:xfrm>
              <a:off x="2131059" y="1197597"/>
              <a:ext cx="2540" cy="1064260"/>
            </a:xfrm>
            <a:custGeom>
              <a:avLst/>
              <a:gdLst/>
              <a:ahLst/>
              <a:cxnLst/>
              <a:rect l="l" t="t" r="r" b="b"/>
              <a:pathLst>
                <a:path w="2539" h="1064260">
                  <a:moveTo>
                    <a:pt x="2539" y="0"/>
                  </a:moveTo>
                  <a:lnTo>
                    <a:pt x="0" y="106426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9150" y="22567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10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084070" y="2506740"/>
            <a:ext cx="85090" cy="1158875"/>
            <a:chOff x="2084070" y="2506740"/>
            <a:chExt cx="85090" cy="1158875"/>
          </a:xfrm>
        </p:grpSpPr>
        <p:sp>
          <p:nvSpPr>
            <p:cNvPr id="10" name="object 10"/>
            <p:cNvSpPr/>
            <p:nvPr/>
          </p:nvSpPr>
          <p:spPr>
            <a:xfrm>
              <a:off x="2125980" y="2520937"/>
              <a:ext cx="3810" cy="1064260"/>
            </a:xfrm>
            <a:custGeom>
              <a:avLst/>
              <a:gdLst/>
              <a:ahLst/>
              <a:cxnLst/>
              <a:rect l="l" t="t" r="r" b="b"/>
              <a:pathLst>
                <a:path w="3810" h="1064260">
                  <a:moveTo>
                    <a:pt x="3809" y="0"/>
                  </a:moveTo>
                  <a:lnTo>
                    <a:pt x="0" y="106426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84070" y="358011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90" y="0"/>
                  </a:moveTo>
                  <a:lnTo>
                    <a:pt x="0" y="0"/>
                  </a:lnTo>
                  <a:lnTo>
                    <a:pt x="41910" y="85089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05237" y="1768779"/>
            <a:ext cx="996315" cy="1211580"/>
            <a:chOff x="3805237" y="1768779"/>
            <a:chExt cx="996315" cy="1211580"/>
          </a:xfrm>
        </p:grpSpPr>
        <p:sp>
          <p:nvSpPr>
            <p:cNvPr id="13" name="object 13"/>
            <p:cNvSpPr/>
            <p:nvPr/>
          </p:nvSpPr>
          <p:spPr>
            <a:xfrm>
              <a:off x="3810000" y="1773542"/>
              <a:ext cx="986790" cy="0"/>
            </a:xfrm>
            <a:custGeom>
              <a:avLst/>
              <a:gdLst/>
              <a:ahLst/>
              <a:cxnLst/>
              <a:rect l="l" t="t" r="r" b="b"/>
              <a:pathLst>
                <a:path w="986789">
                  <a:moveTo>
                    <a:pt x="0" y="0"/>
                  </a:moveTo>
                  <a:lnTo>
                    <a:pt x="986789" y="0"/>
                  </a:lnTo>
                </a:path>
              </a:pathLst>
            </a:custGeom>
            <a:ln w="9344">
              <a:solidFill>
                <a:srgbClr val="497DB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000" y="2975597"/>
              <a:ext cx="986790" cy="0"/>
            </a:xfrm>
            <a:custGeom>
              <a:avLst/>
              <a:gdLst/>
              <a:ahLst/>
              <a:cxnLst/>
              <a:rect l="l" t="t" r="r" b="b"/>
              <a:pathLst>
                <a:path w="986789">
                  <a:moveTo>
                    <a:pt x="0" y="0"/>
                  </a:moveTo>
                  <a:lnTo>
                    <a:pt x="986789" y="0"/>
                  </a:lnTo>
                </a:path>
              </a:pathLst>
            </a:custGeom>
            <a:ln w="9344">
              <a:solidFill>
                <a:srgbClr val="497DB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91000" y="2217348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518"/>
                  </a:lnTo>
                </a:path>
              </a:pathLst>
            </a:custGeom>
            <a:ln w="3175">
              <a:solidFill>
                <a:srgbClr val="4E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406390" y="25145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51070" y="2222487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56150" y="1358569"/>
            <a:ext cx="86360" cy="2013585"/>
            <a:chOff x="4756150" y="1358569"/>
            <a:chExt cx="86360" cy="2013585"/>
          </a:xfrm>
        </p:grpSpPr>
        <p:sp>
          <p:nvSpPr>
            <p:cNvPr id="19" name="object 19"/>
            <p:cNvSpPr/>
            <p:nvPr/>
          </p:nvSpPr>
          <p:spPr>
            <a:xfrm>
              <a:off x="4799330" y="1372857"/>
              <a:ext cx="1270" cy="775970"/>
            </a:xfrm>
            <a:custGeom>
              <a:avLst/>
              <a:gdLst/>
              <a:ahLst/>
              <a:cxnLst/>
              <a:rect l="l" t="t" r="r" b="b"/>
              <a:pathLst>
                <a:path w="1270" h="775969">
                  <a:moveTo>
                    <a:pt x="1270" y="0"/>
                  </a:moveTo>
                  <a:lnTo>
                    <a:pt x="0" y="775969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57420" y="21437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09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98059" y="2515857"/>
              <a:ext cx="1270" cy="775970"/>
            </a:xfrm>
            <a:custGeom>
              <a:avLst/>
              <a:gdLst/>
              <a:ahLst/>
              <a:cxnLst/>
              <a:rect l="l" t="t" r="r" b="b"/>
              <a:pathLst>
                <a:path w="1270" h="775970">
                  <a:moveTo>
                    <a:pt x="1269" y="0"/>
                  </a:moveTo>
                  <a:lnTo>
                    <a:pt x="0" y="775969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56150" y="32867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10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13759" y="1691627"/>
            <a:ext cx="297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in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21379" y="2891777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out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04940" y="2120887"/>
            <a:ext cx="1978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3150" spc="-7" baseline="-23809" dirty="0">
                <a:solidFill>
                  <a:srgbClr val="1E487C"/>
                </a:solidFill>
                <a:latin typeface="Carlito"/>
                <a:cs typeface="Carlito"/>
              </a:rPr>
              <a:t>out </a:t>
            </a:r>
            <a:r>
              <a:rPr sz="3600" dirty="0">
                <a:solidFill>
                  <a:srgbClr val="1E487C"/>
                </a:solidFill>
                <a:latin typeface="Carlito"/>
                <a:cs typeface="Carlito"/>
              </a:rPr>
              <a:t>=</a:t>
            </a:r>
            <a:r>
              <a:rPr sz="3600" spc="-204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3600" spc="-5" dirty="0">
                <a:solidFill>
                  <a:srgbClr val="1E487C"/>
                </a:solidFill>
                <a:latin typeface="Carlito"/>
                <a:cs typeface="Carlito"/>
              </a:rPr>
              <a:t>f(d</a:t>
            </a:r>
            <a:r>
              <a:rPr sz="3150" spc="-7" baseline="-23809" dirty="0">
                <a:solidFill>
                  <a:srgbClr val="1E487C"/>
                </a:solidFill>
                <a:latin typeface="Carlito"/>
                <a:cs typeface="Carlito"/>
              </a:rPr>
              <a:t>in</a:t>
            </a:r>
            <a:r>
              <a:rPr sz="3600" spc="-5" dirty="0">
                <a:solidFill>
                  <a:srgbClr val="1E487C"/>
                </a:solidFill>
                <a:latin typeface="Carlito"/>
                <a:cs typeface="Carlito"/>
              </a:rPr>
              <a:t>)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39790" y="173977"/>
            <a:ext cx="8890" cy="4743450"/>
          </a:xfrm>
          <a:custGeom>
            <a:avLst/>
            <a:gdLst/>
            <a:ahLst/>
            <a:cxnLst/>
            <a:rect l="l" t="t" r="r" b="b"/>
            <a:pathLst>
              <a:path w="8889" h="4743450">
                <a:moveTo>
                  <a:pt x="8889" y="0"/>
                </a:moveTo>
                <a:lnTo>
                  <a:pt x="0" y="474345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7989" y="173977"/>
            <a:ext cx="8890" cy="4743450"/>
          </a:xfrm>
          <a:custGeom>
            <a:avLst/>
            <a:gdLst/>
            <a:ahLst/>
            <a:cxnLst/>
            <a:rect l="l" t="t" r="r" b="b"/>
            <a:pathLst>
              <a:path w="8889" h="4743450">
                <a:moveTo>
                  <a:pt x="8890" y="0"/>
                </a:moveTo>
                <a:lnTo>
                  <a:pt x="0" y="474345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58870" y="777227"/>
            <a:ext cx="179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4F"/>
                </a:solidFill>
                <a:latin typeface="Carlito"/>
                <a:cs typeface="Carlito"/>
              </a:rPr>
              <a:t>dataflow</a:t>
            </a:r>
            <a:r>
              <a:rPr sz="1800" b="1" spc="-65" dirty="0">
                <a:solidFill>
                  <a:srgbClr val="00AF4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00AF4F"/>
                </a:solidFill>
                <a:latin typeface="Carlito"/>
                <a:cs typeface="Carlito"/>
              </a:rPr>
              <a:t>elements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62350" y="1017664"/>
            <a:ext cx="1159510" cy="2472055"/>
            <a:chOff x="3562350" y="1017664"/>
            <a:chExt cx="1159510" cy="2472055"/>
          </a:xfrm>
        </p:grpSpPr>
        <p:sp>
          <p:nvSpPr>
            <p:cNvPr id="30" name="object 30"/>
            <p:cNvSpPr/>
            <p:nvPr/>
          </p:nvSpPr>
          <p:spPr>
            <a:xfrm>
              <a:off x="3624580" y="1022337"/>
              <a:ext cx="943610" cy="543560"/>
            </a:xfrm>
            <a:custGeom>
              <a:avLst/>
              <a:gdLst/>
              <a:ahLst/>
              <a:cxnLst/>
              <a:rect l="l" t="t" r="r" b="b"/>
              <a:pathLst>
                <a:path w="943610" h="543560">
                  <a:moveTo>
                    <a:pt x="943610" y="0"/>
                  </a:moveTo>
                  <a:lnTo>
                    <a:pt x="0" y="543560"/>
                  </a:lnTo>
                </a:path>
              </a:pathLst>
            </a:custGeom>
            <a:ln w="9344">
              <a:solidFill>
                <a:srgbClr val="00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62350" y="1530337"/>
              <a:ext cx="85090" cy="69850"/>
            </a:xfrm>
            <a:custGeom>
              <a:avLst/>
              <a:gdLst/>
              <a:ahLst/>
              <a:cxnLst/>
              <a:rect l="l" t="t" r="r" b="b"/>
              <a:pathLst>
                <a:path w="85089" h="69850">
                  <a:moveTo>
                    <a:pt x="46989" y="0"/>
                  </a:moveTo>
                  <a:lnTo>
                    <a:pt x="0" y="69850"/>
                  </a:lnTo>
                  <a:lnTo>
                    <a:pt x="85089" y="6477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47439" y="1029957"/>
              <a:ext cx="923290" cy="1708150"/>
            </a:xfrm>
            <a:custGeom>
              <a:avLst/>
              <a:gdLst/>
              <a:ahLst/>
              <a:cxnLst/>
              <a:rect l="l" t="t" r="r" b="b"/>
              <a:pathLst>
                <a:path w="923289" h="1708150">
                  <a:moveTo>
                    <a:pt x="923289" y="0"/>
                  </a:moveTo>
                  <a:lnTo>
                    <a:pt x="0" y="1708150"/>
                  </a:lnTo>
                </a:path>
              </a:pathLst>
            </a:custGeom>
            <a:ln w="9344">
              <a:solidFill>
                <a:srgbClr val="00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13150" y="2715247"/>
              <a:ext cx="69850" cy="85090"/>
            </a:xfrm>
            <a:custGeom>
              <a:avLst/>
              <a:gdLst/>
              <a:ahLst/>
              <a:cxnLst/>
              <a:rect l="l" t="t" r="r" b="b"/>
              <a:pathLst>
                <a:path w="69850" h="85089">
                  <a:moveTo>
                    <a:pt x="2539" y="0"/>
                  </a:moveTo>
                  <a:lnTo>
                    <a:pt x="0" y="85090"/>
                  </a:lnTo>
                  <a:lnTo>
                    <a:pt x="69850" y="35560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94480" y="2462517"/>
              <a:ext cx="591820" cy="1022350"/>
            </a:xfrm>
            <a:custGeom>
              <a:avLst/>
              <a:gdLst/>
              <a:ahLst/>
              <a:cxnLst/>
              <a:rect l="l" t="t" r="r" b="b"/>
              <a:pathLst>
                <a:path w="591820" h="1022350">
                  <a:moveTo>
                    <a:pt x="0" y="1022350"/>
                  </a:moveTo>
                  <a:lnTo>
                    <a:pt x="591820" y="0"/>
                  </a:lnTo>
                </a:path>
              </a:pathLst>
            </a:custGeom>
            <a:ln w="9344">
              <a:solidFill>
                <a:srgbClr val="00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50739" y="2401557"/>
              <a:ext cx="71120" cy="83820"/>
            </a:xfrm>
            <a:custGeom>
              <a:avLst/>
              <a:gdLst/>
              <a:ahLst/>
              <a:cxnLst/>
              <a:rect l="l" t="t" r="r" b="b"/>
              <a:pathLst>
                <a:path w="71120" h="83819">
                  <a:moveTo>
                    <a:pt x="71120" y="0"/>
                  </a:moveTo>
                  <a:lnTo>
                    <a:pt x="0" y="46989"/>
                  </a:lnTo>
                  <a:lnTo>
                    <a:pt x="66039" y="83819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84220" y="3520427"/>
            <a:ext cx="161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AF4F"/>
                </a:solidFill>
                <a:latin typeface="Carlito"/>
                <a:cs typeface="Carlito"/>
              </a:rPr>
              <a:t>transfer</a:t>
            </a:r>
            <a:r>
              <a:rPr sz="1800" b="1" spc="-40" dirty="0">
                <a:solidFill>
                  <a:srgbClr val="00AF4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00AF4F"/>
                </a:solidFill>
                <a:latin typeface="Carlito"/>
                <a:cs typeface="Carlito"/>
              </a:rPr>
              <a:t>function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85890" y="3291827"/>
            <a:ext cx="1767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4F"/>
                </a:solidFill>
                <a:latin typeface="Carlito"/>
                <a:cs typeface="Carlito"/>
              </a:rPr>
              <a:t>dataflow</a:t>
            </a:r>
            <a:r>
              <a:rPr sz="1800" b="1" spc="-60" dirty="0">
                <a:solidFill>
                  <a:srgbClr val="00AF4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00AF4F"/>
                </a:solidFill>
                <a:latin typeface="Carlito"/>
                <a:cs typeface="Carlito"/>
              </a:rPr>
              <a:t>equation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367677" y="2573007"/>
            <a:ext cx="148590" cy="689610"/>
            <a:chOff x="7367677" y="2573007"/>
            <a:chExt cx="148590" cy="689610"/>
          </a:xfrm>
        </p:grpSpPr>
        <p:sp>
          <p:nvSpPr>
            <p:cNvPr id="39" name="object 39"/>
            <p:cNvSpPr/>
            <p:nvPr/>
          </p:nvSpPr>
          <p:spPr>
            <a:xfrm>
              <a:off x="7372349" y="2641587"/>
              <a:ext cx="106680" cy="615950"/>
            </a:xfrm>
            <a:custGeom>
              <a:avLst/>
              <a:gdLst/>
              <a:ahLst/>
              <a:cxnLst/>
              <a:rect l="l" t="t" r="r" b="b"/>
              <a:pathLst>
                <a:path w="106679" h="615950">
                  <a:moveTo>
                    <a:pt x="0" y="615950"/>
                  </a:moveTo>
                  <a:lnTo>
                    <a:pt x="106679" y="0"/>
                  </a:lnTo>
                </a:path>
              </a:pathLst>
            </a:custGeom>
            <a:ln w="9344">
              <a:solidFill>
                <a:srgbClr val="00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40929" y="2573007"/>
              <a:ext cx="74930" cy="81280"/>
            </a:xfrm>
            <a:custGeom>
              <a:avLst/>
              <a:gdLst/>
              <a:ahLst/>
              <a:cxnLst/>
              <a:rect l="l" t="t" r="r" b="b"/>
              <a:pathLst>
                <a:path w="74929" h="81280">
                  <a:moveTo>
                    <a:pt x="50800" y="0"/>
                  </a:moveTo>
                  <a:lnTo>
                    <a:pt x="0" y="67310"/>
                  </a:lnTo>
                  <a:lnTo>
                    <a:pt x="74929" y="8128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31800" y="1657337"/>
            <a:ext cx="576580" cy="21590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700"/>
              </a:lnSpc>
            </a:pPr>
            <a:r>
              <a:rPr sz="1800" dirty="0">
                <a:latin typeface="Liberation Sans"/>
                <a:cs typeface="Liberation Sans"/>
              </a:rPr>
              <a:t>X=0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30300" y="1603997"/>
            <a:ext cx="106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z="1800" u="dash" dirty="0">
                <a:uFill>
                  <a:solidFill>
                    <a:srgbClr val="BF4F4C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4190" y="2881617"/>
            <a:ext cx="575310" cy="21590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700"/>
              </a:lnSpc>
            </a:pPr>
            <a:r>
              <a:rPr sz="1800" dirty="0">
                <a:latin typeface="Liberation Sans"/>
                <a:cs typeface="Liberation Sans"/>
              </a:rPr>
              <a:t>X=1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30300" y="2827007"/>
            <a:ext cx="106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z="1800" dirty="0"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2"/>
    </mc:Choice>
    <mc:Fallback xmlns="">
      <p:transition spd="slow" advTm="8322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297496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344">
            <a:solidFill>
              <a:srgbClr val="BF4F4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0819" y="22351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00020" y="25209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4650" y="2227567"/>
            <a:ext cx="891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X </a:t>
            </a:r>
            <a:r>
              <a:rPr sz="1800" dirty="0">
                <a:solidFill>
                  <a:srgbClr val="1E487C"/>
                </a:solidFill>
                <a:latin typeface="DejaVu Sans"/>
                <a:cs typeface="DejaVu Sans"/>
              </a:rPr>
              <a:t>= 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X +</a:t>
            </a:r>
            <a:r>
              <a:rPr sz="1800" spc="-265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89150" y="1183400"/>
            <a:ext cx="85090" cy="1158875"/>
            <a:chOff x="2089150" y="1183400"/>
            <a:chExt cx="85090" cy="1158875"/>
          </a:xfrm>
        </p:grpSpPr>
        <p:sp>
          <p:nvSpPr>
            <p:cNvPr id="7" name="object 7"/>
            <p:cNvSpPr/>
            <p:nvPr/>
          </p:nvSpPr>
          <p:spPr>
            <a:xfrm>
              <a:off x="2131059" y="1197597"/>
              <a:ext cx="2540" cy="1064260"/>
            </a:xfrm>
            <a:custGeom>
              <a:avLst/>
              <a:gdLst/>
              <a:ahLst/>
              <a:cxnLst/>
              <a:rect l="l" t="t" r="r" b="b"/>
              <a:pathLst>
                <a:path w="2539" h="1064260">
                  <a:moveTo>
                    <a:pt x="2539" y="0"/>
                  </a:moveTo>
                  <a:lnTo>
                    <a:pt x="0" y="106426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9150" y="22567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10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084070" y="2506740"/>
            <a:ext cx="85090" cy="1158875"/>
            <a:chOff x="2084070" y="2506740"/>
            <a:chExt cx="85090" cy="1158875"/>
          </a:xfrm>
        </p:grpSpPr>
        <p:sp>
          <p:nvSpPr>
            <p:cNvPr id="10" name="object 10"/>
            <p:cNvSpPr/>
            <p:nvPr/>
          </p:nvSpPr>
          <p:spPr>
            <a:xfrm>
              <a:off x="2125980" y="2520937"/>
              <a:ext cx="3810" cy="1064260"/>
            </a:xfrm>
            <a:custGeom>
              <a:avLst/>
              <a:gdLst/>
              <a:ahLst/>
              <a:cxnLst/>
              <a:rect l="l" t="t" r="r" b="b"/>
              <a:pathLst>
                <a:path w="3810" h="1064260">
                  <a:moveTo>
                    <a:pt x="3809" y="0"/>
                  </a:moveTo>
                  <a:lnTo>
                    <a:pt x="0" y="106426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84070" y="358011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90" y="0"/>
                  </a:moveTo>
                  <a:lnTo>
                    <a:pt x="0" y="0"/>
                  </a:lnTo>
                  <a:lnTo>
                    <a:pt x="41910" y="85089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05237" y="1768779"/>
            <a:ext cx="996315" cy="1211580"/>
            <a:chOff x="3805237" y="1768779"/>
            <a:chExt cx="996315" cy="1211580"/>
          </a:xfrm>
        </p:grpSpPr>
        <p:sp>
          <p:nvSpPr>
            <p:cNvPr id="13" name="object 13"/>
            <p:cNvSpPr/>
            <p:nvPr/>
          </p:nvSpPr>
          <p:spPr>
            <a:xfrm>
              <a:off x="3810000" y="1773542"/>
              <a:ext cx="986790" cy="0"/>
            </a:xfrm>
            <a:custGeom>
              <a:avLst/>
              <a:gdLst/>
              <a:ahLst/>
              <a:cxnLst/>
              <a:rect l="l" t="t" r="r" b="b"/>
              <a:pathLst>
                <a:path w="986789">
                  <a:moveTo>
                    <a:pt x="0" y="0"/>
                  </a:moveTo>
                  <a:lnTo>
                    <a:pt x="986789" y="0"/>
                  </a:lnTo>
                </a:path>
              </a:pathLst>
            </a:custGeom>
            <a:ln w="9344">
              <a:solidFill>
                <a:srgbClr val="497DB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000" y="2975597"/>
              <a:ext cx="986790" cy="0"/>
            </a:xfrm>
            <a:custGeom>
              <a:avLst/>
              <a:gdLst/>
              <a:ahLst/>
              <a:cxnLst/>
              <a:rect l="l" t="t" r="r" b="b"/>
              <a:pathLst>
                <a:path w="986789">
                  <a:moveTo>
                    <a:pt x="0" y="0"/>
                  </a:moveTo>
                  <a:lnTo>
                    <a:pt x="986789" y="0"/>
                  </a:lnTo>
                </a:path>
              </a:pathLst>
            </a:custGeom>
            <a:ln w="9344">
              <a:solidFill>
                <a:srgbClr val="497DB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91000" y="2217348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518"/>
                  </a:lnTo>
                </a:path>
              </a:pathLst>
            </a:custGeom>
            <a:ln w="3175">
              <a:solidFill>
                <a:srgbClr val="4E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406390" y="25145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51070" y="2222487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56150" y="1358569"/>
            <a:ext cx="86360" cy="2013585"/>
            <a:chOff x="4756150" y="1358569"/>
            <a:chExt cx="86360" cy="2013585"/>
          </a:xfrm>
        </p:grpSpPr>
        <p:sp>
          <p:nvSpPr>
            <p:cNvPr id="19" name="object 19"/>
            <p:cNvSpPr/>
            <p:nvPr/>
          </p:nvSpPr>
          <p:spPr>
            <a:xfrm>
              <a:off x="4799330" y="1372857"/>
              <a:ext cx="1270" cy="775970"/>
            </a:xfrm>
            <a:custGeom>
              <a:avLst/>
              <a:gdLst/>
              <a:ahLst/>
              <a:cxnLst/>
              <a:rect l="l" t="t" r="r" b="b"/>
              <a:pathLst>
                <a:path w="1270" h="775969">
                  <a:moveTo>
                    <a:pt x="1270" y="0"/>
                  </a:moveTo>
                  <a:lnTo>
                    <a:pt x="0" y="775969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57420" y="21437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09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98059" y="2515857"/>
              <a:ext cx="1270" cy="775970"/>
            </a:xfrm>
            <a:custGeom>
              <a:avLst/>
              <a:gdLst/>
              <a:ahLst/>
              <a:cxnLst/>
              <a:rect l="l" t="t" r="r" b="b"/>
              <a:pathLst>
                <a:path w="1270" h="775970">
                  <a:moveTo>
                    <a:pt x="1269" y="0"/>
                  </a:moveTo>
                  <a:lnTo>
                    <a:pt x="0" y="775969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56150" y="32867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10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13759" y="1691627"/>
            <a:ext cx="297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in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21379" y="2891777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out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04940" y="2120887"/>
            <a:ext cx="1978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3150" spc="-7" baseline="-23809" dirty="0">
                <a:solidFill>
                  <a:srgbClr val="1E487C"/>
                </a:solidFill>
                <a:latin typeface="Carlito"/>
                <a:cs typeface="Carlito"/>
              </a:rPr>
              <a:t>out </a:t>
            </a:r>
            <a:r>
              <a:rPr sz="3600" dirty="0">
                <a:solidFill>
                  <a:srgbClr val="1E487C"/>
                </a:solidFill>
                <a:latin typeface="Carlito"/>
                <a:cs typeface="Carlito"/>
              </a:rPr>
              <a:t>=</a:t>
            </a:r>
            <a:r>
              <a:rPr sz="3600" spc="-204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3600" spc="-5" dirty="0">
                <a:solidFill>
                  <a:srgbClr val="1E487C"/>
                </a:solidFill>
                <a:latin typeface="Carlito"/>
                <a:cs typeface="Carlito"/>
              </a:rPr>
              <a:t>f(d</a:t>
            </a:r>
            <a:r>
              <a:rPr sz="3150" spc="-7" baseline="-23809" dirty="0">
                <a:solidFill>
                  <a:srgbClr val="1E487C"/>
                </a:solidFill>
                <a:latin typeface="Carlito"/>
                <a:cs typeface="Carlito"/>
              </a:rPr>
              <a:t>in</a:t>
            </a:r>
            <a:r>
              <a:rPr sz="3600" spc="-5" dirty="0">
                <a:solidFill>
                  <a:srgbClr val="1E487C"/>
                </a:solidFill>
                <a:latin typeface="Carlito"/>
                <a:cs typeface="Carlito"/>
              </a:rPr>
              <a:t>)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39790" y="173977"/>
            <a:ext cx="8890" cy="4743450"/>
          </a:xfrm>
          <a:custGeom>
            <a:avLst/>
            <a:gdLst/>
            <a:ahLst/>
            <a:cxnLst/>
            <a:rect l="l" t="t" r="r" b="b"/>
            <a:pathLst>
              <a:path w="8889" h="4743450">
                <a:moveTo>
                  <a:pt x="8889" y="0"/>
                </a:moveTo>
                <a:lnTo>
                  <a:pt x="0" y="474345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7989" y="173977"/>
            <a:ext cx="8890" cy="4743450"/>
          </a:xfrm>
          <a:custGeom>
            <a:avLst/>
            <a:gdLst/>
            <a:ahLst/>
            <a:cxnLst/>
            <a:rect l="l" t="t" r="r" b="b"/>
            <a:pathLst>
              <a:path w="8889" h="4743450">
                <a:moveTo>
                  <a:pt x="8890" y="0"/>
                </a:moveTo>
                <a:lnTo>
                  <a:pt x="0" y="474345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58870" y="777227"/>
            <a:ext cx="179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4F"/>
                </a:solidFill>
                <a:latin typeface="Carlito"/>
                <a:cs typeface="Carlito"/>
              </a:rPr>
              <a:t>dataflow</a:t>
            </a:r>
            <a:r>
              <a:rPr sz="1800" b="1" spc="-65" dirty="0">
                <a:solidFill>
                  <a:srgbClr val="00AF4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00AF4F"/>
                </a:solidFill>
                <a:latin typeface="Carlito"/>
                <a:cs typeface="Carlito"/>
              </a:rPr>
              <a:t>elements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62350" y="1017664"/>
            <a:ext cx="1159510" cy="2472055"/>
            <a:chOff x="3562350" y="1017664"/>
            <a:chExt cx="1159510" cy="2472055"/>
          </a:xfrm>
        </p:grpSpPr>
        <p:sp>
          <p:nvSpPr>
            <p:cNvPr id="30" name="object 30"/>
            <p:cNvSpPr/>
            <p:nvPr/>
          </p:nvSpPr>
          <p:spPr>
            <a:xfrm>
              <a:off x="3624580" y="1022337"/>
              <a:ext cx="943610" cy="543560"/>
            </a:xfrm>
            <a:custGeom>
              <a:avLst/>
              <a:gdLst/>
              <a:ahLst/>
              <a:cxnLst/>
              <a:rect l="l" t="t" r="r" b="b"/>
              <a:pathLst>
                <a:path w="943610" h="543560">
                  <a:moveTo>
                    <a:pt x="943610" y="0"/>
                  </a:moveTo>
                  <a:lnTo>
                    <a:pt x="0" y="543560"/>
                  </a:lnTo>
                </a:path>
              </a:pathLst>
            </a:custGeom>
            <a:ln w="9344">
              <a:solidFill>
                <a:srgbClr val="00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62350" y="1530337"/>
              <a:ext cx="85090" cy="69850"/>
            </a:xfrm>
            <a:custGeom>
              <a:avLst/>
              <a:gdLst/>
              <a:ahLst/>
              <a:cxnLst/>
              <a:rect l="l" t="t" r="r" b="b"/>
              <a:pathLst>
                <a:path w="85089" h="69850">
                  <a:moveTo>
                    <a:pt x="46989" y="0"/>
                  </a:moveTo>
                  <a:lnTo>
                    <a:pt x="0" y="69850"/>
                  </a:lnTo>
                  <a:lnTo>
                    <a:pt x="85089" y="6477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47439" y="1029957"/>
              <a:ext cx="923290" cy="1708150"/>
            </a:xfrm>
            <a:custGeom>
              <a:avLst/>
              <a:gdLst/>
              <a:ahLst/>
              <a:cxnLst/>
              <a:rect l="l" t="t" r="r" b="b"/>
              <a:pathLst>
                <a:path w="923289" h="1708150">
                  <a:moveTo>
                    <a:pt x="923289" y="0"/>
                  </a:moveTo>
                  <a:lnTo>
                    <a:pt x="0" y="1708150"/>
                  </a:lnTo>
                </a:path>
              </a:pathLst>
            </a:custGeom>
            <a:ln w="9344">
              <a:solidFill>
                <a:srgbClr val="00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13150" y="2715247"/>
              <a:ext cx="69850" cy="85090"/>
            </a:xfrm>
            <a:custGeom>
              <a:avLst/>
              <a:gdLst/>
              <a:ahLst/>
              <a:cxnLst/>
              <a:rect l="l" t="t" r="r" b="b"/>
              <a:pathLst>
                <a:path w="69850" h="85089">
                  <a:moveTo>
                    <a:pt x="2539" y="0"/>
                  </a:moveTo>
                  <a:lnTo>
                    <a:pt x="0" y="85090"/>
                  </a:lnTo>
                  <a:lnTo>
                    <a:pt x="69850" y="35560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94480" y="2462517"/>
              <a:ext cx="591820" cy="1022350"/>
            </a:xfrm>
            <a:custGeom>
              <a:avLst/>
              <a:gdLst/>
              <a:ahLst/>
              <a:cxnLst/>
              <a:rect l="l" t="t" r="r" b="b"/>
              <a:pathLst>
                <a:path w="591820" h="1022350">
                  <a:moveTo>
                    <a:pt x="0" y="1022350"/>
                  </a:moveTo>
                  <a:lnTo>
                    <a:pt x="591820" y="0"/>
                  </a:lnTo>
                </a:path>
              </a:pathLst>
            </a:custGeom>
            <a:ln w="9344">
              <a:solidFill>
                <a:srgbClr val="00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50739" y="2401557"/>
              <a:ext cx="71120" cy="83820"/>
            </a:xfrm>
            <a:custGeom>
              <a:avLst/>
              <a:gdLst/>
              <a:ahLst/>
              <a:cxnLst/>
              <a:rect l="l" t="t" r="r" b="b"/>
              <a:pathLst>
                <a:path w="71120" h="83819">
                  <a:moveTo>
                    <a:pt x="71120" y="0"/>
                  </a:moveTo>
                  <a:lnTo>
                    <a:pt x="0" y="46989"/>
                  </a:lnTo>
                  <a:lnTo>
                    <a:pt x="66039" y="83819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84220" y="3520427"/>
            <a:ext cx="161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AF4F"/>
                </a:solidFill>
                <a:latin typeface="Carlito"/>
                <a:cs typeface="Carlito"/>
              </a:rPr>
              <a:t>transfer</a:t>
            </a:r>
            <a:r>
              <a:rPr sz="1800" b="1" spc="-40" dirty="0">
                <a:solidFill>
                  <a:srgbClr val="00AF4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00AF4F"/>
                </a:solidFill>
                <a:latin typeface="Carlito"/>
                <a:cs typeface="Carlito"/>
              </a:rPr>
              <a:t>function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85890" y="3291827"/>
            <a:ext cx="1767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4F"/>
                </a:solidFill>
                <a:latin typeface="Carlito"/>
                <a:cs typeface="Carlito"/>
              </a:rPr>
              <a:t>dataflow</a:t>
            </a:r>
            <a:r>
              <a:rPr sz="1800" b="1" spc="-60" dirty="0">
                <a:solidFill>
                  <a:srgbClr val="00AF4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00AF4F"/>
                </a:solidFill>
                <a:latin typeface="Carlito"/>
                <a:cs typeface="Carlito"/>
              </a:rPr>
              <a:t>equation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367677" y="2573007"/>
            <a:ext cx="148590" cy="689610"/>
            <a:chOff x="7367677" y="2573007"/>
            <a:chExt cx="148590" cy="689610"/>
          </a:xfrm>
        </p:grpSpPr>
        <p:sp>
          <p:nvSpPr>
            <p:cNvPr id="39" name="object 39"/>
            <p:cNvSpPr/>
            <p:nvPr/>
          </p:nvSpPr>
          <p:spPr>
            <a:xfrm>
              <a:off x="7372349" y="2641587"/>
              <a:ext cx="106680" cy="615950"/>
            </a:xfrm>
            <a:custGeom>
              <a:avLst/>
              <a:gdLst/>
              <a:ahLst/>
              <a:cxnLst/>
              <a:rect l="l" t="t" r="r" b="b"/>
              <a:pathLst>
                <a:path w="106679" h="615950">
                  <a:moveTo>
                    <a:pt x="0" y="615950"/>
                  </a:moveTo>
                  <a:lnTo>
                    <a:pt x="106679" y="0"/>
                  </a:lnTo>
                </a:path>
              </a:pathLst>
            </a:custGeom>
            <a:ln w="9344">
              <a:solidFill>
                <a:srgbClr val="00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40929" y="2573007"/>
              <a:ext cx="74930" cy="81280"/>
            </a:xfrm>
            <a:custGeom>
              <a:avLst/>
              <a:gdLst/>
              <a:ahLst/>
              <a:cxnLst/>
              <a:rect l="l" t="t" r="r" b="b"/>
              <a:pathLst>
                <a:path w="74929" h="81280">
                  <a:moveTo>
                    <a:pt x="50800" y="0"/>
                  </a:moveTo>
                  <a:lnTo>
                    <a:pt x="0" y="67310"/>
                  </a:lnTo>
                  <a:lnTo>
                    <a:pt x="74929" y="8128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6325559" y="4188259"/>
            <a:ext cx="2473085" cy="114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31800" y="1657337"/>
            <a:ext cx="576580" cy="21590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700"/>
              </a:lnSpc>
            </a:pPr>
            <a:r>
              <a:rPr sz="1800" dirty="0">
                <a:latin typeface="Liberation Sans"/>
                <a:cs typeface="Liberation Sans"/>
              </a:rPr>
              <a:t>X=0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30300" y="1603997"/>
            <a:ext cx="106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z="1800" u="dash" dirty="0">
                <a:uFill>
                  <a:solidFill>
                    <a:srgbClr val="BF4F4C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4190" y="2881617"/>
            <a:ext cx="575310" cy="21590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700"/>
              </a:lnSpc>
            </a:pPr>
            <a:r>
              <a:rPr sz="1800" dirty="0">
                <a:latin typeface="Liberation Sans"/>
                <a:cs typeface="Liberation Sans"/>
              </a:rPr>
              <a:t>X=1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30300" y="2827007"/>
            <a:ext cx="106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z="1800" dirty="0"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66"/>
    </mc:Choice>
    <mc:Fallback xmlns="">
      <p:transition spd="slow" advTm="27966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83069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344">
            <a:solidFill>
              <a:srgbClr val="BF4F4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13728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3200" y="1658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87829" y="1366507"/>
            <a:ext cx="891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X </a:t>
            </a:r>
            <a:r>
              <a:rPr sz="1800" dirty="0">
                <a:solidFill>
                  <a:srgbClr val="1E487C"/>
                </a:solidFill>
                <a:latin typeface="DejaVu Sans"/>
                <a:cs typeface="DejaVu Sans"/>
              </a:rPr>
              <a:t>= 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X +</a:t>
            </a:r>
            <a:r>
              <a:rPr sz="1800" spc="-265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90420" y="215660"/>
            <a:ext cx="86360" cy="1158875"/>
            <a:chOff x="2090420" y="215660"/>
            <a:chExt cx="86360" cy="1158875"/>
          </a:xfrm>
        </p:grpSpPr>
        <p:sp>
          <p:nvSpPr>
            <p:cNvPr id="7" name="object 7"/>
            <p:cNvSpPr/>
            <p:nvPr/>
          </p:nvSpPr>
          <p:spPr>
            <a:xfrm>
              <a:off x="2133600" y="229857"/>
              <a:ext cx="2540" cy="1064260"/>
            </a:xfrm>
            <a:custGeom>
              <a:avLst/>
              <a:gdLst/>
              <a:ahLst/>
              <a:cxnLst/>
              <a:rect l="l" t="t" r="r" b="b"/>
              <a:pathLst>
                <a:path w="2539" h="1064260">
                  <a:moveTo>
                    <a:pt x="2539" y="0"/>
                  </a:moveTo>
                  <a:lnTo>
                    <a:pt x="0" y="106426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90420" y="1287767"/>
              <a:ext cx="86360" cy="86360"/>
            </a:xfrm>
            <a:custGeom>
              <a:avLst/>
              <a:gdLst/>
              <a:ahLst/>
              <a:cxnLst/>
              <a:rect l="l" t="t" r="r" b="b"/>
              <a:pathLst>
                <a:path w="86360" h="86359">
                  <a:moveTo>
                    <a:pt x="86360" y="0"/>
                  </a:moveTo>
                  <a:lnTo>
                    <a:pt x="0" y="0"/>
                  </a:lnTo>
                  <a:lnTo>
                    <a:pt x="43180" y="8636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089150" y="1606219"/>
            <a:ext cx="85090" cy="911225"/>
            <a:chOff x="2089150" y="1606219"/>
            <a:chExt cx="85090" cy="911225"/>
          </a:xfrm>
        </p:grpSpPr>
        <p:sp>
          <p:nvSpPr>
            <p:cNvPr id="10" name="object 10"/>
            <p:cNvSpPr/>
            <p:nvPr/>
          </p:nvSpPr>
          <p:spPr>
            <a:xfrm>
              <a:off x="2132330" y="1620507"/>
              <a:ext cx="3810" cy="816610"/>
            </a:xfrm>
            <a:custGeom>
              <a:avLst/>
              <a:gdLst/>
              <a:ahLst/>
              <a:cxnLst/>
              <a:rect l="l" t="t" r="r" b="b"/>
              <a:pathLst>
                <a:path w="3810" h="816610">
                  <a:moveTo>
                    <a:pt x="3809" y="0"/>
                  </a:moveTo>
                  <a:lnTo>
                    <a:pt x="0" y="81661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89150" y="2430767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85089" y="0"/>
                  </a:moveTo>
                  <a:lnTo>
                    <a:pt x="0" y="0"/>
                  </a:lnTo>
                  <a:lnTo>
                    <a:pt x="43180" y="8635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810000" y="916292"/>
            <a:ext cx="986790" cy="0"/>
          </a:xfrm>
          <a:custGeom>
            <a:avLst/>
            <a:gdLst/>
            <a:ahLst/>
            <a:cxnLst/>
            <a:rect l="l" t="t" r="r" b="b"/>
            <a:pathLst>
              <a:path w="986789">
                <a:moveTo>
                  <a:pt x="0" y="0"/>
                </a:moveTo>
                <a:lnTo>
                  <a:pt x="986789" y="0"/>
                </a:lnTo>
              </a:path>
            </a:pathLst>
          </a:custGeom>
          <a:ln w="9344">
            <a:solidFill>
              <a:srgbClr val="497DBA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1000" y="1360098"/>
            <a:ext cx="0" cy="26034"/>
          </a:xfrm>
          <a:custGeom>
            <a:avLst/>
            <a:gdLst/>
            <a:ahLst/>
            <a:cxnLst/>
            <a:rect l="l" t="t" r="r" b="b"/>
            <a:pathLst>
              <a:path h="26034">
                <a:moveTo>
                  <a:pt x="0" y="0"/>
                </a:moveTo>
                <a:lnTo>
                  <a:pt x="0" y="25518"/>
                </a:lnTo>
              </a:path>
            </a:pathLst>
          </a:custGeom>
          <a:ln w="3175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6390" y="16560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92650" y="1365237"/>
            <a:ext cx="212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1E487C"/>
                </a:solidFill>
                <a:latin typeface="Carlito"/>
                <a:cs typeface="Carlito"/>
              </a:rPr>
              <a:t>f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57420" y="501410"/>
            <a:ext cx="85090" cy="869315"/>
            <a:chOff x="4757420" y="501410"/>
            <a:chExt cx="85090" cy="869315"/>
          </a:xfrm>
        </p:grpSpPr>
        <p:sp>
          <p:nvSpPr>
            <p:cNvPr id="17" name="object 17"/>
            <p:cNvSpPr/>
            <p:nvPr/>
          </p:nvSpPr>
          <p:spPr>
            <a:xfrm>
              <a:off x="4799330" y="515607"/>
              <a:ext cx="1270" cy="774700"/>
            </a:xfrm>
            <a:custGeom>
              <a:avLst/>
              <a:gdLst/>
              <a:ahLst/>
              <a:cxnLst/>
              <a:rect l="l" t="t" r="r" b="b"/>
              <a:pathLst>
                <a:path w="1270" h="774700">
                  <a:moveTo>
                    <a:pt x="1270" y="0"/>
                  </a:moveTo>
                  <a:lnTo>
                    <a:pt x="0" y="77470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57420" y="128522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90">
                  <a:moveTo>
                    <a:pt x="85089" y="0"/>
                  </a:moveTo>
                  <a:lnTo>
                    <a:pt x="0" y="0"/>
                  </a:lnTo>
                  <a:lnTo>
                    <a:pt x="41909" y="8508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41370" y="834377"/>
            <a:ext cx="364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in1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90640" y="1440167"/>
            <a:ext cx="2379345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4599"/>
              </a:lnSpc>
              <a:spcBef>
                <a:spcPts val="100"/>
              </a:spcBef>
            </a:pPr>
            <a:r>
              <a:rPr sz="5400" spc="-15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2100" spc="-10" dirty="0">
                <a:solidFill>
                  <a:srgbClr val="1E487C"/>
                </a:solidFill>
                <a:latin typeface="Carlito"/>
                <a:cs typeface="Carlito"/>
              </a:rPr>
              <a:t>out1 </a:t>
            </a:r>
            <a:r>
              <a:rPr sz="5400" baseline="13888" dirty="0">
                <a:solidFill>
                  <a:srgbClr val="1E487C"/>
                </a:solidFill>
                <a:latin typeface="Carlito"/>
                <a:cs typeface="Carlito"/>
              </a:rPr>
              <a:t>= </a:t>
            </a:r>
            <a:r>
              <a:rPr sz="5400" spc="-7" baseline="13888" dirty="0">
                <a:solidFill>
                  <a:srgbClr val="1E487C"/>
                </a:solidFill>
                <a:latin typeface="Carlito"/>
                <a:cs typeface="Carlito"/>
              </a:rPr>
              <a:t>f</a:t>
            </a:r>
            <a:r>
              <a:rPr sz="2100" spc="-5" dirty="0">
                <a:solidFill>
                  <a:srgbClr val="1E487C"/>
                </a:solidFill>
                <a:latin typeface="Carlito"/>
                <a:cs typeface="Carlito"/>
              </a:rPr>
              <a:t>1</a:t>
            </a:r>
            <a:r>
              <a:rPr sz="5400" spc="-7" baseline="13888" dirty="0">
                <a:solidFill>
                  <a:srgbClr val="1E487C"/>
                </a:solidFill>
                <a:latin typeface="Carlito"/>
                <a:cs typeface="Carlito"/>
              </a:rPr>
              <a:t>(d</a:t>
            </a:r>
            <a:r>
              <a:rPr sz="2100" spc="-5" dirty="0">
                <a:solidFill>
                  <a:srgbClr val="1E487C"/>
                </a:solidFill>
                <a:latin typeface="Carlito"/>
                <a:cs typeface="Carlito"/>
              </a:rPr>
              <a:t>in1</a:t>
            </a:r>
            <a:r>
              <a:rPr sz="5400" spc="-7" baseline="13888" dirty="0">
                <a:solidFill>
                  <a:srgbClr val="1E487C"/>
                </a:solidFill>
                <a:latin typeface="Carlito"/>
                <a:cs typeface="Carlito"/>
              </a:rPr>
              <a:t>)  </a:t>
            </a:r>
            <a:r>
              <a:rPr sz="5400" spc="-15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2100" spc="-10" dirty="0">
                <a:solidFill>
                  <a:srgbClr val="1E487C"/>
                </a:solidFill>
                <a:latin typeface="Carlito"/>
                <a:cs typeface="Carlito"/>
              </a:rPr>
              <a:t>in2</a:t>
            </a:r>
            <a:r>
              <a:rPr sz="5400" spc="-15" baseline="13888" dirty="0">
                <a:solidFill>
                  <a:srgbClr val="1E487C"/>
                </a:solidFill>
                <a:latin typeface="Carlito"/>
                <a:cs typeface="Carlito"/>
              </a:rPr>
              <a:t>= d</a:t>
            </a:r>
            <a:r>
              <a:rPr sz="2100" spc="-10" dirty="0">
                <a:solidFill>
                  <a:srgbClr val="1E487C"/>
                </a:solidFill>
                <a:latin typeface="Carlito"/>
                <a:cs typeface="Carlito"/>
              </a:rPr>
              <a:t>out1  </a:t>
            </a:r>
            <a:r>
              <a:rPr sz="5400" spc="-15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2100" spc="-10" dirty="0">
                <a:solidFill>
                  <a:srgbClr val="1E487C"/>
                </a:solidFill>
                <a:latin typeface="Carlito"/>
                <a:cs typeface="Carlito"/>
              </a:rPr>
              <a:t>out2 </a:t>
            </a:r>
            <a:r>
              <a:rPr sz="5400" baseline="13888" dirty="0">
                <a:solidFill>
                  <a:srgbClr val="1E487C"/>
                </a:solidFill>
                <a:latin typeface="Carlito"/>
                <a:cs typeface="Carlito"/>
              </a:rPr>
              <a:t>=</a:t>
            </a:r>
            <a:r>
              <a:rPr sz="5400" spc="-300" baseline="13888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5400" spc="-7" baseline="13888" dirty="0">
                <a:solidFill>
                  <a:srgbClr val="1E487C"/>
                </a:solidFill>
                <a:latin typeface="Carlito"/>
                <a:cs typeface="Carlito"/>
              </a:rPr>
              <a:t>f</a:t>
            </a:r>
            <a:r>
              <a:rPr sz="2100" spc="-5" dirty="0">
                <a:solidFill>
                  <a:srgbClr val="1E487C"/>
                </a:solidFill>
                <a:latin typeface="Carlito"/>
                <a:cs typeface="Carlito"/>
              </a:rPr>
              <a:t>2</a:t>
            </a:r>
            <a:r>
              <a:rPr sz="5400" spc="-7" baseline="13888" dirty="0">
                <a:solidFill>
                  <a:srgbClr val="1E487C"/>
                </a:solidFill>
                <a:latin typeface="Carlito"/>
                <a:cs typeface="Carlito"/>
              </a:rPr>
              <a:t>(d</a:t>
            </a:r>
            <a:r>
              <a:rPr sz="2100" spc="-5" dirty="0">
                <a:solidFill>
                  <a:srgbClr val="1E487C"/>
                </a:solidFill>
                <a:latin typeface="Carlito"/>
                <a:cs typeface="Carlito"/>
              </a:rPr>
              <a:t>in2</a:t>
            </a:r>
            <a:r>
              <a:rPr sz="5400" spc="-7" baseline="13888" dirty="0">
                <a:solidFill>
                  <a:srgbClr val="1E487C"/>
                </a:solidFill>
                <a:latin typeface="Carlito"/>
                <a:cs typeface="Carlito"/>
              </a:rPr>
              <a:t>)</a:t>
            </a:r>
            <a:endParaRPr sz="5400" baseline="13888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39790" y="173977"/>
            <a:ext cx="8890" cy="4743450"/>
          </a:xfrm>
          <a:custGeom>
            <a:avLst/>
            <a:gdLst/>
            <a:ahLst/>
            <a:cxnLst/>
            <a:rect l="l" t="t" r="r" b="b"/>
            <a:pathLst>
              <a:path w="8889" h="4743450">
                <a:moveTo>
                  <a:pt x="8889" y="0"/>
                </a:moveTo>
                <a:lnTo>
                  <a:pt x="0" y="474345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67989" y="173977"/>
            <a:ext cx="8890" cy="4743450"/>
          </a:xfrm>
          <a:custGeom>
            <a:avLst/>
            <a:gdLst/>
            <a:ahLst/>
            <a:cxnLst/>
            <a:rect l="l" t="t" r="r" b="b"/>
            <a:pathLst>
              <a:path w="8889" h="4743450">
                <a:moveTo>
                  <a:pt x="8890" y="0"/>
                </a:moveTo>
                <a:lnTo>
                  <a:pt x="0" y="474345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43000" y="326007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344">
            <a:solidFill>
              <a:srgbClr val="BF4F4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4000" y="25158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43200" y="2801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19579" y="2509507"/>
            <a:ext cx="82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E487C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Y = 0</a:t>
            </a:r>
            <a:r>
              <a:rPr sz="1800" spc="-95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90420" y="2805190"/>
            <a:ext cx="86360" cy="1156335"/>
            <a:chOff x="2090420" y="2805190"/>
            <a:chExt cx="86360" cy="1156335"/>
          </a:xfrm>
        </p:grpSpPr>
        <p:sp>
          <p:nvSpPr>
            <p:cNvPr id="28" name="object 28"/>
            <p:cNvSpPr/>
            <p:nvPr/>
          </p:nvSpPr>
          <p:spPr>
            <a:xfrm>
              <a:off x="2133600" y="2819387"/>
              <a:ext cx="3810" cy="1061720"/>
            </a:xfrm>
            <a:custGeom>
              <a:avLst/>
              <a:gdLst/>
              <a:ahLst/>
              <a:cxnLst/>
              <a:rect l="l" t="t" r="r" b="b"/>
              <a:pathLst>
                <a:path w="3810" h="1061720">
                  <a:moveTo>
                    <a:pt x="3810" y="0"/>
                  </a:moveTo>
                  <a:lnTo>
                    <a:pt x="0" y="106172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90420" y="387602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60" h="85089">
                  <a:moveTo>
                    <a:pt x="86360" y="0"/>
                  </a:moveTo>
                  <a:lnTo>
                    <a:pt x="0" y="0"/>
                  </a:lnTo>
                  <a:lnTo>
                    <a:pt x="43180" y="85089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143000" y="223074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344">
            <a:solidFill>
              <a:srgbClr val="BF4F4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10000" y="1831327"/>
            <a:ext cx="986790" cy="0"/>
          </a:xfrm>
          <a:custGeom>
            <a:avLst/>
            <a:gdLst/>
            <a:ahLst/>
            <a:cxnLst/>
            <a:rect l="l" t="t" r="r" b="b"/>
            <a:pathLst>
              <a:path w="986789">
                <a:moveTo>
                  <a:pt x="0" y="0"/>
                </a:moveTo>
                <a:lnTo>
                  <a:pt x="986789" y="0"/>
                </a:lnTo>
              </a:path>
            </a:pathLst>
          </a:custGeom>
          <a:ln w="9344">
            <a:solidFill>
              <a:srgbClr val="497DBA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0000" y="3260712"/>
            <a:ext cx="986790" cy="0"/>
          </a:xfrm>
          <a:custGeom>
            <a:avLst/>
            <a:gdLst/>
            <a:ahLst/>
            <a:cxnLst/>
            <a:rect l="l" t="t" r="r" b="b"/>
            <a:pathLst>
              <a:path w="986789">
                <a:moveTo>
                  <a:pt x="0" y="0"/>
                </a:moveTo>
                <a:lnTo>
                  <a:pt x="986789" y="0"/>
                </a:lnTo>
              </a:path>
            </a:pathLst>
          </a:custGeom>
          <a:ln w="9344">
            <a:solidFill>
              <a:srgbClr val="497DBA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91000" y="2504368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518"/>
                </a:lnTo>
              </a:path>
            </a:pathLst>
          </a:custGeom>
          <a:ln w="3175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06390" y="2801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92650" y="2509507"/>
            <a:ext cx="212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1E487C"/>
                </a:solidFill>
                <a:latin typeface="Carlito"/>
                <a:cs typeface="Carlito"/>
              </a:rPr>
              <a:t>f</a:t>
            </a: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756150" y="2788680"/>
            <a:ext cx="85090" cy="869315"/>
            <a:chOff x="4756150" y="2788680"/>
            <a:chExt cx="85090" cy="869315"/>
          </a:xfrm>
        </p:grpSpPr>
        <p:sp>
          <p:nvSpPr>
            <p:cNvPr id="37" name="object 37"/>
            <p:cNvSpPr/>
            <p:nvPr/>
          </p:nvSpPr>
          <p:spPr>
            <a:xfrm>
              <a:off x="4798059" y="2802877"/>
              <a:ext cx="1270" cy="775970"/>
            </a:xfrm>
            <a:custGeom>
              <a:avLst/>
              <a:gdLst/>
              <a:ahLst/>
              <a:cxnLst/>
              <a:rect l="l" t="t" r="r" b="b"/>
              <a:pathLst>
                <a:path w="1270" h="775970">
                  <a:moveTo>
                    <a:pt x="1269" y="0"/>
                  </a:moveTo>
                  <a:lnTo>
                    <a:pt x="0" y="77597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56150" y="35724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10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3810000" y="1645680"/>
            <a:ext cx="1031240" cy="869315"/>
            <a:chOff x="3810000" y="1645680"/>
            <a:chExt cx="1031240" cy="869315"/>
          </a:xfrm>
        </p:grpSpPr>
        <p:sp>
          <p:nvSpPr>
            <p:cNvPr id="40" name="object 40"/>
            <p:cNvSpPr/>
            <p:nvPr/>
          </p:nvSpPr>
          <p:spPr>
            <a:xfrm>
              <a:off x="4798060" y="1659877"/>
              <a:ext cx="1270" cy="774700"/>
            </a:xfrm>
            <a:custGeom>
              <a:avLst/>
              <a:gdLst/>
              <a:ahLst/>
              <a:cxnLst/>
              <a:rect l="l" t="t" r="r" b="b"/>
              <a:pathLst>
                <a:path w="1270" h="774700">
                  <a:moveTo>
                    <a:pt x="1269" y="0"/>
                  </a:moveTo>
                  <a:lnTo>
                    <a:pt x="0" y="774699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56150" y="24294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10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10000" y="2280272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0"/>
                  </a:lnTo>
                </a:path>
              </a:pathLst>
            </a:custGeom>
            <a:ln w="9344">
              <a:solidFill>
                <a:srgbClr val="497DB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348990" y="3177527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15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10" dirty="0">
                <a:solidFill>
                  <a:srgbClr val="1E487C"/>
                </a:solidFill>
                <a:latin typeface="Carlito"/>
                <a:cs typeface="Carlito"/>
              </a:rPr>
              <a:t>out2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48990" y="1757667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15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10" dirty="0">
                <a:solidFill>
                  <a:srgbClr val="1E487C"/>
                </a:solidFill>
                <a:latin typeface="Carlito"/>
                <a:cs typeface="Carlito"/>
              </a:rPr>
              <a:t>out1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69309" y="2148827"/>
            <a:ext cx="1497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055" algn="l"/>
                <a:tab pos="1484630" algn="l"/>
              </a:tabLst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d	</a:t>
            </a:r>
            <a:r>
              <a:rPr sz="1800" dirty="0">
                <a:solidFill>
                  <a:srgbClr val="1E487C"/>
                </a:solid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89959" y="2302497"/>
            <a:ext cx="19304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in2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5469" y="773481"/>
            <a:ext cx="41402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Liberation Sans"/>
                <a:cs typeface="Liberation Sans"/>
              </a:rPr>
              <a:t>X</a:t>
            </a:r>
            <a:r>
              <a:rPr sz="1800" spc="5" dirty="0">
                <a:latin typeface="Liberation Sans"/>
                <a:cs typeface="Liberation Sans"/>
              </a:rPr>
              <a:t>=</a:t>
            </a:r>
            <a:r>
              <a:rPr sz="1800" dirty="0">
                <a:latin typeface="Liberation Sans"/>
                <a:cs typeface="Liberation Sans"/>
              </a:rPr>
              <a:t>0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4190" y="793737"/>
            <a:ext cx="575310" cy="21590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700"/>
              </a:lnSpc>
            </a:pPr>
            <a:r>
              <a:rPr sz="1800" dirty="0">
                <a:latin typeface="Liberation Sans"/>
                <a:cs typeface="Liberation Sans"/>
              </a:rPr>
              <a:t>X=0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30300" y="739127"/>
            <a:ext cx="106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z="1800" u="dash" dirty="0">
                <a:uFill>
                  <a:solidFill>
                    <a:srgbClr val="BF4F4C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4190" y="3168637"/>
            <a:ext cx="575310" cy="21717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710"/>
              </a:lnSpc>
            </a:pPr>
            <a:r>
              <a:rPr sz="1800" dirty="0">
                <a:latin typeface="Liberation Sans"/>
                <a:cs typeface="Liberation Sans"/>
              </a:rPr>
              <a:t>X=1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4190" y="2127237"/>
            <a:ext cx="575310" cy="21590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700"/>
              </a:lnSpc>
            </a:pPr>
            <a:r>
              <a:rPr sz="1800" dirty="0">
                <a:latin typeface="Liberation Sans"/>
                <a:cs typeface="Liberation Sans"/>
              </a:rPr>
              <a:t>X=1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30300" y="2073897"/>
            <a:ext cx="106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z="1800" dirty="0"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4190" y="1729727"/>
            <a:ext cx="575310" cy="21590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700"/>
              </a:lnSpc>
            </a:pPr>
            <a:r>
              <a:rPr sz="1800" dirty="0">
                <a:latin typeface="Liberation Sans"/>
                <a:cs typeface="Liberation Sans"/>
              </a:rPr>
              <a:t>X=1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29"/>
    </mc:Choice>
    <mc:Fallback xmlns="">
      <p:transition spd="slow" advTm="41829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spc="-15" baseline="13888" dirty="0"/>
              <a:t>d</a:t>
            </a:r>
            <a:r>
              <a:rPr sz="2100" spc="-10" dirty="0"/>
              <a:t>out1 </a:t>
            </a:r>
            <a:r>
              <a:rPr sz="5400" baseline="13888" dirty="0"/>
              <a:t>=</a:t>
            </a:r>
            <a:r>
              <a:rPr sz="5400" spc="-284" baseline="13888" dirty="0"/>
              <a:t> </a:t>
            </a:r>
            <a:r>
              <a:rPr sz="5400" spc="-7" baseline="13888" dirty="0"/>
              <a:t>f</a:t>
            </a:r>
            <a:r>
              <a:rPr sz="2100" spc="-5" dirty="0"/>
              <a:t>1</a:t>
            </a:r>
            <a:r>
              <a:rPr sz="5400" spc="-7" baseline="13888" dirty="0"/>
              <a:t>(d</a:t>
            </a:r>
            <a:r>
              <a:rPr sz="2100" spc="-5" dirty="0"/>
              <a:t>in1</a:t>
            </a:r>
            <a:r>
              <a:rPr sz="5400" spc="-7" baseline="13888" dirty="0"/>
              <a:t>)</a:t>
            </a:r>
            <a:endParaRPr sz="5400" baseline="13888"/>
          </a:p>
        </p:txBody>
      </p:sp>
      <p:sp>
        <p:nvSpPr>
          <p:cNvPr id="3" name="object 3"/>
          <p:cNvSpPr/>
          <p:nvPr/>
        </p:nvSpPr>
        <p:spPr>
          <a:xfrm>
            <a:off x="4721859" y="115557"/>
            <a:ext cx="7620" cy="4743450"/>
          </a:xfrm>
          <a:custGeom>
            <a:avLst/>
            <a:gdLst/>
            <a:ahLst/>
            <a:cxnLst/>
            <a:rect l="l" t="t" r="r" b="b"/>
            <a:pathLst>
              <a:path w="7620" h="4743450">
                <a:moveTo>
                  <a:pt x="7619" y="0"/>
                </a:moveTo>
                <a:lnTo>
                  <a:pt x="0" y="474345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20359" y="2205977"/>
            <a:ext cx="3211830" cy="1602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8100" marR="30480" indent="41910">
              <a:lnSpc>
                <a:spcPts val="3840"/>
              </a:lnSpc>
              <a:spcBef>
                <a:spcPts val="625"/>
              </a:spcBef>
            </a:pPr>
            <a:r>
              <a:rPr sz="54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2100" spc="-5" dirty="0">
                <a:solidFill>
                  <a:srgbClr val="1E487C"/>
                </a:solidFill>
                <a:latin typeface="Carlito"/>
                <a:cs typeface="Carlito"/>
              </a:rPr>
              <a:t>join </a:t>
            </a:r>
            <a:r>
              <a:rPr sz="5400" baseline="13888" dirty="0">
                <a:solidFill>
                  <a:srgbClr val="1E487C"/>
                </a:solidFill>
                <a:latin typeface="Carlito"/>
                <a:cs typeface="Carlito"/>
              </a:rPr>
              <a:t>= </a:t>
            </a:r>
            <a:r>
              <a:rPr sz="5400" spc="-15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2100" spc="-10" dirty="0">
                <a:solidFill>
                  <a:srgbClr val="1E487C"/>
                </a:solidFill>
                <a:latin typeface="Carlito"/>
                <a:cs typeface="Carlito"/>
              </a:rPr>
              <a:t>out1 </a:t>
            </a:r>
            <a:r>
              <a:rPr sz="5400" baseline="13888" dirty="0">
                <a:solidFill>
                  <a:srgbClr val="1E487C"/>
                </a:solidFill>
                <a:latin typeface="DejaVu Sans"/>
                <a:cs typeface="DejaVu Sans"/>
              </a:rPr>
              <a:t>⊔ </a:t>
            </a:r>
            <a:r>
              <a:rPr sz="5400" spc="-15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2100" spc="-10" dirty="0">
                <a:solidFill>
                  <a:srgbClr val="1E487C"/>
                </a:solidFill>
                <a:latin typeface="Carlito"/>
                <a:cs typeface="Carlito"/>
              </a:rPr>
              <a:t>out2  </a:t>
            </a:r>
            <a:r>
              <a:rPr sz="54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2100" spc="-5" dirty="0">
                <a:solidFill>
                  <a:srgbClr val="1E487C"/>
                </a:solidFill>
                <a:latin typeface="Carlito"/>
                <a:cs typeface="Carlito"/>
              </a:rPr>
              <a:t>join </a:t>
            </a:r>
            <a:r>
              <a:rPr sz="5400" baseline="13888" dirty="0">
                <a:solidFill>
                  <a:srgbClr val="1E487C"/>
                </a:solidFill>
                <a:latin typeface="Carlito"/>
                <a:cs typeface="Carlito"/>
              </a:rPr>
              <a:t>=</a:t>
            </a:r>
            <a:r>
              <a:rPr sz="5400" spc="-225" baseline="13888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5400" spc="-15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2100" spc="-10" dirty="0">
                <a:solidFill>
                  <a:srgbClr val="1E487C"/>
                </a:solidFill>
                <a:latin typeface="Carlito"/>
                <a:cs typeface="Carlito"/>
              </a:rPr>
              <a:t>in3</a:t>
            </a:r>
            <a:endParaRPr sz="2100">
              <a:latin typeface="Carlito"/>
              <a:cs typeface="Carlito"/>
            </a:endParaRPr>
          </a:p>
          <a:p>
            <a:pPr marL="51435">
              <a:lnSpc>
                <a:spcPts val="4210"/>
              </a:lnSpc>
            </a:pPr>
            <a:r>
              <a:rPr sz="5400" spc="-15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2100" spc="-10" dirty="0">
                <a:solidFill>
                  <a:srgbClr val="1E487C"/>
                </a:solidFill>
                <a:latin typeface="Carlito"/>
                <a:cs typeface="Carlito"/>
              </a:rPr>
              <a:t>out3 </a:t>
            </a:r>
            <a:r>
              <a:rPr sz="5400" baseline="13888" dirty="0">
                <a:solidFill>
                  <a:srgbClr val="1E487C"/>
                </a:solidFill>
                <a:latin typeface="Carlito"/>
                <a:cs typeface="Carlito"/>
              </a:rPr>
              <a:t>=</a:t>
            </a:r>
            <a:r>
              <a:rPr sz="5400" spc="-217" baseline="13888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5400" spc="-7" baseline="13888" dirty="0">
                <a:solidFill>
                  <a:srgbClr val="1E487C"/>
                </a:solidFill>
                <a:latin typeface="Carlito"/>
                <a:cs typeface="Carlito"/>
              </a:rPr>
              <a:t>f</a:t>
            </a:r>
            <a:r>
              <a:rPr sz="2100" spc="-5" dirty="0">
                <a:solidFill>
                  <a:srgbClr val="1E487C"/>
                </a:solidFill>
                <a:latin typeface="Carlito"/>
                <a:cs typeface="Carlito"/>
              </a:rPr>
              <a:t>3</a:t>
            </a:r>
            <a:r>
              <a:rPr sz="5400" spc="-7" baseline="13888" dirty="0">
                <a:solidFill>
                  <a:srgbClr val="1E487C"/>
                </a:solidFill>
                <a:latin typeface="Carlito"/>
                <a:cs typeface="Carlito"/>
              </a:rPr>
              <a:t>(d</a:t>
            </a:r>
            <a:r>
              <a:rPr sz="2100" spc="-5" dirty="0">
                <a:solidFill>
                  <a:srgbClr val="1E487C"/>
                </a:solidFill>
                <a:latin typeface="Carlito"/>
                <a:cs typeface="Carlito"/>
              </a:rPr>
              <a:t>in3</a:t>
            </a:r>
            <a:r>
              <a:rPr sz="5400" spc="-7" baseline="13888" dirty="0">
                <a:solidFill>
                  <a:srgbClr val="1E487C"/>
                </a:solidFill>
                <a:latin typeface="Carlito"/>
                <a:cs typeface="Carlito"/>
              </a:rPr>
              <a:t>)</a:t>
            </a:r>
            <a:endParaRPr sz="5400" baseline="13888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1670" y="1826247"/>
            <a:ext cx="195008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89025" algn="l"/>
                <a:tab pos="1602105" algn="l"/>
              </a:tabLst>
            </a:pPr>
            <a:r>
              <a:rPr sz="2100" spc="-5" dirty="0">
                <a:solidFill>
                  <a:srgbClr val="1E487C"/>
                </a:solidFill>
                <a:latin typeface="Carlito"/>
                <a:cs typeface="Carlito"/>
              </a:rPr>
              <a:t>o</a:t>
            </a:r>
            <a:r>
              <a:rPr sz="2100" spc="-20" dirty="0">
                <a:solidFill>
                  <a:srgbClr val="1E487C"/>
                </a:solidFill>
                <a:latin typeface="Carlito"/>
                <a:cs typeface="Carlito"/>
              </a:rPr>
              <a:t>u</a:t>
            </a:r>
            <a:r>
              <a:rPr sz="2100" spc="-10" dirty="0">
                <a:solidFill>
                  <a:srgbClr val="1E487C"/>
                </a:solidFill>
                <a:latin typeface="Carlito"/>
                <a:cs typeface="Carlito"/>
              </a:rPr>
              <a:t>t2</a:t>
            </a:r>
            <a:r>
              <a:rPr sz="2100" dirty="0">
                <a:solidFill>
                  <a:srgbClr val="1E487C"/>
                </a:solidFill>
                <a:latin typeface="Carlito"/>
                <a:cs typeface="Carlito"/>
              </a:rPr>
              <a:t>	</a:t>
            </a:r>
            <a:r>
              <a:rPr sz="2100" spc="-10" dirty="0">
                <a:solidFill>
                  <a:srgbClr val="1E487C"/>
                </a:solidFill>
                <a:latin typeface="Carlito"/>
                <a:cs typeface="Carlito"/>
              </a:rPr>
              <a:t>2</a:t>
            </a:r>
            <a:r>
              <a:rPr sz="2100" dirty="0">
                <a:solidFill>
                  <a:srgbClr val="1E487C"/>
                </a:solidFill>
                <a:latin typeface="Carlito"/>
                <a:cs typeface="Carlito"/>
              </a:rPr>
              <a:t>	</a:t>
            </a:r>
            <a:r>
              <a:rPr sz="2100" spc="-10" dirty="0">
                <a:solidFill>
                  <a:srgbClr val="1E487C"/>
                </a:solidFill>
                <a:latin typeface="Carlito"/>
                <a:cs typeface="Carlito"/>
              </a:rPr>
              <a:t>in2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1640" y="1520177"/>
            <a:ext cx="2328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7885" algn="l"/>
                <a:tab pos="2176145" algn="l"/>
              </a:tabLst>
            </a:pPr>
            <a:r>
              <a:rPr sz="3600" dirty="0">
                <a:solidFill>
                  <a:srgbClr val="1E487C"/>
                </a:solidFill>
                <a:latin typeface="Carlito"/>
                <a:cs typeface="Carlito"/>
              </a:rPr>
              <a:t>d	=</a:t>
            </a:r>
            <a:r>
              <a:rPr sz="3600" spc="-10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1E487C"/>
                </a:solidFill>
                <a:latin typeface="Carlito"/>
                <a:cs typeface="Carlito"/>
              </a:rPr>
              <a:t>f</a:t>
            </a:r>
            <a:r>
              <a:rPr sz="3600" spc="250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3600" spc="5" dirty="0">
                <a:solidFill>
                  <a:srgbClr val="1E487C"/>
                </a:solidFill>
                <a:latin typeface="Carlito"/>
                <a:cs typeface="Carlito"/>
              </a:rPr>
              <a:t>(</a:t>
            </a:r>
            <a:r>
              <a:rPr sz="3600" dirty="0">
                <a:solidFill>
                  <a:srgbClr val="1E487C"/>
                </a:solidFill>
                <a:latin typeface="Carlito"/>
                <a:cs typeface="Carlito"/>
              </a:rPr>
              <a:t>d	)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000" y="18313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7389" y="21145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89050" y="1804657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8900" y="1958327"/>
            <a:ext cx="9271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10" dirty="0">
                <a:solidFill>
                  <a:srgbClr val="1E487C"/>
                </a:solidFill>
                <a:latin typeface="Carlito"/>
                <a:cs typeface="Carlito"/>
              </a:rPr>
              <a:t>1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67000" y="1818568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518"/>
                </a:lnTo>
              </a:path>
            </a:pathLst>
          </a:custGeom>
          <a:ln w="3175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2390" y="21145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94050" y="1804657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3900" y="1958327"/>
            <a:ext cx="9271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10" dirty="0">
                <a:solidFill>
                  <a:srgbClr val="1E487C"/>
                </a:solidFill>
                <a:latin typeface="Carlito"/>
                <a:cs typeface="Carlito"/>
              </a:rPr>
              <a:t>2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76400" y="3017448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518"/>
                </a:lnTo>
              </a:path>
            </a:pathLst>
          </a:custGeom>
          <a:ln w="3175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1789" y="33134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78050" y="3003537"/>
            <a:ext cx="213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E487C"/>
                </a:solidFill>
                <a:latin typeface="Carlito"/>
                <a:cs typeface="Carlito"/>
              </a:rPr>
              <a:t>f</a:t>
            </a:r>
            <a:r>
              <a:rPr sz="1575" spc="-7" baseline="-23809" dirty="0">
                <a:solidFill>
                  <a:srgbClr val="1E487C"/>
                </a:solidFill>
                <a:latin typeface="Carlito"/>
                <a:cs typeface="Carlito"/>
              </a:rPr>
              <a:t>3</a:t>
            </a:r>
            <a:endParaRPr sz="1575" baseline="-23809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09637" y="2104059"/>
            <a:ext cx="2377440" cy="527685"/>
            <a:chOff x="909637" y="2104059"/>
            <a:chExt cx="2377440" cy="527685"/>
          </a:xfrm>
        </p:grpSpPr>
        <p:sp>
          <p:nvSpPr>
            <p:cNvPr id="19" name="object 19"/>
            <p:cNvSpPr/>
            <p:nvPr/>
          </p:nvSpPr>
          <p:spPr>
            <a:xfrm>
              <a:off x="1372869" y="2118347"/>
              <a:ext cx="844550" cy="473709"/>
            </a:xfrm>
            <a:custGeom>
              <a:avLst/>
              <a:gdLst/>
              <a:ahLst/>
              <a:cxnLst/>
              <a:rect l="l" t="t" r="r" b="b"/>
              <a:pathLst>
                <a:path w="844550" h="473710">
                  <a:moveTo>
                    <a:pt x="0" y="0"/>
                  </a:moveTo>
                  <a:lnTo>
                    <a:pt x="844550" y="47371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90750" y="2552687"/>
              <a:ext cx="95250" cy="78740"/>
            </a:xfrm>
            <a:custGeom>
              <a:avLst/>
              <a:gdLst/>
              <a:ahLst/>
              <a:cxnLst/>
              <a:rect l="l" t="t" r="r" b="b"/>
              <a:pathLst>
                <a:path w="95250" h="78739">
                  <a:moveTo>
                    <a:pt x="41910" y="0"/>
                  </a:moveTo>
                  <a:lnTo>
                    <a:pt x="0" y="73659"/>
                  </a:lnTo>
                  <a:lnTo>
                    <a:pt x="95250" y="78739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55850" y="2118347"/>
              <a:ext cx="916940" cy="476250"/>
            </a:xfrm>
            <a:custGeom>
              <a:avLst/>
              <a:gdLst/>
              <a:ahLst/>
              <a:cxnLst/>
              <a:rect l="l" t="t" r="r" b="b"/>
              <a:pathLst>
                <a:path w="916939" h="476250">
                  <a:moveTo>
                    <a:pt x="916939" y="0"/>
                  </a:moveTo>
                  <a:lnTo>
                    <a:pt x="0" y="47625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84730" y="2553957"/>
              <a:ext cx="95250" cy="77470"/>
            </a:xfrm>
            <a:custGeom>
              <a:avLst/>
              <a:gdLst/>
              <a:ahLst/>
              <a:cxnLst/>
              <a:rect l="l" t="t" r="r" b="b"/>
              <a:pathLst>
                <a:path w="95250" h="77469">
                  <a:moveTo>
                    <a:pt x="55880" y="0"/>
                  </a:moveTo>
                  <a:lnTo>
                    <a:pt x="0" y="77469"/>
                  </a:lnTo>
                  <a:lnTo>
                    <a:pt x="95250" y="76200"/>
                  </a:lnTo>
                  <a:lnTo>
                    <a:pt x="5588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4400" y="2355837"/>
              <a:ext cx="835660" cy="0"/>
            </a:xfrm>
            <a:custGeom>
              <a:avLst/>
              <a:gdLst/>
              <a:ahLst/>
              <a:cxnLst/>
              <a:rect l="l" t="t" r="r" b="b"/>
              <a:pathLst>
                <a:path w="835660">
                  <a:moveTo>
                    <a:pt x="0" y="0"/>
                  </a:moveTo>
                  <a:lnTo>
                    <a:pt x="835660" y="0"/>
                  </a:lnTo>
                </a:path>
              </a:pathLst>
            </a:custGeom>
            <a:ln w="9344">
              <a:solidFill>
                <a:srgbClr val="497DB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09600" y="1244360"/>
            <a:ext cx="802640" cy="584835"/>
            <a:chOff x="609600" y="1244360"/>
            <a:chExt cx="802640" cy="584835"/>
          </a:xfrm>
        </p:grpSpPr>
        <p:sp>
          <p:nvSpPr>
            <p:cNvPr id="25" name="object 25"/>
            <p:cNvSpPr/>
            <p:nvPr/>
          </p:nvSpPr>
          <p:spPr>
            <a:xfrm>
              <a:off x="1369059" y="1258557"/>
              <a:ext cx="1270" cy="490220"/>
            </a:xfrm>
            <a:custGeom>
              <a:avLst/>
              <a:gdLst/>
              <a:ahLst/>
              <a:cxnLst/>
              <a:rect l="l" t="t" r="r" b="b"/>
              <a:pathLst>
                <a:path w="1269" h="490219">
                  <a:moveTo>
                    <a:pt x="1270" y="0"/>
                  </a:moveTo>
                  <a:lnTo>
                    <a:pt x="0" y="49022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27150" y="17436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85090" y="0"/>
                  </a:moveTo>
                  <a:lnTo>
                    <a:pt x="0" y="0"/>
                  </a:lnTo>
                  <a:lnTo>
                    <a:pt x="41909" y="85089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9600" y="1488427"/>
              <a:ext cx="758190" cy="0"/>
            </a:xfrm>
            <a:custGeom>
              <a:avLst/>
              <a:gdLst/>
              <a:ahLst/>
              <a:cxnLst/>
              <a:rect l="l" t="t" r="r" b="b"/>
              <a:pathLst>
                <a:path w="758190">
                  <a:moveTo>
                    <a:pt x="0" y="0"/>
                  </a:moveTo>
                  <a:lnTo>
                    <a:pt x="758190" y="0"/>
                  </a:lnTo>
                </a:path>
              </a:pathLst>
            </a:custGeom>
            <a:ln w="9344">
              <a:solidFill>
                <a:srgbClr val="497DB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229610" y="1244360"/>
            <a:ext cx="806450" cy="584835"/>
            <a:chOff x="3229610" y="1244360"/>
            <a:chExt cx="806450" cy="584835"/>
          </a:xfrm>
        </p:grpSpPr>
        <p:sp>
          <p:nvSpPr>
            <p:cNvPr id="29" name="object 29"/>
            <p:cNvSpPr/>
            <p:nvPr/>
          </p:nvSpPr>
          <p:spPr>
            <a:xfrm>
              <a:off x="3272790" y="1258557"/>
              <a:ext cx="1270" cy="490220"/>
            </a:xfrm>
            <a:custGeom>
              <a:avLst/>
              <a:gdLst/>
              <a:ahLst/>
              <a:cxnLst/>
              <a:rect l="l" t="t" r="r" b="b"/>
              <a:pathLst>
                <a:path w="1270" h="490219">
                  <a:moveTo>
                    <a:pt x="1270" y="0"/>
                  </a:moveTo>
                  <a:lnTo>
                    <a:pt x="0" y="49022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29610" y="17436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3179" y="8508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76600" y="1488427"/>
              <a:ext cx="759460" cy="0"/>
            </a:xfrm>
            <a:custGeom>
              <a:avLst/>
              <a:gdLst/>
              <a:ahLst/>
              <a:cxnLst/>
              <a:rect l="l" t="t" r="r" b="b"/>
              <a:pathLst>
                <a:path w="759460">
                  <a:moveTo>
                    <a:pt x="0" y="0"/>
                  </a:moveTo>
                  <a:lnTo>
                    <a:pt x="759460" y="0"/>
                  </a:lnTo>
                </a:path>
              </a:pathLst>
            </a:custGeom>
            <a:ln w="9344">
              <a:solidFill>
                <a:srgbClr val="497DB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295400" y="3301760"/>
            <a:ext cx="1032510" cy="586105"/>
            <a:chOff x="1295400" y="3301760"/>
            <a:chExt cx="1032510" cy="586105"/>
          </a:xfrm>
        </p:grpSpPr>
        <p:sp>
          <p:nvSpPr>
            <p:cNvPr id="33" name="object 33"/>
            <p:cNvSpPr/>
            <p:nvPr/>
          </p:nvSpPr>
          <p:spPr>
            <a:xfrm>
              <a:off x="2284730" y="3315957"/>
              <a:ext cx="1270" cy="491490"/>
            </a:xfrm>
            <a:custGeom>
              <a:avLst/>
              <a:gdLst/>
              <a:ahLst/>
              <a:cxnLst/>
              <a:rect l="l" t="t" r="r" b="b"/>
              <a:pathLst>
                <a:path w="1269" h="491489">
                  <a:moveTo>
                    <a:pt x="1269" y="0"/>
                  </a:moveTo>
                  <a:lnTo>
                    <a:pt x="0" y="49149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42819" y="38023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90" y="0"/>
                  </a:moveTo>
                  <a:lnTo>
                    <a:pt x="0" y="0"/>
                  </a:lnTo>
                  <a:lnTo>
                    <a:pt x="41910" y="85089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95400" y="3488677"/>
              <a:ext cx="986790" cy="0"/>
            </a:xfrm>
            <a:custGeom>
              <a:avLst/>
              <a:gdLst/>
              <a:ahLst/>
              <a:cxnLst/>
              <a:rect l="l" t="t" r="r" b="b"/>
              <a:pathLst>
                <a:path w="986789">
                  <a:moveTo>
                    <a:pt x="0" y="0"/>
                  </a:moveTo>
                  <a:lnTo>
                    <a:pt x="986789" y="0"/>
                  </a:lnTo>
                </a:path>
              </a:pathLst>
            </a:custGeom>
            <a:ln w="9344">
              <a:solidFill>
                <a:srgbClr val="497DB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31800" y="2273287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out1</a:t>
            </a:r>
            <a:endParaRPr sz="1050">
              <a:latin typeface="Carlito"/>
              <a:cs typeface="Carli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70442" y="2351074"/>
            <a:ext cx="1537970" cy="694690"/>
            <a:chOff x="2270442" y="2351074"/>
            <a:chExt cx="1537970" cy="694690"/>
          </a:xfrm>
        </p:grpSpPr>
        <p:sp>
          <p:nvSpPr>
            <p:cNvPr id="38" name="object 38"/>
            <p:cNvSpPr/>
            <p:nvPr/>
          </p:nvSpPr>
          <p:spPr>
            <a:xfrm>
              <a:off x="2284729" y="2628887"/>
              <a:ext cx="0" cy="402590"/>
            </a:xfrm>
            <a:custGeom>
              <a:avLst/>
              <a:gdLst/>
              <a:ahLst/>
              <a:cxnLst/>
              <a:rect l="l" t="t" r="r" b="b"/>
              <a:pathLst>
                <a:path h="402589">
                  <a:moveTo>
                    <a:pt x="0" y="402589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95599" y="2355837"/>
              <a:ext cx="908050" cy="0"/>
            </a:xfrm>
            <a:custGeom>
              <a:avLst/>
              <a:gdLst/>
              <a:ahLst/>
              <a:cxnLst/>
              <a:rect l="l" t="t" r="r" b="b"/>
              <a:pathLst>
                <a:path w="908050">
                  <a:moveTo>
                    <a:pt x="0" y="0"/>
                  </a:moveTo>
                  <a:lnTo>
                    <a:pt x="908050" y="0"/>
                  </a:lnTo>
                </a:path>
              </a:pathLst>
            </a:custGeom>
            <a:ln w="9344">
              <a:solidFill>
                <a:srgbClr val="497DB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282700" y="2369807"/>
            <a:ext cx="104203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28700" algn="l"/>
              </a:tabLst>
            </a:pPr>
            <a:r>
              <a:rPr sz="1050" u="dash" spc="-5" dirty="0">
                <a:solidFill>
                  <a:srgbClr val="1E487C"/>
                </a:solidFill>
                <a:uFill>
                  <a:solidFill>
                    <a:srgbClr val="497DBA"/>
                  </a:solidFill>
                </a:uFill>
                <a:latin typeface="Times New Roman"/>
                <a:cs typeface="Times New Roman"/>
              </a:rPr>
              <a:t> 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8270" y="1407147"/>
            <a:ext cx="363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15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10" dirty="0">
                <a:solidFill>
                  <a:srgbClr val="1E487C"/>
                </a:solidFill>
                <a:latin typeface="Carlito"/>
                <a:cs typeface="Carlito"/>
              </a:rPr>
              <a:t>in1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90670" y="1407147"/>
            <a:ext cx="36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in2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82900" y="2216137"/>
            <a:ext cx="974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0435" algn="l"/>
              </a:tabLst>
            </a:pPr>
            <a:r>
              <a:rPr sz="1800" dirty="0">
                <a:solidFill>
                  <a:srgbClr val="1E487C"/>
                </a:solid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85870" y="2273287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15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10" dirty="0">
                <a:solidFill>
                  <a:srgbClr val="1E487C"/>
                </a:solidFill>
                <a:latin typeface="Carlito"/>
                <a:cs typeface="Carlito"/>
              </a:rPr>
              <a:t>out2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295400" y="2916542"/>
            <a:ext cx="986790" cy="0"/>
          </a:xfrm>
          <a:custGeom>
            <a:avLst/>
            <a:gdLst/>
            <a:ahLst/>
            <a:cxnLst/>
            <a:rect l="l" t="t" r="r" b="b"/>
            <a:pathLst>
              <a:path w="986789">
                <a:moveTo>
                  <a:pt x="0" y="0"/>
                </a:moveTo>
                <a:lnTo>
                  <a:pt x="986789" y="0"/>
                </a:lnTo>
              </a:path>
            </a:pathLst>
          </a:custGeom>
          <a:ln w="9344">
            <a:solidFill>
              <a:srgbClr val="497DBA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14069" y="2550147"/>
            <a:ext cx="398145" cy="5842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 marR="30480">
              <a:lnSpc>
                <a:spcPct val="103699"/>
              </a:lnSpc>
              <a:spcBef>
                <a:spcPts val="20"/>
              </a:spcBef>
            </a:pPr>
            <a:r>
              <a:rPr sz="2700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10" dirty="0">
                <a:solidFill>
                  <a:srgbClr val="1E487C"/>
                </a:solidFill>
                <a:latin typeface="Carlito"/>
                <a:cs typeface="Carlito"/>
              </a:rPr>
              <a:t>j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oin  </a:t>
            </a:r>
            <a:r>
              <a:rPr sz="27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in3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14069" y="3406127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out3</a:t>
            </a:r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62"/>
    </mc:Choice>
    <mc:Fallback xmlns="">
      <p:transition spd="slow" advTm="39762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spc="-15" baseline="13888" dirty="0"/>
              <a:t>d</a:t>
            </a:r>
            <a:r>
              <a:rPr sz="2100" spc="-10" dirty="0"/>
              <a:t>out1 </a:t>
            </a:r>
            <a:r>
              <a:rPr sz="5400" baseline="13888" dirty="0"/>
              <a:t>=</a:t>
            </a:r>
            <a:r>
              <a:rPr sz="5400" spc="-284" baseline="13888" dirty="0"/>
              <a:t> </a:t>
            </a:r>
            <a:r>
              <a:rPr sz="5400" spc="-7" baseline="13888" dirty="0"/>
              <a:t>f</a:t>
            </a:r>
            <a:r>
              <a:rPr sz="2100" spc="-5" dirty="0"/>
              <a:t>1</a:t>
            </a:r>
            <a:r>
              <a:rPr sz="5400" spc="-7" baseline="13888" dirty="0"/>
              <a:t>(d</a:t>
            </a:r>
            <a:r>
              <a:rPr sz="2100" spc="-5" dirty="0"/>
              <a:t>in1</a:t>
            </a:r>
            <a:r>
              <a:rPr sz="5400" spc="-7" baseline="13888" dirty="0"/>
              <a:t>)</a:t>
            </a:r>
            <a:endParaRPr sz="5400" baseline="13888"/>
          </a:p>
        </p:txBody>
      </p:sp>
      <p:sp>
        <p:nvSpPr>
          <p:cNvPr id="3" name="object 3"/>
          <p:cNvSpPr/>
          <p:nvPr/>
        </p:nvSpPr>
        <p:spPr>
          <a:xfrm>
            <a:off x="4721859" y="115557"/>
            <a:ext cx="7620" cy="4743450"/>
          </a:xfrm>
          <a:custGeom>
            <a:avLst/>
            <a:gdLst/>
            <a:ahLst/>
            <a:cxnLst/>
            <a:rect l="l" t="t" r="r" b="b"/>
            <a:pathLst>
              <a:path w="7620" h="4743450">
                <a:moveTo>
                  <a:pt x="7619" y="0"/>
                </a:moveTo>
                <a:lnTo>
                  <a:pt x="0" y="474345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41670" y="1826247"/>
            <a:ext cx="195008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89025" algn="l"/>
                <a:tab pos="1602105" algn="l"/>
              </a:tabLst>
            </a:pPr>
            <a:r>
              <a:rPr sz="2100" spc="-5" dirty="0">
                <a:solidFill>
                  <a:srgbClr val="1E487C"/>
                </a:solidFill>
                <a:latin typeface="Carlito"/>
                <a:cs typeface="Carlito"/>
              </a:rPr>
              <a:t>o</a:t>
            </a:r>
            <a:r>
              <a:rPr sz="2100" spc="-20" dirty="0">
                <a:solidFill>
                  <a:srgbClr val="1E487C"/>
                </a:solidFill>
                <a:latin typeface="Carlito"/>
                <a:cs typeface="Carlito"/>
              </a:rPr>
              <a:t>u</a:t>
            </a:r>
            <a:r>
              <a:rPr sz="2100" spc="-10" dirty="0">
                <a:solidFill>
                  <a:srgbClr val="1E487C"/>
                </a:solidFill>
                <a:latin typeface="Carlito"/>
                <a:cs typeface="Carlito"/>
              </a:rPr>
              <a:t>t2</a:t>
            </a:r>
            <a:r>
              <a:rPr sz="2100" dirty="0">
                <a:solidFill>
                  <a:srgbClr val="1E487C"/>
                </a:solidFill>
                <a:latin typeface="Carlito"/>
                <a:cs typeface="Carlito"/>
              </a:rPr>
              <a:t>	</a:t>
            </a:r>
            <a:r>
              <a:rPr sz="2100" spc="-10" dirty="0">
                <a:solidFill>
                  <a:srgbClr val="1E487C"/>
                </a:solidFill>
                <a:latin typeface="Carlito"/>
                <a:cs typeface="Carlito"/>
              </a:rPr>
              <a:t>2</a:t>
            </a:r>
            <a:r>
              <a:rPr sz="2100" dirty="0">
                <a:solidFill>
                  <a:srgbClr val="1E487C"/>
                </a:solidFill>
                <a:latin typeface="Carlito"/>
                <a:cs typeface="Carlito"/>
              </a:rPr>
              <a:t>	</a:t>
            </a:r>
            <a:r>
              <a:rPr sz="2100" spc="-10" dirty="0">
                <a:solidFill>
                  <a:srgbClr val="1E487C"/>
                </a:solidFill>
                <a:latin typeface="Carlito"/>
                <a:cs typeface="Carlito"/>
              </a:rPr>
              <a:t>in2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1640" y="1520177"/>
            <a:ext cx="2328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7885" algn="l"/>
                <a:tab pos="2176145" algn="l"/>
              </a:tabLst>
            </a:pPr>
            <a:r>
              <a:rPr sz="3600" dirty="0">
                <a:solidFill>
                  <a:srgbClr val="1E487C"/>
                </a:solidFill>
                <a:latin typeface="Carlito"/>
                <a:cs typeface="Carlito"/>
              </a:rPr>
              <a:t>d	=</a:t>
            </a:r>
            <a:r>
              <a:rPr sz="3600" spc="-10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1E487C"/>
                </a:solidFill>
                <a:latin typeface="Carlito"/>
                <a:cs typeface="Carlito"/>
              </a:rPr>
              <a:t>f</a:t>
            </a:r>
            <a:r>
              <a:rPr sz="3600" spc="250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3600" spc="5" dirty="0">
                <a:solidFill>
                  <a:srgbClr val="1E487C"/>
                </a:solidFill>
                <a:latin typeface="Carlito"/>
                <a:cs typeface="Carlito"/>
              </a:rPr>
              <a:t>(</a:t>
            </a:r>
            <a:r>
              <a:rPr sz="3600" dirty="0">
                <a:solidFill>
                  <a:srgbClr val="1E487C"/>
                </a:solidFill>
                <a:latin typeface="Carlito"/>
                <a:cs typeface="Carlito"/>
              </a:rPr>
              <a:t>d	)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0" y="18313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7389" y="21145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89050" y="1804657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8900" y="1958327"/>
            <a:ext cx="9271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10" dirty="0">
                <a:solidFill>
                  <a:srgbClr val="1E487C"/>
                </a:solidFill>
                <a:latin typeface="Carlito"/>
                <a:cs typeface="Carlito"/>
              </a:rPr>
              <a:t>1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7000" y="1818568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518"/>
                </a:lnTo>
              </a:path>
            </a:pathLst>
          </a:custGeom>
          <a:ln w="3175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2390" y="21145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94050" y="1804657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E487C"/>
                </a:solidFill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63900" y="1958327"/>
            <a:ext cx="9271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10" dirty="0">
                <a:solidFill>
                  <a:srgbClr val="1E487C"/>
                </a:solidFill>
                <a:latin typeface="Carlito"/>
                <a:cs typeface="Carlito"/>
              </a:rPr>
              <a:t>2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76400" y="3017448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518"/>
                </a:lnTo>
              </a:path>
            </a:pathLst>
          </a:custGeom>
          <a:ln w="3175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91789" y="33134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78050" y="3003537"/>
            <a:ext cx="213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E487C"/>
                </a:solidFill>
                <a:latin typeface="Carlito"/>
                <a:cs typeface="Carlito"/>
              </a:rPr>
              <a:t>f</a:t>
            </a:r>
            <a:r>
              <a:rPr sz="1575" spc="-7" baseline="-23809" dirty="0">
                <a:solidFill>
                  <a:srgbClr val="1E487C"/>
                </a:solidFill>
                <a:latin typeface="Carlito"/>
                <a:cs typeface="Carlito"/>
              </a:rPr>
              <a:t>3</a:t>
            </a:r>
            <a:endParaRPr sz="1575" baseline="-23809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09637" y="2104059"/>
            <a:ext cx="2377440" cy="527685"/>
            <a:chOff x="909637" y="2104059"/>
            <a:chExt cx="2377440" cy="527685"/>
          </a:xfrm>
        </p:grpSpPr>
        <p:sp>
          <p:nvSpPr>
            <p:cNvPr id="18" name="object 18"/>
            <p:cNvSpPr/>
            <p:nvPr/>
          </p:nvSpPr>
          <p:spPr>
            <a:xfrm>
              <a:off x="1372869" y="2118347"/>
              <a:ext cx="844550" cy="473709"/>
            </a:xfrm>
            <a:custGeom>
              <a:avLst/>
              <a:gdLst/>
              <a:ahLst/>
              <a:cxnLst/>
              <a:rect l="l" t="t" r="r" b="b"/>
              <a:pathLst>
                <a:path w="844550" h="473710">
                  <a:moveTo>
                    <a:pt x="0" y="0"/>
                  </a:moveTo>
                  <a:lnTo>
                    <a:pt x="844550" y="47371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90750" y="2552687"/>
              <a:ext cx="95250" cy="78740"/>
            </a:xfrm>
            <a:custGeom>
              <a:avLst/>
              <a:gdLst/>
              <a:ahLst/>
              <a:cxnLst/>
              <a:rect l="l" t="t" r="r" b="b"/>
              <a:pathLst>
                <a:path w="95250" h="78739">
                  <a:moveTo>
                    <a:pt x="41910" y="0"/>
                  </a:moveTo>
                  <a:lnTo>
                    <a:pt x="0" y="73659"/>
                  </a:lnTo>
                  <a:lnTo>
                    <a:pt x="95250" y="78739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55850" y="2118347"/>
              <a:ext cx="916940" cy="476250"/>
            </a:xfrm>
            <a:custGeom>
              <a:avLst/>
              <a:gdLst/>
              <a:ahLst/>
              <a:cxnLst/>
              <a:rect l="l" t="t" r="r" b="b"/>
              <a:pathLst>
                <a:path w="916939" h="476250">
                  <a:moveTo>
                    <a:pt x="916939" y="0"/>
                  </a:moveTo>
                  <a:lnTo>
                    <a:pt x="0" y="47625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84730" y="2553957"/>
              <a:ext cx="95250" cy="77470"/>
            </a:xfrm>
            <a:custGeom>
              <a:avLst/>
              <a:gdLst/>
              <a:ahLst/>
              <a:cxnLst/>
              <a:rect l="l" t="t" r="r" b="b"/>
              <a:pathLst>
                <a:path w="95250" h="77469">
                  <a:moveTo>
                    <a:pt x="55880" y="0"/>
                  </a:moveTo>
                  <a:lnTo>
                    <a:pt x="0" y="77469"/>
                  </a:lnTo>
                  <a:lnTo>
                    <a:pt x="95250" y="76200"/>
                  </a:lnTo>
                  <a:lnTo>
                    <a:pt x="5588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4400" y="2355837"/>
              <a:ext cx="835660" cy="0"/>
            </a:xfrm>
            <a:custGeom>
              <a:avLst/>
              <a:gdLst/>
              <a:ahLst/>
              <a:cxnLst/>
              <a:rect l="l" t="t" r="r" b="b"/>
              <a:pathLst>
                <a:path w="835660">
                  <a:moveTo>
                    <a:pt x="0" y="0"/>
                  </a:moveTo>
                  <a:lnTo>
                    <a:pt x="835660" y="0"/>
                  </a:lnTo>
                </a:path>
              </a:pathLst>
            </a:custGeom>
            <a:ln w="9344">
              <a:solidFill>
                <a:srgbClr val="497DB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09600" y="1244360"/>
            <a:ext cx="802640" cy="584835"/>
            <a:chOff x="609600" y="1244360"/>
            <a:chExt cx="802640" cy="584835"/>
          </a:xfrm>
        </p:grpSpPr>
        <p:sp>
          <p:nvSpPr>
            <p:cNvPr id="24" name="object 24"/>
            <p:cNvSpPr/>
            <p:nvPr/>
          </p:nvSpPr>
          <p:spPr>
            <a:xfrm>
              <a:off x="1369059" y="1258557"/>
              <a:ext cx="1270" cy="490220"/>
            </a:xfrm>
            <a:custGeom>
              <a:avLst/>
              <a:gdLst/>
              <a:ahLst/>
              <a:cxnLst/>
              <a:rect l="l" t="t" r="r" b="b"/>
              <a:pathLst>
                <a:path w="1269" h="490219">
                  <a:moveTo>
                    <a:pt x="1270" y="0"/>
                  </a:moveTo>
                  <a:lnTo>
                    <a:pt x="0" y="49022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27150" y="17436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85090" y="0"/>
                  </a:moveTo>
                  <a:lnTo>
                    <a:pt x="0" y="0"/>
                  </a:lnTo>
                  <a:lnTo>
                    <a:pt x="41909" y="85089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9600" y="1488427"/>
              <a:ext cx="758190" cy="0"/>
            </a:xfrm>
            <a:custGeom>
              <a:avLst/>
              <a:gdLst/>
              <a:ahLst/>
              <a:cxnLst/>
              <a:rect l="l" t="t" r="r" b="b"/>
              <a:pathLst>
                <a:path w="758190">
                  <a:moveTo>
                    <a:pt x="0" y="0"/>
                  </a:moveTo>
                  <a:lnTo>
                    <a:pt x="758190" y="0"/>
                  </a:lnTo>
                </a:path>
              </a:pathLst>
            </a:custGeom>
            <a:ln w="9344">
              <a:solidFill>
                <a:srgbClr val="497DB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229610" y="1244360"/>
            <a:ext cx="806450" cy="584835"/>
            <a:chOff x="3229610" y="1244360"/>
            <a:chExt cx="806450" cy="584835"/>
          </a:xfrm>
        </p:grpSpPr>
        <p:sp>
          <p:nvSpPr>
            <p:cNvPr id="28" name="object 28"/>
            <p:cNvSpPr/>
            <p:nvPr/>
          </p:nvSpPr>
          <p:spPr>
            <a:xfrm>
              <a:off x="3272790" y="1258557"/>
              <a:ext cx="1270" cy="490220"/>
            </a:xfrm>
            <a:custGeom>
              <a:avLst/>
              <a:gdLst/>
              <a:ahLst/>
              <a:cxnLst/>
              <a:rect l="l" t="t" r="r" b="b"/>
              <a:pathLst>
                <a:path w="1270" h="490219">
                  <a:moveTo>
                    <a:pt x="1270" y="0"/>
                  </a:moveTo>
                  <a:lnTo>
                    <a:pt x="0" y="49022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29610" y="17436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3179" y="8508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6600" y="1488427"/>
              <a:ext cx="759460" cy="0"/>
            </a:xfrm>
            <a:custGeom>
              <a:avLst/>
              <a:gdLst/>
              <a:ahLst/>
              <a:cxnLst/>
              <a:rect l="l" t="t" r="r" b="b"/>
              <a:pathLst>
                <a:path w="759460">
                  <a:moveTo>
                    <a:pt x="0" y="0"/>
                  </a:moveTo>
                  <a:lnTo>
                    <a:pt x="759460" y="0"/>
                  </a:lnTo>
                </a:path>
              </a:pathLst>
            </a:custGeom>
            <a:ln w="9344">
              <a:solidFill>
                <a:srgbClr val="497DB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295400" y="3301760"/>
            <a:ext cx="1032510" cy="586105"/>
            <a:chOff x="1295400" y="3301760"/>
            <a:chExt cx="1032510" cy="586105"/>
          </a:xfrm>
        </p:grpSpPr>
        <p:sp>
          <p:nvSpPr>
            <p:cNvPr id="32" name="object 32"/>
            <p:cNvSpPr/>
            <p:nvPr/>
          </p:nvSpPr>
          <p:spPr>
            <a:xfrm>
              <a:off x="2284730" y="3315957"/>
              <a:ext cx="1270" cy="491490"/>
            </a:xfrm>
            <a:custGeom>
              <a:avLst/>
              <a:gdLst/>
              <a:ahLst/>
              <a:cxnLst/>
              <a:rect l="l" t="t" r="r" b="b"/>
              <a:pathLst>
                <a:path w="1269" h="491489">
                  <a:moveTo>
                    <a:pt x="1269" y="0"/>
                  </a:moveTo>
                  <a:lnTo>
                    <a:pt x="0" y="49149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42819" y="38023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90" y="0"/>
                  </a:moveTo>
                  <a:lnTo>
                    <a:pt x="0" y="0"/>
                  </a:lnTo>
                  <a:lnTo>
                    <a:pt x="41910" y="85089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95400" y="3488677"/>
              <a:ext cx="986790" cy="0"/>
            </a:xfrm>
            <a:custGeom>
              <a:avLst/>
              <a:gdLst/>
              <a:ahLst/>
              <a:cxnLst/>
              <a:rect l="l" t="t" r="r" b="b"/>
              <a:pathLst>
                <a:path w="986789">
                  <a:moveTo>
                    <a:pt x="0" y="0"/>
                  </a:moveTo>
                  <a:lnTo>
                    <a:pt x="986789" y="0"/>
                  </a:lnTo>
                </a:path>
              </a:pathLst>
            </a:custGeom>
            <a:ln w="9344">
              <a:solidFill>
                <a:srgbClr val="497DB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31800" y="2273287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out1</a:t>
            </a:r>
            <a:endParaRPr sz="1050"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270442" y="2351074"/>
            <a:ext cx="1537970" cy="694690"/>
            <a:chOff x="2270442" y="2351074"/>
            <a:chExt cx="1537970" cy="694690"/>
          </a:xfrm>
        </p:grpSpPr>
        <p:sp>
          <p:nvSpPr>
            <p:cNvPr id="37" name="object 37"/>
            <p:cNvSpPr/>
            <p:nvPr/>
          </p:nvSpPr>
          <p:spPr>
            <a:xfrm>
              <a:off x="2284729" y="2628887"/>
              <a:ext cx="0" cy="402590"/>
            </a:xfrm>
            <a:custGeom>
              <a:avLst/>
              <a:gdLst/>
              <a:ahLst/>
              <a:cxnLst/>
              <a:rect l="l" t="t" r="r" b="b"/>
              <a:pathLst>
                <a:path h="402589">
                  <a:moveTo>
                    <a:pt x="0" y="402589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95599" y="2355837"/>
              <a:ext cx="908050" cy="0"/>
            </a:xfrm>
            <a:custGeom>
              <a:avLst/>
              <a:gdLst/>
              <a:ahLst/>
              <a:cxnLst/>
              <a:rect l="l" t="t" r="r" b="b"/>
              <a:pathLst>
                <a:path w="908050">
                  <a:moveTo>
                    <a:pt x="0" y="0"/>
                  </a:moveTo>
                  <a:lnTo>
                    <a:pt x="908050" y="0"/>
                  </a:lnTo>
                </a:path>
              </a:pathLst>
            </a:custGeom>
            <a:ln w="9344">
              <a:solidFill>
                <a:srgbClr val="497DB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282700" y="2369807"/>
            <a:ext cx="104203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28700" algn="l"/>
              </a:tabLst>
            </a:pPr>
            <a:r>
              <a:rPr sz="1050" u="dash" spc="-5" dirty="0">
                <a:solidFill>
                  <a:srgbClr val="1E487C"/>
                </a:solidFill>
                <a:uFill>
                  <a:solidFill>
                    <a:srgbClr val="497DBA"/>
                  </a:solidFill>
                </a:uFill>
                <a:latin typeface="Times New Roman"/>
                <a:cs typeface="Times New Roman"/>
              </a:rPr>
              <a:t> 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8270" y="1407147"/>
            <a:ext cx="363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15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10" dirty="0">
                <a:solidFill>
                  <a:srgbClr val="1E487C"/>
                </a:solidFill>
                <a:latin typeface="Carlito"/>
                <a:cs typeface="Carlito"/>
              </a:rPr>
              <a:t>in1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90670" y="1407147"/>
            <a:ext cx="36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in2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82900" y="2216137"/>
            <a:ext cx="974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0435" algn="l"/>
              </a:tabLst>
            </a:pPr>
            <a:r>
              <a:rPr sz="1800" dirty="0">
                <a:solidFill>
                  <a:srgbClr val="1E487C"/>
                </a:solid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85870" y="2273287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15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10" dirty="0">
                <a:solidFill>
                  <a:srgbClr val="1E487C"/>
                </a:solidFill>
                <a:latin typeface="Carlito"/>
                <a:cs typeface="Carlito"/>
              </a:rPr>
              <a:t>out2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95400" y="2916542"/>
            <a:ext cx="986790" cy="0"/>
          </a:xfrm>
          <a:custGeom>
            <a:avLst/>
            <a:gdLst/>
            <a:ahLst/>
            <a:cxnLst/>
            <a:rect l="l" t="t" r="r" b="b"/>
            <a:pathLst>
              <a:path w="986789">
                <a:moveTo>
                  <a:pt x="0" y="0"/>
                </a:moveTo>
                <a:lnTo>
                  <a:pt x="986789" y="0"/>
                </a:lnTo>
              </a:path>
            </a:pathLst>
          </a:custGeom>
          <a:ln w="9344">
            <a:solidFill>
              <a:srgbClr val="497DBA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14069" y="2550147"/>
            <a:ext cx="398145" cy="5842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 marR="30480">
              <a:lnSpc>
                <a:spcPct val="103699"/>
              </a:lnSpc>
              <a:spcBef>
                <a:spcPts val="20"/>
              </a:spcBef>
            </a:pPr>
            <a:r>
              <a:rPr sz="2700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10" dirty="0">
                <a:solidFill>
                  <a:srgbClr val="1E487C"/>
                </a:solidFill>
                <a:latin typeface="Carlito"/>
                <a:cs typeface="Carlito"/>
              </a:rPr>
              <a:t>j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oin  </a:t>
            </a:r>
            <a:r>
              <a:rPr sz="27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in3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4069" y="3406127"/>
            <a:ext cx="44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1050" spc="-5" dirty="0">
                <a:solidFill>
                  <a:srgbClr val="1E487C"/>
                </a:solidFill>
                <a:latin typeface="Carlito"/>
                <a:cs typeface="Carlito"/>
              </a:rPr>
              <a:t>out3</a:t>
            </a:r>
            <a:endParaRPr sz="1050">
              <a:latin typeface="Carlito"/>
              <a:cs typeface="Carlito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768238" y="2458707"/>
            <a:ext cx="744220" cy="1602740"/>
            <a:chOff x="6768238" y="2458707"/>
            <a:chExt cx="744220" cy="1602740"/>
          </a:xfrm>
        </p:grpSpPr>
        <p:sp>
          <p:nvSpPr>
            <p:cNvPr id="48" name="object 48"/>
            <p:cNvSpPr/>
            <p:nvPr/>
          </p:nvSpPr>
          <p:spPr>
            <a:xfrm>
              <a:off x="6772910" y="2522207"/>
              <a:ext cx="707390" cy="1534160"/>
            </a:xfrm>
            <a:custGeom>
              <a:avLst/>
              <a:gdLst/>
              <a:ahLst/>
              <a:cxnLst/>
              <a:rect l="l" t="t" r="r" b="b"/>
              <a:pathLst>
                <a:path w="707390" h="1534160">
                  <a:moveTo>
                    <a:pt x="0" y="1534160"/>
                  </a:moveTo>
                  <a:lnTo>
                    <a:pt x="707390" y="0"/>
                  </a:lnTo>
                </a:path>
              </a:pathLst>
            </a:custGeom>
            <a:ln w="9344">
              <a:solidFill>
                <a:srgbClr val="00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43470" y="2458707"/>
              <a:ext cx="68580" cy="85090"/>
            </a:xfrm>
            <a:custGeom>
              <a:avLst/>
              <a:gdLst/>
              <a:ahLst/>
              <a:cxnLst/>
              <a:rect l="l" t="t" r="r" b="b"/>
              <a:pathLst>
                <a:path w="68579" h="85089">
                  <a:moveTo>
                    <a:pt x="66039" y="0"/>
                  </a:moveTo>
                  <a:lnTo>
                    <a:pt x="0" y="53339"/>
                  </a:lnTo>
                  <a:lnTo>
                    <a:pt x="68579" y="85089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134609" y="2205977"/>
            <a:ext cx="3497579" cy="24587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23850" marR="30480" indent="41910">
              <a:lnSpc>
                <a:spcPts val="3840"/>
              </a:lnSpc>
              <a:spcBef>
                <a:spcPts val="625"/>
              </a:spcBef>
            </a:pPr>
            <a:r>
              <a:rPr sz="54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2100" spc="-5" dirty="0">
                <a:solidFill>
                  <a:srgbClr val="1E487C"/>
                </a:solidFill>
                <a:latin typeface="Carlito"/>
                <a:cs typeface="Carlito"/>
              </a:rPr>
              <a:t>join </a:t>
            </a:r>
            <a:r>
              <a:rPr sz="5400" baseline="13888" dirty="0">
                <a:solidFill>
                  <a:srgbClr val="1E487C"/>
                </a:solidFill>
                <a:latin typeface="Carlito"/>
                <a:cs typeface="Carlito"/>
              </a:rPr>
              <a:t>= </a:t>
            </a:r>
            <a:r>
              <a:rPr sz="5400" spc="-15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2100" spc="-10" dirty="0">
                <a:solidFill>
                  <a:srgbClr val="1E487C"/>
                </a:solidFill>
                <a:latin typeface="Carlito"/>
                <a:cs typeface="Carlito"/>
              </a:rPr>
              <a:t>out1 </a:t>
            </a:r>
            <a:r>
              <a:rPr sz="5400" baseline="13888" dirty="0">
                <a:solidFill>
                  <a:srgbClr val="1E487C"/>
                </a:solidFill>
                <a:latin typeface="DejaVu Sans"/>
                <a:cs typeface="DejaVu Sans"/>
              </a:rPr>
              <a:t>⊔ </a:t>
            </a:r>
            <a:r>
              <a:rPr sz="5400" spc="-15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2100" spc="-10" dirty="0">
                <a:solidFill>
                  <a:srgbClr val="1E487C"/>
                </a:solidFill>
                <a:latin typeface="Carlito"/>
                <a:cs typeface="Carlito"/>
              </a:rPr>
              <a:t>out2  </a:t>
            </a:r>
            <a:r>
              <a:rPr sz="5400" spc="-7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2100" spc="-5" dirty="0">
                <a:solidFill>
                  <a:srgbClr val="1E487C"/>
                </a:solidFill>
                <a:latin typeface="Carlito"/>
                <a:cs typeface="Carlito"/>
              </a:rPr>
              <a:t>join </a:t>
            </a:r>
            <a:r>
              <a:rPr sz="5400" baseline="13888" dirty="0">
                <a:solidFill>
                  <a:srgbClr val="1E487C"/>
                </a:solidFill>
                <a:latin typeface="Carlito"/>
                <a:cs typeface="Carlito"/>
              </a:rPr>
              <a:t>=</a:t>
            </a:r>
            <a:r>
              <a:rPr sz="5400" spc="-225" baseline="13888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5400" spc="-15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2100" spc="-10" dirty="0">
                <a:solidFill>
                  <a:srgbClr val="1E487C"/>
                </a:solidFill>
                <a:latin typeface="Carlito"/>
                <a:cs typeface="Carlito"/>
              </a:rPr>
              <a:t>in3</a:t>
            </a:r>
            <a:endParaRPr sz="2100">
              <a:latin typeface="Carlito"/>
              <a:cs typeface="Carlito"/>
            </a:endParaRPr>
          </a:p>
          <a:p>
            <a:pPr marL="337185">
              <a:lnSpc>
                <a:spcPts val="4210"/>
              </a:lnSpc>
            </a:pPr>
            <a:r>
              <a:rPr sz="5400" spc="-15" baseline="13888" dirty="0">
                <a:solidFill>
                  <a:srgbClr val="1E487C"/>
                </a:solidFill>
                <a:latin typeface="Carlito"/>
                <a:cs typeface="Carlito"/>
              </a:rPr>
              <a:t>d</a:t>
            </a:r>
            <a:r>
              <a:rPr sz="2100" spc="-10" dirty="0">
                <a:solidFill>
                  <a:srgbClr val="1E487C"/>
                </a:solidFill>
                <a:latin typeface="Carlito"/>
                <a:cs typeface="Carlito"/>
              </a:rPr>
              <a:t>out3 </a:t>
            </a:r>
            <a:r>
              <a:rPr sz="5400" baseline="13888" dirty="0">
                <a:solidFill>
                  <a:srgbClr val="1E487C"/>
                </a:solidFill>
                <a:latin typeface="Carlito"/>
                <a:cs typeface="Carlito"/>
              </a:rPr>
              <a:t>=</a:t>
            </a:r>
            <a:r>
              <a:rPr sz="5400" spc="-217" baseline="13888" dirty="0">
                <a:solidFill>
                  <a:srgbClr val="1E487C"/>
                </a:solidFill>
                <a:latin typeface="Carlito"/>
                <a:cs typeface="Carlito"/>
              </a:rPr>
              <a:t> </a:t>
            </a:r>
            <a:r>
              <a:rPr sz="5400" spc="-7" baseline="13888" dirty="0">
                <a:solidFill>
                  <a:srgbClr val="1E487C"/>
                </a:solidFill>
                <a:latin typeface="Carlito"/>
                <a:cs typeface="Carlito"/>
              </a:rPr>
              <a:t>f</a:t>
            </a:r>
            <a:r>
              <a:rPr sz="2100" spc="-5" dirty="0">
                <a:solidFill>
                  <a:srgbClr val="1E487C"/>
                </a:solidFill>
                <a:latin typeface="Carlito"/>
                <a:cs typeface="Carlito"/>
              </a:rPr>
              <a:t>3</a:t>
            </a:r>
            <a:r>
              <a:rPr sz="5400" spc="-7" baseline="13888" dirty="0">
                <a:solidFill>
                  <a:srgbClr val="1E487C"/>
                </a:solidFill>
                <a:latin typeface="Carlito"/>
                <a:cs typeface="Carlito"/>
              </a:rPr>
              <a:t>(d</a:t>
            </a:r>
            <a:r>
              <a:rPr sz="2100" spc="-5" dirty="0">
                <a:solidFill>
                  <a:srgbClr val="1E487C"/>
                </a:solidFill>
                <a:latin typeface="Carlito"/>
                <a:cs typeface="Carlito"/>
              </a:rPr>
              <a:t>in3</a:t>
            </a:r>
            <a:r>
              <a:rPr sz="5400" spc="-7" baseline="13888" dirty="0">
                <a:solidFill>
                  <a:srgbClr val="1E487C"/>
                </a:solidFill>
                <a:latin typeface="Carlito"/>
                <a:cs typeface="Carlito"/>
              </a:rPr>
              <a:t>)</a:t>
            </a:r>
            <a:endParaRPr sz="5400" baseline="13888">
              <a:latin typeface="Carlito"/>
              <a:cs typeface="Carlito"/>
            </a:endParaRPr>
          </a:p>
          <a:p>
            <a:pPr marL="38100" marR="257810">
              <a:lnSpc>
                <a:spcPct val="100000"/>
              </a:lnSpc>
              <a:spcBef>
                <a:spcPts val="2420"/>
              </a:spcBef>
            </a:pPr>
            <a:r>
              <a:rPr sz="1800" b="1" spc="-10" dirty="0">
                <a:solidFill>
                  <a:srgbClr val="00AF4F"/>
                </a:solidFill>
                <a:latin typeface="Carlito"/>
                <a:cs typeface="Carlito"/>
              </a:rPr>
              <a:t>least upper bound operator  Example: </a:t>
            </a:r>
            <a:r>
              <a:rPr sz="1800" b="1" spc="-5" dirty="0">
                <a:solidFill>
                  <a:srgbClr val="00AF4F"/>
                </a:solidFill>
                <a:latin typeface="Carlito"/>
                <a:cs typeface="Carlito"/>
              </a:rPr>
              <a:t>union </a:t>
            </a:r>
            <a:r>
              <a:rPr sz="1800" b="1" dirty="0">
                <a:solidFill>
                  <a:srgbClr val="00AF4F"/>
                </a:solidFill>
                <a:latin typeface="Carlito"/>
                <a:cs typeface="Carlito"/>
              </a:rPr>
              <a:t>of </a:t>
            </a:r>
            <a:r>
              <a:rPr sz="1800" b="1" spc="-5" dirty="0">
                <a:solidFill>
                  <a:srgbClr val="00AF4F"/>
                </a:solidFill>
                <a:latin typeface="Carlito"/>
                <a:cs typeface="Carlito"/>
              </a:rPr>
              <a:t>possible</a:t>
            </a:r>
            <a:r>
              <a:rPr sz="1800" b="1" spc="-40" dirty="0">
                <a:solidFill>
                  <a:srgbClr val="00AF4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00AF4F"/>
                </a:solidFill>
                <a:latin typeface="Carlito"/>
                <a:cs typeface="Carlito"/>
              </a:rPr>
              <a:t>values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11"/>
    </mc:Choice>
    <mc:Fallback xmlns="">
      <p:transition spd="slow" advTm="15311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0" y="288277"/>
            <a:ext cx="42195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Back to</a:t>
            </a:r>
            <a:r>
              <a:rPr sz="4000" spc="-6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Example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3929" y="1240777"/>
            <a:ext cx="5158447" cy="3408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691"/>
    </mc:Choice>
    <mc:Fallback xmlns="">
      <p:transition spd="slow" advTm="100691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288277"/>
            <a:ext cx="36283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Generalization</a:t>
            </a:r>
            <a:endParaRPr sz="44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7765" y="1489865"/>
            <a:ext cx="7174625" cy="441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39" y="2038337"/>
            <a:ext cx="4916826" cy="1516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93"/>
    </mc:Choice>
    <mc:Fallback xmlns="">
      <p:transition spd="slow" advTm="57293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288277"/>
            <a:ext cx="36283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Generalization</a:t>
            </a:r>
            <a:endParaRPr sz="44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7765" y="1489865"/>
            <a:ext cx="7174625" cy="441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39" y="2038337"/>
            <a:ext cx="4916826" cy="1516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430" y="3641077"/>
            <a:ext cx="5143651" cy="1271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29"/>
    </mc:Choice>
    <mc:Fallback xmlns="">
      <p:transition spd="slow" advTm="59429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8239" y="288277"/>
            <a:ext cx="42799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Forward</a:t>
            </a:r>
            <a:r>
              <a:rPr sz="4000" spc="-30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Analysis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3719" y="1301737"/>
            <a:ext cx="7905750" cy="3191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0"/>
    </mc:Choice>
    <mc:Fallback xmlns="">
      <p:transition spd="slow" advTm="3751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2329" y="288277"/>
            <a:ext cx="48717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Reaching</a:t>
            </a:r>
            <a:r>
              <a:rPr sz="400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Liberation Sans"/>
                <a:cs typeface="Liberation Sans"/>
              </a:rPr>
              <a:t>Definition</a:t>
            </a:r>
            <a:endParaRPr sz="40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0" y="2721914"/>
            <a:ext cx="2634144" cy="194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4407" y="1076347"/>
            <a:ext cx="7229477" cy="1351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9720" y="2670797"/>
            <a:ext cx="2141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Least </a:t>
            </a:r>
            <a:r>
              <a:rPr sz="1800" spc="-5" dirty="0">
                <a:latin typeface="Liberation Sans"/>
                <a:cs typeface="Liberation Sans"/>
              </a:rPr>
              <a:t>fixed</a:t>
            </a:r>
            <a:r>
              <a:rPr sz="1800" spc="-1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point</a:t>
            </a:r>
            <a:endParaRPr sz="18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Liberation Sans"/>
                <a:cs typeface="Liberation Sans"/>
              </a:rPr>
              <a:t>i.e. </a:t>
            </a:r>
            <a:r>
              <a:rPr sz="1800" spc="-10" dirty="0">
                <a:latin typeface="Liberation Sans"/>
                <a:cs typeface="Liberation Sans"/>
              </a:rPr>
              <a:t>union </a:t>
            </a:r>
            <a:r>
              <a:rPr sz="1800" spc="-5" dirty="0">
                <a:latin typeface="Liberation Sans"/>
                <a:cs typeface="Liberation Sans"/>
              </a:rPr>
              <a:t>at </a:t>
            </a:r>
            <a:r>
              <a:rPr sz="1800" spc="-10" dirty="0">
                <a:latin typeface="Liberation Sans"/>
                <a:cs typeface="Liberation Sans"/>
              </a:rPr>
              <a:t>phi</a:t>
            </a:r>
            <a:r>
              <a:rPr sz="1800" spc="-4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node</a:t>
            </a:r>
            <a:endParaRPr sz="18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681"/>
    </mc:Choice>
    <mc:Fallback xmlns="">
      <p:transition spd="slow" advTm="4136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1490" y="4206227"/>
            <a:ext cx="11633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5" dirty="0">
                <a:solidFill>
                  <a:srgbClr val="205867"/>
                </a:solidFill>
                <a:latin typeface="Carlito"/>
                <a:cs typeface="Carlito"/>
              </a:rPr>
              <a:t>Behaviors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2920" y="288277"/>
            <a:ext cx="8890" cy="4343400"/>
          </a:xfrm>
          <a:custGeom>
            <a:avLst/>
            <a:gdLst/>
            <a:ahLst/>
            <a:cxnLst/>
            <a:rect l="l" t="t" r="r" b="b"/>
            <a:pathLst>
              <a:path w="8889" h="4343400">
                <a:moveTo>
                  <a:pt x="8890" y="0"/>
                </a:moveTo>
                <a:lnTo>
                  <a:pt x="0" y="434340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8013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1900" y="10274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29329" y="638797"/>
            <a:ext cx="141605" cy="82550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60243" y="872477"/>
            <a:ext cx="291465" cy="85090"/>
            <a:chOff x="3760243" y="872477"/>
            <a:chExt cx="291465" cy="85090"/>
          </a:xfrm>
        </p:grpSpPr>
        <p:sp>
          <p:nvSpPr>
            <p:cNvPr id="8" name="object 8"/>
            <p:cNvSpPr/>
            <p:nvPr/>
          </p:nvSpPr>
          <p:spPr>
            <a:xfrm>
              <a:off x="3774440" y="914387"/>
              <a:ext cx="198120" cy="1270"/>
            </a:xfrm>
            <a:custGeom>
              <a:avLst/>
              <a:gdLst/>
              <a:ahLst/>
              <a:cxnLst/>
              <a:rect l="l" t="t" r="r" b="b"/>
              <a:pathLst>
                <a:path w="198120" h="1269">
                  <a:moveTo>
                    <a:pt x="-14196" y="635"/>
                  </a:moveTo>
                  <a:lnTo>
                    <a:pt x="212316" y="635"/>
                  </a:lnTo>
                </a:path>
              </a:pathLst>
            </a:custGeom>
            <a:ln w="2966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6210" y="8724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90">
                  <a:moveTo>
                    <a:pt x="0" y="0"/>
                  </a:moveTo>
                  <a:lnTo>
                    <a:pt x="0" y="85089"/>
                  </a:lnTo>
                  <a:lnTo>
                    <a:pt x="8508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052570" y="8013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5470" y="10274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52900" y="638797"/>
            <a:ext cx="141605" cy="82550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55873" y="872477"/>
            <a:ext cx="288925" cy="85090"/>
            <a:chOff x="4355873" y="872477"/>
            <a:chExt cx="288925" cy="85090"/>
          </a:xfrm>
        </p:grpSpPr>
        <p:sp>
          <p:nvSpPr>
            <p:cNvPr id="14" name="object 14"/>
            <p:cNvSpPr/>
            <p:nvPr/>
          </p:nvSpPr>
          <p:spPr>
            <a:xfrm>
              <a:off x="4370069" y="914387"/>
              <a:ext cx="195580" cy="1270"/>
            </a:xfrm>
            <a:custGeom>
              <a:avLst/>
              <a:gdLst/>
              <a:ahLst/>
              <a:cxnLst/>
              <a:rect l="l" t="t" r="r" b="b"/>
              <a:pathLst>
                <a:path w="195579" h="1269">
                  <a:moveTo>
                    <a:pt x="-14196" y="635"/>
                  </a:moveTo>
                  <a:lnTo>
                    <a:pt x="209776" y="635"/>
                  </a:lnTo>
                </a:path>
              </a:pathLst>
            </a:custGeom>
            <a:ln w="2966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9299" y="8724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90">
                  <a:moveTo>
                    <a:pt x="0" y="0"/>
                  </a:moveTo>
                  <a:lnTo>
                    <a:pt x="0" y="85089"/>
                  </a:lnTo>
                  <a:lnTo>
                    <a:pt x="8508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648200" y="8013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91100" y="10274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48529" y="660387"/>
            <a:ext cx="169545" cy="782320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  <a:p>
            <a:pPr marL="40640">
              <a:lnSpc>
                <a:spcPct val="100000"/>
              </a:lnSpc>
              <a:spcBef>
                <a:spcPts val="82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29000" y="12014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71900" y="14274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3774440" y="1272527"/>
            <a:ext cx="276860" cy="86360"/>
            <a:chOff x="3774440" y="1272527"/>
            <a:chExt cx="276860" cy="86360"/>
          </a:xfrm>
        </p:grpSpPr>
        <p:sp>
          <p:nvSpPr>
            <p:cNvPr id="22" name="object 22"/>
            <p:cNvSpPr/>
            <p:nvPr/>
          </p:nvSpPr>
          <p:spPr>
            <a:xfrm>
              <a:off x="3774440" y="1315707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6210" y="1272527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59">
                  <a:moveTo>
                    <a:pt x="0" y="0"/>
                  </a:moveTo>
                  <a:lnTo>
                    <a:pt x="0" y="86359"/>
                  </a:lnTo>
                  <a:lnTo>
                    <a:pt x="8508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4052570" y="12014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95470" y="14274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398009" y="1272527"/>
            <a:ext cx="274320" cy="86360"/>
            <a:chOff x="4398009" y="1272527"/>
            <a:chExt cx="274320" cy="86360"/>
          </a:xfrm>
        </p:grpSpPr>
        <p:sp>
          <p:nvSpPr>
            <p:cNvPr id="27" name="object 27"/>
            <p:cNvSpPr/>
            <p:nvPr/>
          </p:nvSpPr>
          <p:spPr>
            <a:xfrm>
              <a:off x="4398009" y="131570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85969" y="1272527"/>
              <a:ext cx="86360" cy="86360"/>
            </a:xfrm>
            <a:custGeom>
              <a:avLst/>
              <a:gdLst/>
              <a:ahLst/>
              <a:cxnLst/>
              <a:rect l="l" t="t" r="r" b="b"/>
              <a:pathLst>
                <a:path w="86360" h="86359">
                  <a:moveTo>
                    <a:pt x="0" y="0"/>
                  </a:moveTo>
                  <a:lnTo>
                    <a:pt x="0" y="86359"/>
                  </a:lnTo>
                  <a:lnTo>
                    <a:pt x="8635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4674870" y="11798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19040" y="14058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30270" y="3634727"/>
            <a:ext cx="9461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205867"/>
                </a:solidFill>
                <a:latin typeface="Carlito"/>
                <a:cs typeface="Carlito"/>
              </a:rPr>
              <a:t>. .</a:t>
            </a:r>
            <a:r>
              <a:rPr sz="6000" spc="-120" dirty="0">
                <a:solidFill>
                  <a:srgbClr val="205867"/>
                </a:solidFill>
                <a:latin typeface="Carlito"/>
                <a:cs typeface="Carlito"/>
              </a:rPr>
              <a:t> </a:t>
            </a:r>
            <a:r>
              <a:rPr sz="6000" dirty="0">
                <a:solidFill>
                  <a:srgbClr val="205867"/>
                </a:solidFill>
                <a:latin typeface="Carlito"/>
                <a:cs typeface="Carlito"/>
              </a:rPr>
              <a:t>.</a:t>
            </a:r>
            <a:endParaRPr sz="6000">
              <a:latin typeface="Carlito"/>
              <a:cs typeface="Carlit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7315" y="443030"/>
            <a:ext cx="1939551" cy="441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2"/>
    </mc:Choice>
    <mc:Fallback xmlns="">
      <p:transition spd="slow" advTm="8322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090" y="288277"/>
            <a:ext cx="79413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2050" algn="l"/>
              </a:tabLst>
            </a:pPr>
            <a:r>
              <a:rPr sz="4400" spc="-5" dirty="0">
                <a:solidFill>
                  <a:srgbClr val="000000"/>
                </a:solidFill>
                <a:latin typeface="Liberation Sans"/>
                <a:cs typeface="Liberation Sans"/>
              </a:rPr>
              <a:t>Bug	</a:t>
            </a:r>
            <a:r>
              <a:rPr sz="4400" spc="-10" dirty="0">
                <a:solidFill>
                  <a:srgbClr val="000000"/>
                </a:solidFill>
                <a:latin typeface="Liberation Sans"/>
                <a:cs typeface="Liberation Sans"/>
              </a:rPr>
              <a:t>Detection- </a:t>
            </a:r>
            <a:r>
              <a:rPr sz="4400" spc="-5" dirty="0">
                <a:solidFill>
                  <a:srgbClr val="000000"/>
                </a:solidFill>
                <a:latin typeface="Liberation Sans"/>
                <a:cs typeface="Liberation Sans"/>
              </a:rPr>
              <a:t>Uninitialized</a:t>
            </a:r>
            <a:r>
              <a:rPr sz="4400" spc="-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4400" spc="-5" dirty="0">
                <a:solidFill>
                  <a:srgbClr val="000000"/>
                </a:solidFill>
                <a:latin typeface="Liberation Sans"/>
                <a:cs typeface="Liberation Sans"/>
              </a:rPr>
              <a:t>use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40" y="1242047"/>
            <a:ext cx="113030" cy="130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spc="1185" dirty="0">
                <a:latin typeface="OpenSymbol"/>
                <a:cs typeface="OpenSymbol"/>
              </a:rPr>
              <a:t></a:t>
            </a:r>
            <a:endParaRPr sz="7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1191247"/>
            <a:ext cx="6536055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Liberation Sans"/>
                <a:cs typeface="Liberation Sans"/>
              </a:rPr>
              <a:t>A </a:t>
            </a:r>
            <a:r>
              <a:rPr sz="1550" spc="-5" dirty="0">
                <a:latin typeface="Liberation Sans"/>
                <a:cs typeface="Liberation Sans"/>
              </a:rPr>
              <a:t>variable is used before it </a:t>
            </a:r>
            <a:r>
              <a:rPr sz="1550" dirty="0">
                <a:latin typeface="Liberation Sans"/>
                <a:cs typeface="Liberation Sans"/>
              </a:rPr>
              <a:t>is </a:t>
            </a:r>
            <a:r>
              <a:rPr sz="1550" spc="-5" dirty="0">
                <a:latin typeface="Liberation Sans"/>
                <a:cs typeface="Liberation Sans"/>
              </a:rPr>
              <a:t>defined </a:t>
            </a:r>
            <a:r>
              <a:rPr sz="1550" dirty="0">
                <a:latin typeface="Liberation Sans"/>
                <a:cs typeface="Liberation Sans"/>
              </a:rPr>
              <a:t>→ </a:t>
            </a:r>
            <a:r>
              <a:rPr sz="1550" spc="-5" dirty="0">
                <a:latin typeface="Liberation Sans"/>
                <a:cs typeface="Liberation Sans"/>
              </a:rPr>
              <a:t>undefined behaviour class </a:t>
            </a:r>
            <a:r>
              <a:rPr sz="1550" dirty="0">
                <a:latin typeface="Liberation Sans"/>
                <a:cs typeface="Liberation Sans"/>
              </a:rPr>
              <a:t>of</a:t>
            </a:r>
            <a:r>
              <a:rPr sz="1550" spc="55" dirty="0">
                <a:latin typeface="Liberation Sans"/>
                <a:cs typeface="Liberation Sans"/>
              </a:rPr>
              <a:t> </a:t>
            </a:r>
            <a:r>
              <a:rPr sz="1550" spc="-5" dirty="0">
                <a:latin typeface="Liberation Sans"/>
                <a:cs typeface="Liberation Sans"/>
              </a:rPr>
              <a:t>bugs</a:t>
            </a:r>
            <a:endParaRPr sz="15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6740" y="1833867"/>
            <a:ext cx="445262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Reaching def. </a:t>
            </a:r>
            <a:r>
              <a:rPr sz="1800" spc="-30" dirty="0">
                <a:latin typeface="Liberation Sans"/>
                <a:cs typeface="Liberation Sans"/>
              </a:rPr>
              <a:t>Type</a:t>
            </a:r>
            <a:r>
              <a:rPr sz="1800" spc="-4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analysis,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Liberation Sans"/>
                <a:cs typeface="Liberation Sans"/>
              </a:rPr>
              <a:t>but with </a:t>
            </a:r>
            <a:r>
              <a:rPr sz="1800" spc="-10" dirty="0">
                <a:latin typeface="Liberation Sans"/>
                <a:cs typeface="Liberation Sans"/>
              </a:rPr>
              <a:t>greatest fixed-point, </a:t>
            </a:r>
            <a:r>
              <a:rPr sz="1800" spc="-5" dirty="0">
                <a:latin typeface="Liberation Sans"/>
                <a:cs typeface="Liberation Sans"/>
              </a:rPr>
              <a:t>i.e. all</a:t>
            </a:r>
            <a:r>
              <a:rPr sz="1800" spc="3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paths</a:t>
            </a:r>
            <a:endParaRPr sz="1800">
              <a:latin typeface="Liberation Sans"/>
              <a:cs typeface="Liberation Sans"/>
            </a:endParaRPr>
          </a:p>
          <a:p>
            <a:pPr marL="36830">
              <a:lnSpc>
                <a:spcPct val="100000"/>
              </a:lnSpc>
              <a:spcBef>
                <a:spcPts val="1450"/>
              </a:spcBef>
            </a:pPr>
            <a:r>
              <a:rPr sz="1800" spc="-10" dirty="0">
                <a:latin typeface="Liberation Sans"/>
                <a:cs typeface="Liberation Sans"/>
              </a:rPr>
              <a:t>Dataflow </a:t>
            </a:r>
            <a:r>
              <a:rPr sz="1800" spc="-5" dirty="0">
                <a:latin typeface="Liberation Sans"/>
                <a:cs typeface="Liberation Sans"/>
              </a:rPr>
              <a:t>element: </a:t>
            </a:r>
            <a:r>
              <a:rPr sz="1800" dirty="0">
                <a:latin typeface="Liberation Sans"/>
                <a:cs typeface="Liberation Sans"/>
              </a:rPr>
              <a:t>set </a:t>
            </a:r>
            <a:r>
              <a:rPr sz="1800" spc="-10" dirty="0">
                <a:latin typeface="Liberation Sans"/>
                <a:cs typeface="Liberation Sans"/>
              </a:rPr>
              <a:t>of </a:t>
            </a:r>
            <a:r>
              <a:rPr sz="1800" spc="-5" dirty="0">
                <a:latin typeface="Liberation Sans"/>
                <a:cs typeface="Liberation Sans"/>
              </a:rPr>
              <a:t>defined (</a:t>
            </a:r>
            <a:r>
              <a:rPr sz="1800" i="1" spc="-5" dirty="0">
                <a:latin typeface="Liberation Sans"/>
                <a:cs typeface="Liberation Sans"/>
              </a:rPr>
              <a:t>Gen</a:t>
            </a:r>
            <a:r>
              <a:rPr sz="1800" spc="-5" dirty="0">
                <a:latin typeface="Liberation Sans"/>
                <a:cs typeface="Liberation Sans"/>
              </a:rPr>
              <a:t>) vars</a:t>
            </a:r>
            <a:endParaRPr sz="1800">
              <a:latin typeface="Liberation Sans"/>
              <a:cs typeface="Liberation Sans"/>
            </a:endParaRPr>
          </a:p>
          <a:p>
            <a:pPr marL="36830">
              <a:lnSpc>
                <a:spcPct val="100000"/>
              </a:lnSpc>
            </a:pPr>
            <a:r>
              <a:rPr sz="1800" spc="-5" dirty="0">
                <a:latin typeface="Liberation Sans"/>
                <a:cs typeface="Liberation Sans"/>
              </a:rPr>
              <a:t>i.e. </a:t>
            </a:r>
            <a:r>
              <a:rPr sz="1800" dirty="0">
                <a:latin typeface="Liberation Sans"/>
                <a:cs typeface="Liberation Sans"/>
              </a:rPr>
              <a:t>a </a:t>
            </a:r>
            <a:r>
              <a:rPr sz="1800" spc="-5" dirty="0">
                <a:latin typeface="Liberation Sans"/>
                <a:cs typeface="Liberation Sans"/>
              </a:rPr>
              <a:t>value is</a:t>
            </a:r>
            <a:r>
              <a:rPr sz="180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assigned</a:t>
            </a:r>
            <a:endParaRPr sz="1800">
              <a:latin typeface="Liberation Sans"/>
              <a:cs typeface="Liberation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9E8966-2FE0-4535-9B1A-E00D1503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65325"/>
            <a:ext cx="1962150" cy="2565888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93C48A79-5CCD-4B45-AF01-ACC3BB81566D}"/>
              </a:ext>
            </a:extLst>
          </p:cNvPr>
          <p:cNvSpPr txBox="1"/>
          <p:nvPr/>
        </p:nvSpPr>
        <p:spPr>
          <a:xfrm>
            <a:off x="4512309" y="3359137"/>
            <a:ext cx="38385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Liberation Sans"/>
                <a:cs typeface="Liberation Sans"/>
              </a:rPr>
              <a:t>We </a:t>
            </a:r>
            <a:r>
              <a:rPr sz="1800" dirty="0">
                <a:latin typeface="Liberation Sans"/>
                <a:cs typeface="Liberation Sans"/>
              </a:rPr>
              <a:t>stop </a:t>
            </a:r>
            <a:r>
              <a:rPr sz="1800" spc="-10" dirty="0">
                <a:latin typeface="Liberation Sans"/>
                <a:cs typeface="Liberation Sans"/>
              </a:rPr>
              <a:t>when </a:t>
            </a:r>
            <a:r>
              <a:rPr sz="1800" spc="-5" dirty="0">
                <a:latin typeface="Liberation Sans"/>
                <a:cs typeface="Liberation Sans"/>
              </a:rPr>
              <a:t>we do </a:t>
            </a:r>
            <a:r>
              <a:rPr sz="1800" spc="-10" dirty="0">
                <a:latin typeface="Liberation Sans"/>
                <a:cs typeface="Liberation Sans"/>
              </a:rPr>
              <a:t>not get reaching  def </a:t>
            </a:r>
            <a:r>
              <a:rPr sz="1800" spc="-5" dirty="0">
                <a:latin typeface="Liberation Sans"/>
                <a:cs typeface="Liberation Sans"/>
              </a:rPr>
              <a:t>of </a:t>
            </a:r>
            <a:r>
              <a:rPr sz="1800" dirty="0">
                <a:latin typeface="Liberation Sans"/>
                <a:cs typeface="Liberation Sans"/>
              </a:rPr>
              <a:t>a </a:t>
            </a:r>
            <a:r>
              <a:rPr sz="1800" spc="-5" dirty="0">
                <a:latin typeface="Liberation Sans"/>
                <a:cs typeface="Liberation Sans"/>
              </a:rPr>
              <a:t>variable </a:t>
            </a:r>
            <a:r>
              <a:rPr sz="1800" spc="-10" dirty="0">
                <a:latin typeface="Liberation Sans"/>
                <a:cs typeface="Liberation Sans"/>
              </a:rPr>
              <a:t>being </a:t>
            </a:r>
            <a:r>
              <a:rPr sz="1800" spc="-5" dirty="0">
                <a:latin typeface="Liberation Sans"/>
                <a:cs typeface="Liberation Sans"/>
              </a:rPr>
              <a:t>used in </a:t>
            </a:r>
            <a:r>
              <a:rPr sz="1800" dirty="0">
                <a:latin typeface="Liberation Sans"/>
                <a:cs typeface="Liberation Sans"/>
              </a:rPr>
              <a:t>a  </a:t>
            </a:r>
            <a:r>
              <a:rPr sz="1800" spc="-5" dirty="0">
                <a:latin typeface="Liberation Sans"/>
                <a:cs typeface="Liberation Sans"/>
              </a:rPr>
              <a:t>instruction.</a:t>
            </a:r>
            <a:endParaRPr sz="18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684"/>
    </mc:Choice>
    <mc:Fallback xmlns="">
      <p:transition spd="slow" advTm="195684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8229" y="180327"/>
            <a:ext cx="1327150" cy="53975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25450" marR="337820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latin typeface="FreeMono"/>
                <a:cs typeface="FreeMono"/>
              </a:rPr>
              <a:t>i = </a:t>
            </a:r>
            <a:r>
              <a:rPr sz="1050" spc="-10" dirty="0">
                <a:latin typeface="FreeMono"/>
                <a:cs typeface="FreeMono"/>
              </a:rPr>
              <a:t>a;</a:t>
            </a:r>
            <a:endParaRPr lang="en-GB" sz="1050" spc="-10" dirty="0">
              <a:latin typeface="FreeMono"/>
              <a:cs typeface="FreeMono"/>
            </a:endParaRPr>
          </a:p>
          <a:p>
            <a:pPr marL="425450" marR="337820">
              <a:lnSpc>
                <a:spcPct val="100000"/>
              </a:lnSpc>
              <a:spcBef>
                <a:spcPts val="240"/>
              </a:spcBef>
            </a:pPr>
            <a:r>
              <a:rPr sz="1050" spc="-10" dirty="0">
                <a:latin typeface="FreeMono"/>
                <a:cs typeface="FreeMono"/>
              </a:rPr>
              <a:t> </a:t>
            </a:r>
            <a:r>
              <a:rPr sz="1050" dirty="0">
                <a:latin typeface="FreeMono"/>
                <a:cs typeface="FreeMono"/>
              </a:rPr>
              <a:t>j = </a:t>
            </a:r>
            <a:r>
              <a:rPr sz="1050" spc="-10" dirty="0">
                <a:latin typeface="FreeMono"/>
                <a:cs typeface="FreeMono"/>
              </a:rPr>
              <a:t>b;  </a:t>
            </a:r>
            <a:r>
              <a:rPr sz="1050" dirty="0">
                <a:latin typeface="FreeMono"/>
                <a:cs typeface="FreeMono"/>
              </a:rPr>
              <a:t>i</a:t>
            </a:r>
            <a:r>
              <a:rPr sz="1050" spc="-15" dirty="0">
                <a:latin typeface="FreeMono"/>
                <a:cs typeface="FreeMono"/>
              </a:rPr>
              <a:t>f(</a:t>
            </a:r>
            <a:r>
              <a:rPr sz="1050" dirty="0">
                <a:latin typeface="FreeMono"/>
                <a:cs typeface="FreeMono"/>
              </a:rPr>
              <a:t>i</a:t>
            </a:r>
            <a:r>
              <a:rPr sz="1050" spc="-15" dirty="0">
                <a:latin typeface="FreeMono"/>
                <a:cs typeface="FreeMono"/>
              </a:rPr>
              <a:t>&lt;</a:t>
            </a:r>
            <a:r>
              <a:rPr sz="1050" dirty="0">
                <a:latin typeface="FreeMono"/>
                <a:cs typeface="FreeMono"/>
              </a:rPr>
              <a:t>j)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5379" y="1657337"/>
            <a:ext cx="883919" cy="32258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640"/>
              </a:spcBef>
            </a:pPr>
            <a:r>
              <a:rPr sz="1050" spc="-10" dirty="0">
                <a:latin typeface="FreeMono"/>
                <a:cs typeface="FreeMono"/>
              </a:rPr>
              <a:t>k=j-i;</a:t>
            </a:r>
            <a:endParaRPr sz="1050">
              <a:latin typeface="FreeMono"/>
              <a:cs typeface="Free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270" y="2430767"/>
            <a:ext cx="1548130" cy="26924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495934">
              <a:lnSpc>
                <a:spcPct val="100000"/>
              </a:lnSpc>
              <a:spcBef>
                <a:spcPts val="430"/>
              </a:spcBef>
            </a:pPr>
            <a:r>
              <a:rPr sz="1050" spc="-10" dirty="0">
                <a:latin typeface="FreeMono"/>
                <a:cs typeface="FreeMono"/>
              </a:rPr>
              <a:t>if(j&lt;i)</a:t>
            </a:r>
            <a:endParaRPr sz="1050">
              <a:latin typeface="FreeMono"/>
              <a:cs typeface="Free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9589" y="4250677"/>
            <a:ext cx="1769110" cy="60960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488950">
              <a:lnSpc>
                <a:spcPct val="100000"/>
              </a:lnSpc>
            </a:pPr>
            <a:r>
              <a:rPr sz="1050" dirty="0">
                <a:latin typeface="FreeMono"/>
                <a:cs typeface="FreeMono"/>
              </a:rPr>
              <a:t>x =</a:t>
            </a:r>
            <a:r>
              <a:rPr sz="1050" spc="-55" dirty="0">
                <a:latin typeface="FreeMono"/>
                <a:cs typeface="FreeMono"/>
              </a:rPr>
              <a:t> </a:t>
            </a:r>
            <a:r>
              <a:rPr sz="1050" spc="-10" dirty="0">
                <a:latin typeface="FreeMono"/>
                <a:cs typeface="FreeMono"/>
              </a:rPr>
              <a:t>100+k;</a:t>
            </a:r>
            <a:endParaRPr sz="1050">
              <a:latin typeface="FreeMono"/>
              <a:cs typeface="FreeMono"/>
            </a:endParaRPr>
          </a:p>
          <a:p>
            <a:pPr marL="528320">
              <a:lnSpc>
                <a:spcPct val="100000"/>
              </a:lnSpc>
            </a:pPr>
            <a:r>
              <a:rPr sz="1050" spc="-10" dirty="0">
                <a:latin typeface="FreeMono"/>
                <a:cs typeface="FreeMono"/>
              </a:rPr>
              <a:t>return</a:t>
            </a:r>
            <a:r>
              <a:rPr sz="1050" spc="-30" dirty="0">
                <a:latin typeface="FreeMono"/>
                <a:cs typeface="FreeMono"/>
              </a:rPr>
              <a:t> </a:t>
            </a:r>
            <a:r>
              <a:rPr sz="1050" spc="-10" dirty="0">
                <a:latin typeface="FreeMono"/>
                <a:cs typeface="FreeMono"/>
              </a:rPr>
              <a:t>x;</a:t>
            </a:r>
            <a:endParaRPr sz="1050">
              <a:latin typeface="FreeMono"/>
              <a:cs typeface="Free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9609" y="3601707"/>
            <a:ext cx="1165860" cy="21971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229"/>
              </a:spcBef>
            </a:pPr>
            <a:r>
              <a:rPr sz="1050" spc="-10" dirty="0">
                <a:latin typeface="FreeMono"/>
                <a:cs typeface="FreeMono"/>
              </a:rPr>
              <a:t>k=i-j;</a:t>
            </a:r>
            <a:endParaRPr sz="1050">
              <a:latin typeface="FreeMono"/>
              <a:cs typeface="FreeMon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39135" y="719442"/>
            <a:ext cx="577215" cy="939165"/>
            <a:chOff x="3239135" y="719442"/>
            <a:chExt cx="577215" cy="939165"/>
          </a:xfrm>
        </p:grpSpPr>
        <p:sp>
          <p:nvSpPr>
            <p:cNvPr id="8" name="object 8"/>
            <p:cNvSpPr/>
            <p:nvPr/>
          </p:nvSpPr>
          <p:spPr>
            <a:xfrm>
              <a:off x="3239770" y="720077"/>
              <a:ext cx="539750" cy="877569"/>
            </a:xfrm>
            <a:custGeom>
              <a:avLst/>
              <a:gdLst/>
              <a:ahLst/>
              <a:cxnLst/>
              <a:rect l="l" t="t" r="r" b="b"/>
              <a:pathLst>
                <a:path w="539750" h="877569">
                  <a:moveTo>
                    <a:pt x="0" y="0"/>
                  </a:moveTo>
                  <a:lnTo>
                    <a:pt x="539750" y="877569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3960" y="1573517"/>
              <a:ext cx="72390" cy="85090"/>
            </a:xfrm>
            <a:custGeom>
              <a:avLst/>
              <a:gdLst/>
              <a:ahLst/>
              <a:cxnLst/>
              <a:rect l="l" t="t" r="r" b="b"/>
              <a:pathLst>
                <a:path w="72389" h="85089">
                  <a:moveTo>
                    <a:pt x="64769" y="0"/>
                  </a:moveTo>
                  <a:lnTo>
                    <a:pt x="0" y="39369"/>
                  </a:lnTo>
                  <a:lnTo>
                    <a:pt x="72389" y="85089"/>
                  </a:lnTo>
                  <a:lnTo>
                    <a:pt x="64769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646679" y="2700642"/>
            <a:ext cx="76200" cy="1551305"/>
            <a:chOff x="2646679" y="2700642"/>
            <a:chExt cx="76200" cy="1551305"/>
          </a:xfrm>
        </p:grpSpPr>
        <p:sp>
          <p:nvSpPr>
            <p:cNvPr id="11" name="object 11"/>
            <p:cNvSpPr/>
            <p:nvPr/>
          </p:nvSpPr>
          <p:spPr>
            <a:xfrm>
              <a:off x="2679699" y="2701277"/>
              <a:ext cx="5080" cy="1479550"/>
            </a:xfrm>
            <a:custGeom>
              <a:avLst/>
              <a:gdLst/>
              <a:ahLst/>
              <a:cxnLst/>
              <a:rect l="l" t="t" r="r" b="b"/>
              <a:pathLst>
                <a:path w="5080" h="1479550">
                  <a:moveTo>
                    <a:pt x="0" y="0"/>
                  </a:moveTo>
                  <a:lnTo>
                    <a:pt x="5080" y="147955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46679" y="417574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645410" y="720712"/>
            <a:ext cx="1099185" cy="1729105"/>
            <a:chOff x="2645410" y="720712"/>
            <a:chExt cx="1099185" cy="1729105"/>
          </a:xfrm>
        </p:grpSpPr>
        <p:sp>
          <p:nvSpPr>
            <p:cNvPr id="14" name="object 14"/>
            <p:cNvSpPr/>
            <p:nvPr/>
          </p:nvSpPr>
          <p:spPr>
            <a:xfrm>
              <a:off x="2682240" y="721347"/>
              <a:ext cx="318770" cy="1642110"/>
            </a:xfrm>
            <a:custGeom>
              <a:avLst/>
              <a:gdLst/>
              <a:ahLst/>
              <a:cxnLst/>
              <a:rect l="l" t="t" r="r" b="b"/>
              <a:pathLst>
                <a:path w="318769" h="1642110">
                  <a:moveTo>
                    <a:pt x="318770" y="0"/>
                  </a:moveTo>
                  <a:lnTo>
                    <a:pt x="0" y="164211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45410" y="2350757"/>
              <a:ext cx="74930" cy="81280"/>
            </a:xfrm>
            <a:custGeom>
              <a:avLst/>
              <a:gdLst/>
              <a:ahLst/>
              <a:cxnLst/>
              <a:rect l="l" t="t" r="r" b="b"/>
              <a:pathLst>
                <a:path w="74930" h="81280">
                  <a:moveTo>
                    <a:pt x="0" y="0"/>
                  </a:moveTo>
                  <a:lnTo>
                    <a:pt x="22859" y="81280"/>
                  </a:lnTo>
                  <a:lnTo>
                    <a:pt x="74929" y="13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41320" y="1979917"/>
              <a:ext cx="802640" cy="435609"/>
            </a:xfrm>
            <a:custGeom>
              <a:avLst/>
              <a:gdLst/>
              <a:ahLst/>
              <a:cxnLst/>
              <a:rect l="l" t="t" r="r" b="b"/>
              <a:pathLst>
                <a:path w="802639" h="435610">
                  <a:moveTo>
                    <a:pt x="802640" y="0"/>
                  </a:moveTo>
                  <a:lnTo>
                    <a:pt x="0" y="435609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79090" y="2379967"/>
              <a:ext cx="85090" cy="69850"/>
            </a:xfrm>
            <a:custGeom>
              <a:avLst/>
              <a:gdLst/>
              <a:ahLst/>
              <a:cxnLst/>
              <a:rect l="l" t="t" r="r" b="b"/>
              <a:pathLst>
                <a:path w="85089" h="69850">
                  <a:moveTo>
                    <a:pt x="49530" y="0"/>
                  </a:moveTo>
                  <a:lnTo>
                    <a:pt x="0" y="69850"/>
                  </a:lnTo>
                  <a:lnTo>
                    <a:pt x="85090" y="66039"/>
                  </a:lnTo>
                  <a:lnTo>
                    <a:pt x="49530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166745" y="2699372"/>
            <a:ext cx="1440815" cy="902335"/>
            <a:chOff x="3166745" y="2699372"/>
            <a:chExt cx="1440815" cy="902335"/>
          </a:xfrm>
        </p:grpSpPr>
        <p:sp>
          <p:nvSpPr>
            <p:cNvPr id="19" name="object 19"/>
            <p:cNvSpPr/>
            <p:nvPr/>
          </p:nvSpPr>
          <p:spPr>
            <a:xfrm>
              <a:off x="3167380" y="2700007"/>
              <a:ext cx="1380490" cy="863600"/>
            </a:xfrm>
            <a:custGeom>
              <a:avLst/>
              <a:gdLst/>
              <a:ahLst/>
              <a:cxnLst/>
              <a:rect l="l" t="t" r="r" b="b"/>
              <a:pathLst>
                <a:path w="1380489" h="863600">
                  <a:moveTo>
                    <a:pt x="0" y="0"/>
                  </a:moveTo>
                  <a:lnTo>
                    <a:pt x="1380490" y="86360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3740" y="3529317"/>
              <a:ext cx="83820" cy="72390"/>
            </a:xfrm>
            <a:custGeom>
              <a:avLst/>
              <a:gdLst/>
              <a:ahLst/>
              <a:cxnLst/>
              <a:rect l="l" t="t" r="r" b="b"/>
              <a:pathLst>
                <a:path w="83820" h="72389">
                  <a:moveTo>
                    <a:pt x="40639" y="0"/>
                  </a:moveTo>
                  <a:lnTo>
                    <a:pt x="0" y="63499"/>
                  </a:lnTo>
                  <a:lnTo>
                    <a:pt x="83820" y="7238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312159" y="3820782"/>
            <a:ext cx="1440815" cy="445134"/>
            <a:chOff x="3312159" y="3820782"/>
            <a:chExt cx="1440815" cy="445134"/>
          </a:xfrm>
        </p:grpSpPr>
        <p:sp>
          <p:nvSpPr>
            <p:cNvPr id="22" name="object 22"/>
            <p:cNvSpPr/>
            <p:nvPr/>
          </p:nvSpPr>
          <p:spPr>
            <a:xfrm>
              <a:off x="3379469" y="3821417"/>
              <a:ext cx="1372870" cy="410209"/>
            </a:xfrm>
            <a:custGeom>
              <a:avLst/>
              <a:gdLst/>
              <a:ahLst/>
              <a:cxnLst/>
              <a:rect l="l" t="t" r="r" b="b"/>
              <a:pathLst>
                <a:path w="1372870" h="410210">
                  <a:moveTo>
                    <a:pt x="1372869" y="0"/>
                  </a:moveTo>
                  <a:lnTo>
                    <a:pt x="0" y="410209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12159" y="4193527"/>
              <a:ext cx="82550" cy="72390"/>
            </a:xfrm>
            <a:custGeom>
              <a:avLst/>
              <a:gdLst/>
              <a:ahLst/>
              <a:cxnLst/>
              <a:rect l="l" t="t" r="r" b="b"/>
              <a:pathLst>
                <a:path w="82550" h="72389">
                  <a:moveTo>
                    <a:pt x="60960" y="0"/>
                  </a:moveTo>
                  <a:lnTo>
                    <a:pt x="0" y="58419"/>
                  </a:lnTo>
                  <a:lnTo>
                    <a:pt x="82550" y="72389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05529" y="109218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17470" y="1235697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F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46020" y="2824467"/>
            <a:ext cx="1642110" cy="80010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489075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latin typeface="Liberation Sans"/>
                <a:cs typeface="Liberation Sans"/>
              </a:rPr>
              <a:t>T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dirty="0">
                <a:latin typeface="Liberation Sans"/>
                <a:cs typeface="Liberation Sans"/>
              </a:rPr>
              <a:t>F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769"/>
    </mc:Choice>
    <mc:Fallback xmlns="">
      <p:transition spd="slow" advTm="27576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1490" y="4206227"/>
            <a:ext cx="11633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5" dirty="0">
                <a:solidFill>
                  <a:srgbClr val="205867"/>
                </a:solidFill>
                <a:latin typeface="Carlito"/>
                <a:cs typeface="Carlito"/>
              </a:rPr>
              <a:t>Behaviors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2920" y="288277"/>
            <a:ext cx="8890" cy="4343400"/>
          </a:xfrm>
          <a:custGeom>
            <a:avLst/>
            <a:gdLst/>
            <a:ahLst/>
            <a:cxnLst/>
            <a:rect l="l" t="t" r="r" b="b"/>
            <a:pathLst>
              <a:path w="8889" h="4343400">
                <a:moveTo>
                  <a:pt x="8890" y="0"/>
                </a:moveTo>
                <a:lnTo>
                  <a:pt x="0" y="434340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8013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1900" y="10274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15359" y="638797"/>
            <a:ext cx="163195" cy="282575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26034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26034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33655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26034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33655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60243" y="872477"/>
            <a:ext cx="291465" cy="85090"/>
            <a:chOff x="3760243" y="872477"/>
            <a:chExt cx="291465" cy="85090"/>
          </a:xfrm>
        </p:grpSpPr>
        <p:sp>
          <p:nvSpPr>
            <p:cNvPr id="8" name="object 8"/>
            <p:cNvSpPr/>
            <p:nvPr/>
          </p:nvSpPr>
          <p:spPr>
            <a:xfrm>
              <a:off x="3774440" y="914387"/>
              <a:ext cx="198120" cy="1270"/>
            </a:xfrm>
            <a:custGeom>
              <a:avLst/>
              <a:gdLst/>
              <a:ahLst/>
              <a:cxnLst/>
              <a:rect l="l" t="t" r="r" b="b"/>
              <a:pathLst>
                <a:path w="198120" h="1269">
                  <a:moveTo>
                    <a:pt x="-14196" y="635"/>
                  </a:moveTo>
                  <a:lnTo>
                    <a:pt x="212316" y="635"/>
                  </a:lnTo>
                </a:path>
              </a:pathLst>
            </a:custGeom>
            <a:ln w="2966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6210" y="8724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90">
                  <a:moveTo>
                    <a:pt x="0" y="0"/>
                  </a:moveTo>
                  <a:lnTo>
                    <a:pt x="0" y="85089"/>
                  </a:lnTo>
                  <a:lnTo>
                    <a:pt x="8508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052570" y="8013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5470" y="10274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38929" y="638797"/>
            <a:ext cx="163195" cy="282575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2667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2667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3429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2667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3429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55873" y="872477"/>
            <a:ext cx="288925" cy="85090"/>
            <a:chOff x="4355873" y="872477"/>
            <a:chExt cx="288925" cy="85090"/>
          </a:xfrm>
        </p:grpSpPr>
        <p:sp>
          <p:nvSpPr>
            <p:cNvPr id="14" name="object 14"/>
            <p:cNvSpPr/>
            <p:nvPr/>
          </p:nvSpPr>
          <p:spPr>
            <a:xfrm>
              <a:off x="4370069" y="914387"/>
              <a:ext cx="195580" cy="1270"/>
            </a:xfrm>
            <a:custGeom>
              <a:avLst/>
              <a:gdLst/>
              <a:ahLst/>
              <a:cxnLst/>
              <a:rect l="l" t="t" r="r" b="b"/>
              <a:pathLst>
                <a:path w="195579" h="1269">
                  <a:moveTo>
                    <a:pt x="-14196" y="635"/>
                  </a:moveTo>
                  <a:lnTo>
                    <a:pt x="209776" y="635"/>
                  </a:lnTo>
                </a:path>
              </a:pathLst>
            </a:custGeom>
            <a:ln w="2966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9299" y="8724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90">
                  <a:moveTo>
                    <a:pt x="0" y="0"/>
                  </a:moveTo>
                  <a:lnTo>
                    <a:pt x="0" y="85089"/>
                  </a:lnTo>
                  <a:lnTo>
                    <a:pt x="8508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648200" y="8013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91100" y="10274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48529" y="660387"/>
            <a:ext cx="169545" cy="782320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  <a:p>
            <a:pPr marL="40640">
              <a:lnSpc>
                <a:spcPct val="100000"/>
              </a:lnSpc>
              <a:spcBef>
                <a:spcPts val="82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29000" y="12014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71900" y="14274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3774440" y="1272527"/>
            <a:ext cx="276860" cy="86360"/>
            <a:chOff x="3774440" y="1272527"/>
            <a:chExt cx="276860" cy="86360"/>
          </a:xfrm>
        </p:grpSpPr>
        <p:sp>
          <p:nvSpPr>
            <p:cNvPr id="22" name="object 22"/>
            <p:cNvSpPr/>
            <p:nvPr/>
          </p:nvSpPr>
          <p:spPr>
            <a:xfrm>
              <a:off x="3774440" y="1315707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6210" y="1272527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59">
                  <a:moveTo>
                    <a:pt x="0" y="0"/>
                  </a:moveTo>
                  <a:lnTo>
                    <a:pt x="0" y="86359"/>
                  </a:lnTo>
                  <a:lnTo>
                    <a:pt x="8508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4052570" y="12014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95470" y="14274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398009" y="1272527"/>
            <a:ext cx="274320" cy="86360"/>
            <a:chOff x="4398009" y="1272527"/>
            <a:chExt cx="274320" cy="86360"/>
          </a:xfrm>
        </p:grpSpPr>
        <p:sp>
          <p:nvSpPr>
            <p:cNvPr id="27" name="object 27"/>
            <p:cNvSpPr/>
            <p:nvPr/>
          </p:nvSpPr>
          <p:spPr>
            <a:xfrm>
              <a:off x="4398009" y="131570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85969" y="1272527"/>
              <a:ext cx="86360" cy="86360"/>
            </a:xfrm>
            <a:custGeom>
              <a:avLst/>
              <a:gdLst/>
              <a:ahLst/>
              <a:cxnLst/>
              <a:rect l="l" t="t" r="r" b="b"/>
              <a:pathLst>
                <a:path w="86360" h="86359">
                  <a:moveTo>
                    <a:pt x="0" y="0"/>
                  </a:moveTo>
                  <a:lnTo>
                    <a:pt x="0" y="86359"/>
                  </a:lnTo>
                  <a:lnTo>
                    <a:pt x="8635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4674870" y="11798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19040" y="14058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29000" y="16014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71900" y="1827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3774440" y="1672577"/>
            <a:ext cx="276860" cy="86360"/>
            <a:chOff x="3774440" y="1672577"/>
            <a:chExt cx="276860" cy="86360"/>
          </a:xfrm>
        </p:grpSpPr>
        <p:sp>
          <p:nvSpPr>
            <p:cNvPr id="34" name="object 34"/>
            <p:cNvSpPr/>
            <p:nvPr/>
          </p:nvSpPr>
          <p:spPr>
            <a:xfrm>
              <a:off x="3774440" y="1715757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66210" y="1672577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0" y="0"/>
                  </a:moveTo>
                  <a:lnTo>
                    <a:pt x="0" y="86359"/>
                  </a:lnTo>
                  <a:lnTo>
                    <a:pt x="8508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4052570" y="16014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95470" y="1827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4398009" y="1672577"/>
            <a:ext cx="274320" cy="86360"/>
            <a:chOff x="4398009" y="1672577"/>
            <a:chExt cx="274320" cy="86360"/>
          </a:xfrm>
        </p:grpSpPr>
        <p:sp>
          <p:nvSpPr>
            <p:cNvPr id="39" name="object 39"/>
            <p:cNvSpPr/>
            <p:nvPr/>
          </p:nvSpPr>
          <p:spPr>
            <a:xfrm>
              <a:off x="4398009" y="171575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85969" y="1672577"/>
              <a:ext cx="86360" cy="86360"/>
            </a:xfrm>
            <a:custGeom>
              <a:avLst/>
              <a:gdLst/>
              <a:ahLst/>
              <a:cxnLst/>
              <a:rect l="l" t="t" r="r" b="b"/>
              <a:pathLst>
                <a:path w="86360" h="86360">
                  <a:moveTo>
                    <a:pt x="0" y="0"/>
                  </a:moveTo>
                  <a:lnTo>
                    <a:pt x="0" y="86359"/>
                  </a:lnTo>
                  <a:lnTo>
                    <a:pt x="8635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4674870" y="16014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19040" y="1827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762500" y="1438897"/>
            <a:ext cx="163195" cy="242697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  <a:p>
            <a:pPr marL="33655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  <a:p>
            <a:pPr marL="2667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33655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2032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299709" y="16014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41340" y="1827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386070" y="1438897"/>
            <a:ext cx="161925" cy="242697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32384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26034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32384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19685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643879" y="1672577"/>
            <a:ext cx="275590" cy="86360"/>
            <a:chOff x="5643879" y="1672577"/>
            <a:chExt cx="275590" cy="86360"/>
          </a:xfrm>
        </p:grpSpPr>
        <p:sp>
          <p:nvSpPr>
            <p:cNvPr id="48" name="object 48"/>
            <p:cNvSpPr/>
            <p:nvPr/>
          </p:nvSpPr>
          <p:spPr>
            <a:xfrm>
              <a:off x="5643879" y="171575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8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34379" y="1672577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0" y="0"/>
                  </a:moveTo>
                  <a:lnTo>
                    <a:pt x="0" y="86359"/>
                  </a:lnTo>
                  <a:lnTo>
                    <a:pt x="85090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5923279" y="16014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64909" y="1827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009640" y="1438897"/>
            <a:ext cx="161925" cy="242697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3302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2667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3302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1905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268720" y="1672577"/>
            <a:ext cx="273050" cy="86360"/>
            <a:chOff x="6268720" y="1672577"/>
            <a:chExt cx="273050" cy="86360"/>
          </a:xfrm>
        </p:grpSpPr>
        <p:sp>
          <p:nvSpPr>
            <p:cNvPr id="54" name="object 54"/>
            <p:cNvSpPr/>
            <p:nvPr/>
          </p:nvSpPr>
          <p:spPr>
            <a:xfrm>
              <a:off x="6268720" y="171575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3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56680" y="1672577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90" h="86360">
                  <a:moveTo>
                    <a:pt x="0" y="0"/>
                  </a:moveTo>
                  <a:lnTo>
                    <a:pt x="0" y="86359"/>
                  </a:lnTo>
                  <a:lnTo>
                    <a:pt x="85090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6544309" y="16014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88480" y="1827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633209" y="1438897"/>
            <a:ext cx="161925" cy="242697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  <a:p>
            <a:pPr marL="3302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  <a:p>
            <a:pPr marL="3302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905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021579" y="1672577"/>
            <a:ext cx="274320" cy="86360"/>
            <a:chOff x="5021579" y="1672577"/>
            <a:chExt cx="274320" cy="86360"/>
          </a:xfrm>
        </p:grpSpPr>
        <p:sp>
          <p:nvSpPr>
            <p:cNvPr id="60" name="object 60"/>
            <p:cNvSpPr/>
            <p:nvPr/>
          </p:nvSpPr>
          <p:spPr>
            <a:xfrm>
              <a:off x="5021579" y="171575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210809" y="1672577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0" y="0"/>
                  </a:moveTo>
                  <a:lnTo>
                    <a:pt x="0" y="86359"/>
                  </a:lnTo>
                  <a:lnTo>
                    <a:pt x="8508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/>
          <p:nvPr/>
        </p:nvSpPr>
        <p:spPr>
          <a:xfrm>
            <a:off x="3429000" y="2401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71900" y="26276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" name="object 64"/>
          <p:cNvGrpSpPr/>
          <p:nvPr/>
        </p:nvGrpSpPr>
        <p:grpSpPr>
          <a:xfrm>
            <a:off x="3774440" y="2473947"/>
            <a:ext cx="276860" cy="85090"/>
            <a:chOff x="3774440" y="2473947"/>
            <a:chExt cx="276860" cy="85090"/>
          </a:xfrm>
        </p:grpSpPr>
        <p:sp>
          <p:nvSpPr>
            <p:cNvPr id="65" name="object 65"/>
            <p:cNvSpPr/>
            <p:nvPr/>
          </p:nvSpPr>
          <p:spPr>
            <a:xfrm>
              <a:off x="3774440" y="2515857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966210" y="24739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/>
          <p:nvPr/>
        </p:nvSpPr>
        <p:spPr>
          <a:xfrm>
            <a:off x="4052570" y="2401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95470" y="26276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4398009" y="2473947"/>
            <a:ext cx="274320" cy="85090"/>
            <a:chOff x="4398009" y="2473947"/>
            <a:chExt cx="274320" cy="85090"/>
          </a:xfrm>
        </p:grpSpPr>
        <p:sp>
          <p:nvSpPr>
            <p:cNvPr id="70" name="object 70"/>
            <p:cNvSpPr/>
            <p:nvPr/>
          </p:nvSpPr>
          <p:spPr>
            <a:xfrm>
              <a:off x="4398009" y="251585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85969" y="247394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60" h="85089">
                  <a:moveTo>
                    <a:pt x="0" y="0"/>
                  </a:moveTo>
                  <a:lnTo>
                    <a:pt x="0" y="85090"/>
                  </a:lnTo>
                  <a:lnTo>
                    <a:pt x="8635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4674870" y="2401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19040" y="26276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99709" y="2401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641340" y="26276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5643879" y="2473947"/>
            <a:ext cx="275590" cy="85090"/>
            <a:chOff x="5643879" y="2473947"/>
            <a:chExt cx="275590" cy="85090"/>
          </a:xfrm>
        </p:grpSpPr>
        <p:sp>
          <p:nvSpPr>
            <p:cNvPr id="77" name="object 77"/>
            <p:cNvSpPr/>
            <p:nvPr/>
          </p:nvSpPr>
          <p:spPr>
            <a:xfrm>
              <a:off x="5643879" y="251585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8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834379" y="24739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/>
          <p:nvPr/>
        </p:nvSpPr>
        <p:spPr>
          <a:xfrm>
            <a:off x="5923279" y="2401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64909" y="26276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1" name="object 81"/>
          <p:cNvGrpSpPr/>
          <p:nvPr/>
        </p:nvGrpSpPr>
        <p:grpSpPr>
          <a:xfrm>
            <a:off x="6268720" y="2473947"/>
            <a:ext cx="273050" cy="85090"/>
            <a:chOff x="6268720" y="2473947"/>
            <a:chExt cx="273050" cy="85090"/>
          </a:xfrm>
        </p:grpSpPr>
        <p:sp>
          <p:nvSpPr>
            <p:cNvPr id="82" name="object 82"/>
            <p:cNvSpPr/>
            <p:nvPr/>
          </p:nvSpPr>
          <p:spPr>
            <a:xfrm>
              <a:off x="6268720" y="251585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3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456680" y="24739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/>
          <p:nvPr/>
        </p:nvSpPr>
        <p:spPr>
          <a:xfrm>
            <a:off x="6544309" y="2401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88480" y="26276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6" name="object 86"/>
          <p:cNvGrpSpPr/>
          <p:nvPr/>
        </p:nvGrpSpPr>
        <p:grpSpPr>
          <a:xfrm>
            <a:off x="5021579" y="2473947"/>
            <a:ext cx="274320" cy="85090"/>
            <a:chOff x="5021579" y="2473947"/>
            <a:chExt cx="274320" cy="85090"/>
          </a:xfrm>
        </p:grpSpPr>
        <p:sp>
          <p:nvSpPr>
            <p:cNvPr id="87" name="object 87"/>
            <p:cNvSpPr/>
            <p:nvPr/>
          </p:nvSpPr>
          <p:spPr>
            <a:xfrm>
              <a:off x="5021579" y="251585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210809" y="24739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/>
          <p:nvPr/>
        </p:nvSpPr>
        <p:spPr>
          <a:xfrm>
            <a:off x="7169150" y="2401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10780" y="26276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7255509" y="2238997"/>
            <a:ext cx="163195" cy="162687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3429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2032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7514590" y="2473947"/>
            <a:ext cx="275590" cy="85090"/>
            <a:chOff x="7514590" y="2473947"/>
            <a:chExt cx="275590" cy="85090"/>
          </a:xfrm>
        </p:grpSpPr>
        <p:sp>
          <p:nvSpPr>
            <p:cNvPr id="93" name="object 93"/>
            <p:cNvSpPr/>
            <p:nvPr/>
          </p:nvSpPr>
          <p:spPr>
            <a:xfrm>
              <a:off x="7514590" y="251585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7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703820" y="247394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59" h="85089">
                  <a:moveTo>
                    <a:pt x="0" y="0"/>
                  </a:moveTo>
                  <a:lnTo>
                    <a:pt x="0" y="85090"/>
                  </a:lnTo>
                  <a:lnTo>
                    <a:pt x="8635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7792719" y="2401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35619" y="26276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7879080" y="2238997"/>
            <a:ext cx="163195" cy="162687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3429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905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8139430" y="2473947"/>
            <a:ext cx="271780" cy="85090"/>
            <a:chOff x="8139430" y="2473947"/>
            <a:chExt cx="271780" cy="85090"/>
          </a:xfrm>
        </p:grpSpPr>
        <p:sp>
          <p:nvSpPr>
            <p:cNvPr id="99" name="object 99"/>
            <p:cNvSpPr/>
            <p:nvPr/>
          </p:nvSpPr>
          <p:spPr>
            <a:xfrm>
              <a:off x="8139430" y="251585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4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326120" y="24739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/>
          <p:nvPr/>
        </p:nvSpPr>
        <p:spPr>
          <a:xfrm>
            <a:off x="8415019" y="2401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759190" y="26276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8503919" y="2238997"/>
            <a:ext cx="161925" cy="162687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  <a:p>
            <a:pPr marL="3302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  <a:p>
            <a:pPr marL="17145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6892290" y="2473947"/>
            <a:ext cx="273050" cy="85090"/>
            <a:chOff x="6892290" y="2473947"/>
            <a:chExt cx="273050" cy="85090"/>
          </a:xfrm>
        </p:grpSpPr>
        <p:sp>
          <p:nvSpPr>
            <p:cNvPr id="105" name="object 105"/>
            <p:cNvSpPr/>
            <p:nvPr/>
          </p:nvSpPr>
          <p:spPr>
            <a:xfrm>
              <a:off x="6892290" y="251585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3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080250" y="24739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/>
          <p:nvPr/>
        </p:nvSpPr>
        <p:spPr>
          <a:xfrm>
            <a:off x="3435350" y="2801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79520" y="30276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9" name="object 109"/>
          <p:cNvGrpSpPr/>
          <p:nvPr/>
        </p:nvGrpSpPr>
        <p:grpSpPr>
          <a:xfrm>
            <a:off x="3782059" y="2873997"/>
            <a:ext cx="274320" cy="85090"/>
            <a:chOff x="3782059" y="2873997"/>
            <a:chExt cx="274320" cy="85090"/>
          </a:xfrm>
        </p:grpSpPr>
        <p:sp>
          <p:nvSpPr>
            <p:cNvPr id="110" name="object 110"/>
            <p:cNvSpPr/>
            <p:nvPr/>
          </p:nvSpPr>
          <p:spPr>
            <a:xfrm>
              <a:off x="3782059" y="291590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970019" y="287399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60" h="85089">
                  <a:moveTo>
                    <a:pt x="0" y="0"/>
                  </a:moveTo>
                  <a:lnTo>
                    <a:pt x="0" y="85090"/>
                  </a:lnTo>
                  <a:lnTo>
                    <a:pt x="8635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/>
          <p:nvPr/>
        </p:nvSpPr>
        <p:spPr>
          <a:xfrm>
            <a:off x="4058920" y="2801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01820" y="30276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object 114"/>
          <p:cNvGrpSpPr/>
          <p:nvPr/>
        </p:nvGrpSpPr>
        <p:grpSpPr>
          <a:xfrm>
            <a:off x="4404359" y="2873997"/>
            <a:ext cx="275590" cy="85090"/>
            <a:chOff x="4404359" y="2873997"/>
            <a:chExt cx="275590" cy="85090"/>
          </a:xfrm>
        </p:grpSpPr>
        <p:sp>
          <p:nvSpPr>
            <p:cNvPr id="115" name="object 115"/>
            <p:cNvSpPr/>
            <p:nvPr/>
          </p:nvSpPr>
          <p:spPr>
            <a:xfrm>
              <a:off x="4404359" y="291590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7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594859" y="28739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/>
          <p:nvPr/>
        </p:nvSpPr>
        <p:spPr>
          <a:xfrm>
            <a:off x="4683759" y="2801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025390" y="30276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304790" y="2801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648959" y="30276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1" name="object 121"/>
          <p:cNvGrpSpPr/>
          <p:nvPr/>
        </p:nvGrpSpPr>
        <p:grpSpPr>
          <a:xfrm>
            <a:off x="5652770" y="2873997"/>
            <a:ext cx="273050" cy="85090"/>
            <a:chOff x="5652770" y="2873997"/>
            <a:chExt cx="273050" cy="85090"/>
          </a:xfrm>
        </p:grpSpPr>
        <p:sp>
          <p:nvSpPr>
            <p:cNvPr id="122" name="object 122"/>
            <p:cNvSpPr/>
            <p:nvPr/>
          </p:nvSpPr>
          <p:spPr>
            <a:xfrm>
              <a:off x="5652770" y="291590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3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840730" y="28739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/>
          <p:nvPr/>
        </p:nvSpPr>
        <p:spPr>
          <a:xfrm>
            <a:off x="5928359" y="2801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271259" y="30276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6" name="object 126"/>
          <p:cNvGrpSpPr/>
          <p:nvPr/>
        </p:nvGrpSpPr>
        <p:grpSpPr>
          <a:xfrm>
            <a:off x="6275070" y="2873997"/>
            <a:ext cx="274320" cy="85090"/>
            <a:chOff x="6275070" y="2873997"/>
            <a:chExt cx="274320" cy="85090"/>
          </a:xfrm>
        </p:grpSpPr>
        <p:sp>
          <p:nvSpPr>
            <p:cNvPr id="127" name="object 127"/>
            <p:cNvSpPr/>
            <p:nvPr/>
          </p:nvSpPr>
          <p:spPr>
            <a:xfrm>
              <a:off x="6275070" y="291590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7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464300" y="28739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/>
          <p:nvPr/>
        </p:nvSpPr>
        <p:spPr>
          <a:xfrm>
            <a:off x="6553200" y="2801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894830" y="30276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1" name="object 131"/>
          <p:cNvGrpSpPr/>
          <p:nvPr/>
        </p:nvGrpSpPr>
        <p:grpSpPr>
          <a:xfrm>
            <a:off x="5029200" y="2873997"/>
            <a:ext cx="273050" cy="85090"/>
            <a:chOff x="5029200" y="2873997"/>
            <a:chExt cx="273050" cy="85090"/>
          </a:xfrm>
        </p:grpSpPr>
        <p:sp>
          <p:nvSpPr>
            <p:cNvPr id="132" name="object 132"/>
            <p:cNvSpPr/>
            <p:nvPr/>
          </p:nvSpPr>
          <p:spPr>
            <a:xfrm>
              <a:off x="5029200" y="291590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3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215889" y="287399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60" h="85089">
                  <a:moveTo>
                    <a:pt x="0" y="0"/>
                  </a:moveTo>
                  <a:lnTo>
                    <a:pt x="0" y="85090"/>
                  </a:lnTo>
                  <a:lnTo>
                    <a:pt x="8636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/>
          <p:nvPr/>
        </p:nvSpPr>
        <p:spPr>
          <a:xfrm>
            <a:off x="7175500" y="2801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519669" y="30276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6" name="object 136"/>
          <p:cNvGrpSpPr/>
          <p:nvPr/>
        </p:nvGrpSpPr>
        <p:grpSpPr>
          <a:xfrm>
            <a:off x="7523480" y="2873997"/>
            <a:ext cx="271780" cy="85090"/>
            <a:chOff x="7523480" y="2873997"/>
            <a:chExt cx="271780" cy="85090"/>
          </a:xfrm>
        </p:grpSpPr>
        <p:sp>
          <p:nvSpPr>
            <p:cNvPr id="137" name="object 137"/>
            <p:cNvSpPr/>
            <p:nvPr/>
          </p:nvSpPr>
          <p:spPr>
            <a:xfrm>
              <a:off x="7523480" y="291590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4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710170" y="28739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/>
          <p:nvPr/>
        </p:nvSpPr>
        <p:spPr>
          <a:xfrm>
            <a:off x="7799069" y="2801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141969" y="30276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1" name="object 141"/>
          <p:cNvGrpSpPr/>
          <p:nvPr/>
        </p:nvGrpSpPr>
        <p:grpSpPr>
          <a:xfrm>
            <a:off x="8145780" y="2873997"/>
            <a:ext cx="276860" cy="85090"/>
            <a:chOff x="8145780" y="2873997"/>
            <a:chExt cx="276860" cy="85090"/>
          </a:xfrm>
        </p:grpSpPr>
        <p:sp>
          <p:nvSpPr>
            <p:cNvPr id="142" name="object 142"/>
            <p:cNvSpPr/>
            <p:nvPr/>
          </p:nvSpPr>
          <p:spPr>
            <a:xfrm>
              <a:off x="8145780" y="2915907"/>
              <a:ext cx="196850" cy="0"/>
            </a:xfrm>
            <a:custGeom>
              <a:avLst/>
              <a:gdLst/>
              <a:ahLst/>
              <a:cxnLst/>
              <a:rect l="l" t="t" r="r" b="b"/>
              <a:pathLst>
                <a:path w="196850">
                  <a:moveTo>
                    <a:pt x="0" y="0"/>
                  </a:moveTo>
                  <a:lnTo>
                    <a:pt x="19685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336280" y="287399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59" h="85089">
                  <a:moveTo>
                    <a:pt x="0" y="0"/>
                  </a:moveTo>
                  <a:lnTo>
                    <a:pt x="0" y="85090"/>
                  </a:lnTo>
                  <a:lnTo>
                    <a:pt x="8636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4" name="object 144"/>
          <p:cNvSpPr/>
          <p:nvPr/>
        </p:nvSpPr>
        <p:spPr>
          <a:xfrm>
            <a:off x="8423909" y="2801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765540" y="30276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6" name="object 146"/>
          <p:cNvGrpSpPr/>
          <p:nvPr/>
        </p:nvGrpSpPr>
        <p:grpSpPr>
          <a:xfrm>
            <a:off x="6898640" y="2873997"/>
            <a:ext cx="273050" cy="85090"/>
            <a:chOff x="6898640" y="2873997"/>
            <a:chExt cx="273050" cy="85090"/>
          </a:xfrm>
        </p:grpSpPr>
        <p:sp>
          <p:nvSpPr>
            <p:cNvPr id="147" name="object 147"/>
            <p:cNvSpPr/>
            <p:nvPr/>
          </p:nvSpPr>
          <p:spPr>
            <a:xfrm>
              <a:off x="6898640" y="291590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09">
                  <a:moveTo>
                    <a:pt x="0" y="0"/>
                  </a:moveTo>
                  <a:lnTo>
                    <a:pt x="19430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086600" y="28739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/>
          <p:nvPr/>
        </p:nvSpPr>
        <p:spPr>
          <a:xfrm>
            <a:off x="3413759" y="3201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756659" y="34277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1" name="object 151"/>
          <p:cNvGrpSpPr/>
          <p:nvPr/>
        </p:nvGrpSpPr>
        <p:grpSpPr>
          <a:xfrm>
            <a:off x="3760470" y="3274047"/>
            <a:ext cx="274320" cy="85090"/>
            <a:chOff x="3760470" y="3274047"/>
            <a:chExt cx="274320" cy="85090"/>
          </a:xfrm>
        </p:grpSpPr>
        <p:sp>
          <p:nvSpPr>
            <p:cNvPr id="152" name="object 152"/>
            <p:cNvSpPr/>
            <p:nvPr/>
          </p:nvSpPr>
          <p:spPr>
            <a:xfrm>
              <a:off x="3760470" y="331595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7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949700" y="32740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154"/>
          <p:cNvSpPr/>
          <p:nvPr/>
        </p:nvSpPr>
        <p:spPr>
          <a:xfrm>
            <a:off x="4038600" y="3201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380229" y="34277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6" name="object 156"/>
          <p:cNvGrpSpPr/>
          <p:nvPr/>
        </p:nvGrpSpPr>
        <p:grpSpPr>
          <a:xfrm>
            <a:off x="4384040" y="3274047"/>
            <a:ext cx="275590" cy="85090"/>
            <a:chOff x="4384040" y="3274047"/>
            <a:chExt cx="275590" cy="85090"/>
          </a:xfrm>
        </p:grpSpPr>
        <p:sp>
          <p:nvSpPr>
            <p:cNvPr id="157" name="object 157"/>
            <p:cNvSpPr/>
            <p:nvPr/>
          </p:nvSpPr>
          <p:spPr>
            <a:xfrm>
              <a:off x="4384040" y="331595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8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573270" y="327404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60" h="85089">
                  <a:moveTo>
                    <a:pt x="0" y="0"/>
                  </a:moveTo>
                  <a:lnTo>
                    <a:pt x="0" y="85090"/>
                  </a:lnTo>
                  <a:lnTo>
                    <a:pt x="8635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/>
          <p:nvPr/>
        </p:nvSpPr>
        <p:spPr>
          <a:xfrm>
            <a:off x="4662170" y="3201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005070" y="34277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84470" y="3201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627370" y="34277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3" name="object 163"/>
          <p:cNvGrpSpPr/>
          <p:nvPr/>
        </p:nvGrpSpPr>
        <p:grpSpPr>
          <a:xfrm>
            <a:off x="5631179" y="3274047"/>
            <a:ext cx="276860" cy="85090"/>
            <a:chOff x="5631179" y="3274047"/>
            <a:chExt cx="276860" cy="85090"/>
          </a:xfrm>
        </p:grpSpPr>
        <p:sp>
          <p:nvSpPr>
            <p:cNvPr id="164" name="object 164"/>
            <p:cNvSpPr/>
            <p:nvPr/>
          </p:nvSpPr>
          <p:spPr>
            <a:xfrm>
              <a:off x="5631179" y="3315957"/>
              <a:ext cx="196850" cy="0"/>
            </a:xfrm>
            <a:custGeom>
              <a:avLst/>
              <a:gdLst/>
              <a:ahLst/>
              <a:cxnLst/>
              <a:rect l="l" t="t" r="r" b="b"/>
              <a:pathLst>
                <a:path w="196850">
                  <a:moveTo>
                    <a:pt x="0" y="0"/>
                  </a:moveTo>
                  <a:lnTo>
                    <a:pt x="19685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821679" y="327404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60" h="85089">
                  <a:moveTo>
                    <a:pt x="0" y="0"/>
                  </a:moveTo>
                  <a:lnTo>
                    <a:pt x="0" y="85090"/>
                  </a:lnTo>
                  <a:lnTo>
                    <a:pt x="8636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6" name="object 166"/>
          <p:cNvSpPr/>
          <p:nvPr/>
        </p:nvSpPr>
        <p:spPr>
          <a:xfrm>
            <a:off x="5909309" y="3201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250940" y="34277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8" name="object 168"/>
          <p:cNvGrpSpPr/>
          <p:nvPr/>
        </p:nvGrpSpPr>
        <p:grpSpPr>
          <a:xfrm>
            <a:off x="6254750" y="3274047"/>
            <a:ext cx="276860" cy="85090"/>
            <a:chOff x="6254750" y="3274047"/>
            <a:chExt cx="276860" cy="85090"/>
          </a:xfrm>
        </p:grpSpPr>
        <p:sp>
          <p:nvSpPr>
            <p:cNvPr id="169" name="object 169"/>
            <p:cNvSpPr/>
            <p:nvPr/>
          </p:nvSpPr>
          <p:spPr>
            <a:xfrm>
              <a:off x="6254750" y="3315957"/>
              <a:ext cx="196850" cy="0"/>
            </a:xfrm>
            <a:custGeom>
              <a:avLst/>
              <a:gdLst/>
              <a:ahLst/>
              <a:cxnLst/>
              <a:rect l="l" t="t" r="r" b="b"/>
              <a:pathLst>
                <a:path w="196850">
                  <a:moveTo>
                    <a:pt x="0" y="0"/>
                  </a:moveTo>
                  <a:lnTo>
                    <a:pt x="19685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446520" y="32740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1" name="object 171"/>
          <p:cNvSpPr/>
          <p:nvPr/>
        </p:nvSpPr>
        <p:spPr>
          <a:xfrm>
            <a:off x="6531609" y="3201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874509" y="34277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3" name="object 173"/>
          <p:cNvGrpSpPr/>
          <p:nvPr/>
        </p:nvGrpSpPr>
        <p:grpSpPr>
          <a:xfrm>
            <a:off x="5008879" y="3274047"/>
            <a:ext cx="271780" cy="85090"/>
            <a:chOff x="5008879" y="3274047"/>
            <a:chExt cx="271780" cy="85090"/>
          </a:xfrm>
        </p:grpSpPr>
        <p:sp>
          <p:nvSpPr>
            <p:cNvPr id="174" name="object 174"/>
            <p:cNvSpPr/>
            <p:nvPr/>
          </p:nvSpPr>
          <p:spPr>
            <a:xfrm>
              <a:off x="5008879" y="331595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4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195569" y="32740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/>
          <p:nvPr/>
        </p:nvSpPr>
        <p:spPr>
          <a:xfrm>
            <a:off x="7155180" y="3201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499350" y="34277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8" name="object 178"/>
          <p:cNvGrpSpPr/>
          <p:nvPr/>
        </p:nvGrpSpPr>
        <p:grpSpPr>
          <a:xfrm>
            <a:off x="7501890" y="3274047"/>
            <a:ext cx="273050" cy="85090"/>
            <a:chOff x="7501890" y="3274047"/>
            <a:chExt cx="273050" cy="85090"/>
          </a:xfrm>
        </p:grpSpPr>
        <p:sp>
          <p:nvSpPr>
            <p:cNvPr id="179" name="object 179"/>
            <p:cNvSpPr/>
            <p:nvPr/>
          </p:nvSpPr>
          <p:spPr>
            <a:xfrm>
              <a:off x="7501890" y="331595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09">
                  <a:moveTo>
                    <a:pt x="0" y="0"/>
                  </a:moveTo>
                  <a:lnTo>
                    <a:pt x="19430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689850" y="32740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/>
          <p:nvPr/>
        </p:nvSpPr>
        <p:spPr>
          <a:xfrm>
            <a:off x="7778750" y="3201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121650" y="34277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3" name="object 183"/>
          <p:cNvGrpSpPr/>
          <p:nvPr/>
        </p:nvGrpSpPr>
        <p:grpSpPr>
          <a:xfrm>
            <a:off x="8124190" y="3274047"/>
            <a:ext cx="275590" cy="85090"/>
            <a:chOff x="8124190" y="3274047"/>
            <a:chExt cx="275590" cy="85090"/>
          </a:xfrm>
        </p:grpSpPr>
        <p:sp>
          <p:nvSpPr>
            <p:cNvPr id="184" name="object 184"/>
            <p:cNvSpPr/>
            <p:nvPr/>
          </p:nvSpPr>
          <p:spPr>
            <a:xfrm>
              <a:off x="8124190" y="331595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7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313420" y="327404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59" h="85089">
                  <a:moveTo>
                    <a:pt x="0" y="0"/>
                  </a:moveTo>
                  <a:lnTo>
                    <a:pt x="0" y="85090"/>
                  </a:lnTo>
                  <a:lnTo>
                    <a:pt x="8635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6" name="object 186"/>
          <p:cNvSpPr/>
          <p:nvPr/>
        </p:nvSpPr>
        <p:spPr>
          <a:xfrm>
            <a:off x="8402319" y="3201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745219" y="34277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8" name="object 188"/>
          <p:cNvGrpSpPr/>
          <p:nvPr/>
        </p:nvGrpSpPr>
        <p:grpSpPr>
          <a:xfrm>
            <a:off x="6878319" y="3274047"/>
            <a:ext cx="273050" cy="85090"/>
            <a:chOff x="6878319" y="3274047"/>
            <a:chExt cx="273050" cy="85090"/>
          </a:xfrm>
        </p:grpSpPr>
        <p:sp>
          <p:nvSpPr>
            <p:cNvPr id="189" name="object 189"/>
            <p:cNvSpPr/>
            <p:nvPr/>
          </p:nvSpPr>
          <p:spPr>
            <a:xfrm>
              <a:off x="6878319" y="331595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3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7066279" y="32740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1" name="object 191"/>
          <p:cNvSpPr/>
          <p:nvPr/>
        </p:nvSpPr>
        <p:spPr>
          <a:xfrm>
            <a:off x="3422650" y="360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764279" y="3827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3" name="object 193"/>
          <p:cNvGrpSpPr/>
          <p:nvPr/>
        </p:nvGrpSpPr>
        <p:grpSpPr>
          <a:xfrm>
            <a:off x="3768090" y="3674097"/>
            <a:ext cx="273050" cy="85090"/>
            <a:chOff x="3768090" y="3674097"/>
            <a:chExt cx="273050" cy="85090"/>
          </a:xfrm>
        </p:grpSpPr>
        <p:sp>
          <p:nvSpPr>
            <p:cNvPr id="194" name="object 194"/>
            <p:cNvSpPr/>
            <p:nvPr/>
          </p:nvSpPr>
          <p:spPr>
            <a:xfrm>
              <a:off x="3768090" y="371600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956050" y="36740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6" name="object 196"/>
          <p:cNvSpPr/>
          <p:nvPr/>
        </p:nvSpPr>
        <p:spPr>
          <a:xfrm>
            <a:off x="4044950" y="360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 txBox="1"/>
          <p:nvPr/>
        </p:nvSpPr>
        <p:spPr>
          <a:xfrm>
            <a:off x="3430270" y="3566147"/>
            <a:ext cx="946150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ts val="1350"/>
              </a:lnSpc>
              <a:spcBef>
                <a:spcPts val="100"/>
              </a:spcBef>
              <a:tabLst>
                <a:tab pos="727075" algn="l"/>
              </a:tabLst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	2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6390"/>
              </a:lnSpc>
            </a:pPr>
            <a:r>
              <a:rPr sz="6000" dirty="0">
                <a:solidFill>
                  <a:srgbClr val="205867"/>
                </a:solidFill>
                <a:latin typeface="Carlito"/>
                <a:cs typeface="Carlito"/>
              </a:rPr>
              <a:t>. .</a:t>
            </a:r>
            <a:r>
              <a:rPr sz="6000" spc="-120" dirty="0">
                <a:solidFill>
                  <a:srgbClr val="205867"/>
                </a:solidFill>
                <a:latin typeface="Carlito"/>
                <a:cs typeface="Carlito"/>
              </a:rPr>
              <a:t> </a:t>
            </a:r>
            <a:r>
              <a:rPr sz="6000" dirty="0">
                <a:solidFill>
                  <a:srgbClr val="205867"/>
                </a:solidFill>
                <a:latin typeface="Carlito"/>
                <a:cs typeface="Carlito"/>
              </a:rPr>
              <a:t>.</a:t>
            </a:r>
            <a:endParaRPr sz="6000">
              <a:latin typeface="Carlito"/>
              <a:cs typeface="Carlito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4387850" y="3827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9" name="object 199"/>
          <p:cNvGrpSpPr/>
          <p:nvPr/>
        </p:nvGrpSpPr>
        <p:grpSpPr>
          <a:xfrm>
            <a:off x="4390390" y="3674097"/>
            <a:ext cx="276860" cy="85090"/>
            <a:chOff x="4390390" y="3674097"/>
            <a:chExt cx="276860" cy="85090"/>
          </a:xfrm>
        </p:grpSpPr>
        <p:sp>
          <p:nvSpPr>
            <p:cNvPr id="200" name="object 200"/>
            <p:cNvSpPr/>
            <p:nvPr/>
          </p:nvSpPr>
          <p:spPr>
            <a:xfrm>
              <a:off x="4390390" y="3716007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582160" y="36740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2" name="object 202"/>
          <p:cNvSpPr/>
          <p:nvPr/>
        </p:nvSpPr>
        <p:spPr>
          <a:xfrm>
            <a:off x="4668520" y="360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011420" y="3827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292090" y="360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634990" y="3827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6" name="object 206"/>
          <p:cNvGrpSpPr/>
          <p:nvPr/>
        </p:nvGrpSpPr>
        <p:grpSpPr>
          <a:xfrm>
            <a:off x="5637529" y="3674097"/>
            <a:ext cx="274320" cy="85090"/>
            <a:chOff x="5637529" y="3674097"/>
            <a:chExt cx="274320" cy="85090"/>
          </a:xfrm>
        </p:grpSpPr>
        <p:sp>
          <p:nvSpPr>
            <p:cNvPr id="207" name="object 207"/>
            <p:cNvSpPr/>
            <p:nvPr/>
          </p:nvSpPr>
          <p:spPr>
            <a:xfrm>
              <a:off x="5637529" y="371600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826759" y="36740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9" name="object 209"/>
          <p:cNvSpPr/>
          <p:nvPr/>
        </p:nvSpPr>
        <p:spPr>
          <a:xfrm>
            <a:off x="5914390" y="360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258559" y="3827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1" name="object 211"/>
          <p:cNvGrpSpPr/>
          <p:nvPr/>
        </p:nvGrpSpPr>
        <p:grpSpPr>
          <a:xfrm>
            <a:off x="6262370" y="3674097"/>
            <a:ext cx="273050" cy="85090"/>
            <a:chOff x="6262370" y="3674097"/>
            <a:chExt cx="273050" cy="85090"/>
          </a:xfrm>
        </p:grpSpPr>
        <p:sp>
          <p:nvSpPr>
            <p:cNvPr id="212" name="object 212"/>
            <p:cNvSpPr/>
            <p:nvPr/>
          </p:nvSpPr>
          <p:spPr>
            <a:xfrm>
              <a:off x="6262370" y="371600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3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6450330" y="36740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4" name="object 214"/>
          <p:cNvSpPr/>
          <p:nvPr/>
        </p:nvSpPr>
        <p:spPr>
          <a:xfrm>
            <a:off x="6539230" y="360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880859" y="3827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6" name="object 216"/>
          <p:cNvGrpSpPr/>
          <p:nvPr/>
        </p:nvGrpSpPr>
        <p:grpSpPr>
          <a:xfrm>
            <a:off x="5015229" y="3674097"/>
            <a:ext cx="276860" cy="85090"/>
            <a:chOff x="5015229" y="3674097"/>
            <a:chExt cx="276860" cy="85090"/>
          </a:xfrm>
        </p:grpSpPr>
        <p:sp>
          <p:nvSpPr>
            <p:cNvPr id="217" name="object 217"/>
            <p:cNvSpPr/>
            <p:nvPr/>
          </p:nvSpPr>
          <p:spPr>
            <a:xfrm>
              <a:off x="5015229" y="3716007"/>
              <a:ext cx="196850" cy="0"/>
            </a:xfrm>
            <a:custGeom>
              <a:avLst/>
              <a:gdLst/>
              <a:ahLst/>
              <a:cxnLst/>
              <a:rect l="l" t="t" r="r" b="b"/>
              <a:pathLst>
                <a:path w="196850">
                  <a:moveTo>
                    <a:pt x="0" y="0"/>
                  </a:moveTo>
                  <a:lnTo>
                    <a:pt x="19685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5205729" y="367409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60" h="85089">
                  <a:moveTo>
                    <a:pt x="0" y="0"/>
                  </a:moveTo>
                  <a:lnTo>
                    <a:pt x="0" y="85090"/>
                  </a:lnTo>
                  <a:lnTo>
                    <a:pt x="8636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9" name="object 219"/>
          <p:cNvSpPr/>
          <p:nvPr/>
        </p:nvSpPr>
        <p:spPr>
          <a:xfrm>
            <a:off x="7162800" y="360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505700" y="3827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1" name="object 221"/>
          <p:cNvGrpSpPr/>
          <p:nvPr/>
        </p:nvGrpSpPr>
        <p:grpSpPr>
          <a:xfrm>
            <a:off x="7508240" y="3674097"/>
            <a:ext cx="273050" cy="85090"/>
            <a:chOff x="7508240" y="3674097"/>
            <a:chExt cx="273050" cy="85090"/>
          </a:xfrm>
        </p:grpSpPr>
        <p:sp>
          <p:nvSpPr>
            <p:cNvPr id="222" name="object 222"/>
            <p:cNvSpPr/>
            <p:nvPr/>
          </p:nvSpPr>
          <p:spPr>
            <a:xfrm>
              <a:off x="7508240" y="371600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3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7696200" y="36740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4" name="object 224"/>
          <p:cNvSpPr/>
          <p:nvPr/>
        </p:nvSpPr>
        <p:spPr>
          <a:xfrm>
            <a:off x="7785100" y="360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129269" y="3827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6" name="object 226"/>
          <p:cNvGrpSpPr/>
          <p:nvPr/>
        </p:nvGrpSpPr>
        <p:grpSpPr>
          <a:xfrm>
            <a:off x="8131809" y="3674097"/>
            <a:ext cx="273050" cy="85090"/>
            <a:chOff x="8131809" y="3674097"/>
            <a:chExt cx="273050" cy="85090"/>
          </a:xfrm>
        </p:grpSpPr>
        <p:sp>
          <p:nvSpPr>
            <p:cNvPr id="227" name="object 227"/>
            <p:cNvSpPr/>
            <p:nvPr/>
          </p:nvSpPr>
          <p:spPr>
            <a:xfrm>
              <a:off x="8131809" y="371600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09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8319769" y="36740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9" name="object 229"/>
          <p:cNvSpPr/>
          <p:nvPr/>
        </p:nvSpPr>
        <p:spPr>
          <a:xfrm>
            <a:off x="8408669" y="360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751569" y="3827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1" name="object 231"/>
          <p:cNvGrpSpPr/>
          <p:nvPr/>
        </p:nvGrpSpPr>
        <p:grpSpPr>
          <a:xfrm>
            <a:off x="6884669" y="3674097"/>
            <a:ext cx="274320" cy="85090"/>
            <a:chOff x="6884669" y="3674097"/>
            <a:chExt cx="274320" cy="85090"/>
          </a:xfrm>
        </p:grpSpPr>
        <p:sp>
          <p:nvSpPr>
            <p:cNvPr id="232" name="object 232"/>
            <p:cNvSpPr/>
            <p:nvPr/>
          </p:nvSpPr>
          <p:spPr>
            <a:xfrm>
              <a:off x="6884669" y="371600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7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073899" y="36740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4" name="object 234"/>
          <p:cNvSpPr/>
          <p:nvPr/>
        </p:nvSpPr>
        <p:spPr>
          <a:xfrm>
            <a:off x="3435350" y="20015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779520" y="22275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6" name="object 236"/>
          <p:cNvGrpSpPr/>
          <p:nvPr/>
        </p:nvGrpSpPr>
        <p:grpSpPr>
          <a:xfrm>
            <a:off x="3782059" y="2073897"/>
            <a:ext cx="274320" cy="85090"/>
            <a:chOff x="3782059" y="2073897"/>
            <a:chExt cx="274320" cy="85090"/>
          </a:xfrm>
        </p:grpSpPr>
        <p:sp>
          <p:nvSpPr>
            <p:cNvPr id="237" name="object 237"/>
            <p:cNvSpPr/>
            <p:nvPr/>
          </p:nvSpPr>
          <p:spPr>
            <a:xfrm>
              <a:off x="3782059" y="211580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970019" y="207389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60" h="85089">
                  <a:moveTo>
                    <a:pt x="0" y="0"/>
                  </a:moveTo>
                  <a:lnTo>
                    <a:pt x="0" y="85090"/>
                  </a:lnTo>
                  <a:lnTo>
                    <a:pt x="8635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9" name="object 239"/>
          <p:cNvSpPr/>
          <p:nvPr/>
        </p:nvSpPr>
        <p:spPr>
          <a:xfrm>
            <a:off x="4058920" y="20015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401820" y="22275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1" name="object 241"/>
          <p:cNvGrpSpPr/>
          <p:nvPr/>
        </p:nvGrpSpPr>
        <p:grpSpPr>
          <a:xfrm>
            <a:off x="4404359" y="2073897"/>
            <a:ext cx="275590" cy="85090"/>
            <a:chOff x="4404359" y="2073897"/>
            <a:chExt cx="275590" cy="85090"/>
          </a:xfrm>
        </p:grpSpPr>
        <p:sp>
          <p:nvSpPr>
            <p:cNvPr id="242" name="object 242"/>
            <p:cNvSpPr/>
            <p:nvPr/>
          </p:nvSpPr>
          <p:spPr>
            <a:xfrm>
              <a:off x="4404359" y="211580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7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594859" y="20738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4" name="object 244"/>
          <p:cNvSpPr/>
          <p:nvPr/>
        </p:nvSpPr>
        <p:spPr>
          <a:xfrm>
            <a:off x="4683759" y="20015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025390" y="22275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304790" y="20015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648959" y="22275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8" name="object 248"/>
          <p:cNvGrpSpPr/>
          <p:nvPr/>
        </p:nvGrpSpPr>
        <p:grpSpPr>
          <a:xfrm>
            <a:off x="5652770" y="2073897"/>
            <a:ext cx="273050" cy="85090"/>
            <a:chOff x="5652770" y="2073897"/>
            <a:chExt cx="273050" cy="85090"/>
          </a:xfrm>
        </p:grpSpPr>
        <p:sp>
          <p:nvSpPr>
            <p:cNvPr id="249" name="object 249"/>
            <p:cNvSpPr/>
            <p:nvPr/>
          </p:nvSpPr>
          <p:spPr>
            <a:xfrm>
              <a:off x="5652770" y="211580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3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5840730" y="20738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1" name="object 251"/>
          <p:cNvSpPr/>
          <p:nvPr/>
        </p:nvSpPr>
        <p:spPr>
          <a:xfrm>
            <a:off x="5928359" y="20015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271259" y="22275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3" name="object 253"/>
          <p:cNvGrpSpPr/>
          <p:nvPr/>
        </p:nvGrpSpPr>
        <p:grpSpPr>
          <a:xfrm>
            <a:off x="6275070" y="2073897"/>
            <a:ext cx="274320" cy="85090"/>
            <a:chOff x="6275070" y="2073897"/>
            <a:chExt cx="274320" cy="85090"/>
          </a:xfrm>
        </p:grpSpPr>
        <p:sp>
          <p:nvSpPr>
            <p:cNvPr id="254" name="object 254"/>
            <p:cNvSpPr/>
            <p:nvPr/>
          </p:nvSpPr>
          <p:spPr>
            <a:xfrm>
              <a:off x="6275070" y="211580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7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6464300" y="20738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6" name="object 256"/>
          <p:cNvSpPr/>
          <p:nvPr/>
        </p:nvSpPr>
        <p:spPr>
          <a:xfrm>
            <a:off x="6553200" y="20015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894830" y="22275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8" name="object 258"/>
          <p:cNvGrpSpPr/>
          <p:nvPr/>
        </p:nvGrpSpPr>
        <p:grpSpPr>
          <a:xfrm>
            <a:off x="5029200" y="2073897"/>
            <a:ext cx="273050" cy="85090"/>
            <a:chOff x="5029200" y="2073897"/>
            <a:chExt cx="273050" cy="85090"/>
          </a:xfrm>
        </p:grpSpPr>
        <p:sp>
          <p:nvSpPr>
            <p:cNvPr id="259" name="object 259"/>
            <p:cNvSpPr/>
            <p:nvPr/>
          </p:nvSpPr>
          <p:spPr>
            <a:xfrm>
              <a:off x="5029200" y="211580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3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5215889" y="207389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60" h="85089">
                  <a:moveTo>
                    <a:pt x="0" y="0"/>
                  </a:moveTo>
                  <a:lnTo>
                    <a:pt x="0" y="85090"/>
                  </a:lnTo>
                  <a:lnTo>
                    <a:pt x="8636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1" name="object 261"/>
          <p:cNvSpPr/>
          <p:nvPr/>
        </p:nvSpPr>
        <p:spPr>
          <a:xfrm>
            <a:off x="637315" y="443030"/>
            <a:ext cx="1939551" cy="441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98"/>
    </mc:Choice>
    <mc:Fallback xmlns="">
      <p:transition spd="slow" advTm="2559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1490" y="4206227"/>
            <a:ext cx="11633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5" dirty="0">
                <a:solidFill>
                  <a:srgbClr val="205867"/>
                </a:solidFill>
                <a:latin typeface="Carlito"/>
                <a:cs typeface="Carlito"/>
              </a:rPr>
              <a:t>Behaviors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2920" y="288277"/>
            <a:ext cx="8890" cy="4343400"/>
          </a:xfrm>
          <a:custGeom>
            <a:avLst/>
            <a:gdLst/>
            <a:ahLst/>
            <a:cxnLst/>
            <a:rect l="l" t="t" r="r" b="b"/>
            <a:pathLst>
              <a:path w="8889" h="4343400">
                <a:moveTo>
                  <a:pt x="8890" y="0"/>
                </a:moveTo>
                <a:lnTo>
                  <a:pt x="0" y="4343400"/>
                </a:lnTo>
              </a:path>
            </a:pathLst>
          </a:custGeom>
          <a:ln w="93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8013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1900" y="10274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15359" y="638797"/>
            <a:ext cx="163195" cy="282575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26034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26034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33655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26034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33655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60243" y="872477"/>
            <a:ext cx="291465" cy="85090"/>
            <a:chOff x="3760243" y="872477"/>
            <a:chExt cx="291465" cy="85090"/>
          </a:xfrm>
        </p:grpSpPr>
        <p:sp>
          <p:nvSpPr>
            <p:cNvPr id="8" name="object 8"/>
            <p:cNvSpPr/>
            <p:nvPr/>
          </p:nvSpPr>
          <p:spPr>
            <a:xfrm>
              <a:off x="3774440" y="914387"/>
              <a:ext cx="198120" cy="1270"/>
            </a:xfrm>
            <a:custGeom>
              <a:avLst/>
              <a:gdLst/>
              <a:ahLst/>
              <a:cxnLst/>
              <a:rect l="l" t="t" r="r" b="b"/>
              <a:pathLst>
                <a:path w="198120" h="1269">
                  <a:moveTo>
                    <a:pt x="-14196" y="635"/>
                  </a:moveTo>
                  <a:lnTo>
                    <a:pt x="212316" y="635"/>
                  </a:lnTo>
                </a:path>
              </a:pathLst>
            </a:custGeom>
            <a:ln w="2966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6210" y="8724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90">
                  <a:moveTo>
                    <a:pt x="0" y="0"/>
                  </a:moveTo>
                  <a:lnTo>
                    <a:pt x="0" y="85089"/>
                  </a:lnTo>
                  <a:lnTo>
                    <a:pt x="8508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052570" y="8013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5470" y="10274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38929" y="638797"/>
            <a:ext cx="163195" cy="282575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2667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2667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3429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2667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3429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55873" y="872477"/>
            <a:ext cx="288925" cy="85090"/>
            <a:chOff x="4355873" y="872477"/>
            <a:chExt cx="288925" cy="85090"/>
          </a:xfrm>
        </p:grpSpPr>
        <p:sp>
          <p:nvSpPr>
            <p:cNvPr id="14" name="object 14"/>
            <p:cNvSpPr/>
            <p:nvPr/>
          </p:nvSpPr>
          <p:spPr>
            <a:xfrm>
              <a:off x="4370069" y="914387"/>
              <a:ext cx="195580" cy="1270"/>
            </a:xfrm>
            <a:custGeom>
              <a:avLst/>
              <a:gdLst/>
              <a:ahLst/>
              <a:cxnLst/>
              <a:rect l="l" t="t" r="r" b="b"/>
              <a:pathLst>
                <a:path w="195579" h="1269">
                  <a:moveTo>
                    <a:pt x="-14196" y="635"/>
                  </a:moveTo>
                  <a:lnTo>
                    <a:pt x="209776" y="635"/>
                  </a:lnTo>
                </a:path>
              </a:pathLst>
            </a:custGeom>
            <a:ln w="2966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9299" y="8724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90">
                  <a:moveTo>
                    <a:pt x="0" y="0"/>
                  </a:moveTo>
                  <a:lnTo>
                    <a:pt x="0" y="85089"/>
                  </a:lnTo>
                  <a:lnTo>
                    <a:pt x="8508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648200" y="8013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954270" y="1008140"/>
            <a:ext cx="1760855" cy="180975"/>
            <a:chOff x="4954270" y="1008140"/>
            <a:chExt cx="1760855" cy="180975"/>
          </a:xfrm>
        </p:grpSpPr>
        <p:sp>
          <p:nvSpPr>
            <p:cNvPr id="18" name="object 18"/>
            <p:cNvSpPr/>
            <p:nvPr/>
          </p:nvSpPr>
          <p:spPr>
            <a:xfrm>
              <a:off x="4991100" y="102741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5518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33010" y="1022337"/>
              <a:ext cx="1667510" cy="124460"/>
            </a:xfrm>
            <a:custGeom>
              <a:avLst/>
              <a:gdLst/>
              <a:ahLst/>
              <a:cxnLst/>
              <a:rect l="l" t="t" r="r" b="b"/>
              <a:pathLst>
                <a:path w="1667509" h="124459">
                  <a:moveTo>
                    <a:pt x="1667510" y="0"/>
                  </a:moveTo>
                  <a:lnTo>
                    <a:pt x="0" y="124460"/>
                  </a:lnTo>
                </a:path>
              </a:pathLst>
            </a:custGeom>
            <a:ln w="2839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54270" y="1103617"/>
              <a:ext cx="87630" cy="85090"/>
            </a:xfrm>
            <a:custGeom>
              <a:avLst/>
              <a:gdLst/>
              <a:ahLst/>
              <a:cxnLst/>
              <a:rect l="l" t="t" r="r" b="b"/>
              <a:pathLst>
                <a:path w="87629" h="85090">
                  <a:moveTo>
                    <a:pt x="81279" y="0"/>
                  </a:moveTo>
                  <a:lnTo>
                    <a:pt x="0" y="49529"/>
                  </a:lnTo>
                  <a:lnTo>
                    <a:pt x="87629" y="85089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748529" y="660387"/>
            <a:ext cx="169545" cy="782320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  <a:p>
            <a:pPr marL="40640">
              <a:lnSpc>
                <a:spcPct val="100000"/>
              </a:lnSpc>
              <a:spcBef>
                <a:spcPts val="82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29000" y="12014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71900" y="14274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774440" y="1272527"/>
            <a:ext cx="276860" cy="86360"/>
            <a:chOff x="3774440" y="1272527"/>
            <a:chExt cx="276860" cy="86360"/>
          </a:xfrm>
        </p:grpSpPr>
        <p:sp>
          <p:nvSpPr>
            <p:cNvPr id="25" name="object 25"/>
            <p:cNvSpPr/>
            <p:nvPr/>
          </p:nvSpPr>
          <p:spPr>
            <a:xfrm>
              <a:off x="3774440" y="1315707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66210" y="1272527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59">
                  <a:moveTo>
                    <a:pt x="0" y="0"/>
                  </a:moveTo>
                  <a:lnTo>
                    <a:pt x="0" y="86359"/>
                  </a:lnTo>
                  <a:lnTo>
                    <a:pt x="8508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4052570" y="12014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95470" y="14274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4398009" y="1272527"/>
            <a:ext cx="274320" cy="86360"/>
            <a:chOff x="4398009" y="1272527"/>
            <a:chExt cx="274320" cy="86360"/>
          </a:xfrm>
        </p:grpSpPr>
        <p:sp>
          <p:nvSpPr>
            <p:cNvPr id="30" name="object 30"/>
            <p:cNvSpPr/>
            <p:nvPr/>
          </p:nvSpPr>
          <p:spPr>
            <a:xfrm>
              <a:off x="4398009" y="131570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85969" y="1272527"/>
              <a:ext cx="86360" cy="86360"/>
            </a:xfrm>
            <a:custGeom>
              <a:avLst/>
              <a:gdLst/>
              <a:ahLst/>
              <a:cxnLst/>
              <a:rect l="l" t="t" r="r" b="b"/>
              <a:pathLst>
                <a:path w="86360" h="86359">
                  <a:moveTo>
                    <a:pt x="0" y="0"/>
                  </a:moveTo>
                  <a:lnTo>
                    <a:pt x="0" y="86359"/>
                  </a:lnTo>
                  <a:lnTo>
                    <a:pt x="8635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4674870" y="11798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19040" y="14058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29000" y="16014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71900" y="1827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3774440" y="1672577"/>
            <a:ext cx="276860" cy="86360"/>
            <a:chOff x="3774440" y="1672577"/>
            <a:chExt cx="276860" cy="86360"/>
          </a:xfrm>
        </p:grpSpPr>
        <p:sp>
          <p:nvSpPr>
            <p:cNvPr id="37" name="object 37"/>
            <p:cNvSpPr/>
            <p:nvPr/>
          </p:nvSpPr>
          <p:spPr>
            <a:xfrm>
              <a:off x="3774440" y="1715757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66210" y="1672577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0" y="0"/>
                  </a:moveTo>
                  <a:lnTo>
                    <a:pt x="0" y="86359"/>
                  </a:lnTo>
                  <a:lnTo>
                    <a:pt x="8508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4052570" y="16014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95470" y="1827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4398009" y="1672577"/>
            <a:ext cx="274320" cy="86360"/>
            <a:chOff x="4398009" y="1672577"/>
            <a:chExt cx="274320" cy="86360"/>
          </a:xfrm>
        </p:grpSpPr>
        <p:sp>
          <p:nvSpPr>
            <p:cNvPr id="42" name="object 42"/>
            <p:cNvSpPr/>
            <p:nvPr/>
          </p:nvSpPr>
          <p:spPr>
            <a:xfrm>
              <a:off x="4398009" y="171575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85969" y="1672577"/>
              <a:ext cx="86360" cy="86360"/>
            </a:xfrm>
            <a:custGeom>
              <a:avLst/>
              <a:gdLst/>
              <a:ahLst/>
              <a:cxnLst/>
              <a:rect l="l" t="t" r="r" b="b"/>
              <a:pathLst>
                <a:path w="86360" h="86360">
                  <a:moveTo>
                    <a:pt x="0" y="0"/>
                  </a:moveTo>
                  <a:lnTo>
                    <a:pt x="0" y="86359"/>
                  </a:lnTo>
                  <a:lnTo>
                    <a:pt x="8635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4674870" y="16014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9040" y="1827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762500" y="1438897"/>
            <a:ext cx="163195" cy="242697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  <a:p>
            <a:pPr marL="33655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  <a:p>
            <a:pPr marL="2667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33655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2032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299709" y="16014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41340" y="1827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386070" y="1438897"/>
            <a:ext cx="161925" cy="242697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32384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26034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32384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19685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643879" y="1672577"/>
            <a:ext cx="275590" cy="86360"/>
            <a:chOff x="5643879" y="1672577"/>
            <a:chExt cx="275590" cy="86360"/>
          </a:xfrm>
        </p:grpSpPr>
        <p:sp>
          <p:nvSpPr>
            <p:cNvPr id="51" name="object 51"/>
            <p:cNvSpPr/>
            <p:nvPr/>
          </p:nvSpPr>
          <p:spPr>
            <a:xfrm>
              <a:off x="5643879" y="171575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8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34379" y="1672577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0" y="0"/>
                  </a:moveTo>
                  <a:lnTo>
                    <a:pt x="0" y="86359"/>
                  </a:lnTo>
                  <a:lnTo>
                    <a:pt x="85090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5923279" y="16014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64909" y="1827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009640" y="1438897"/>
            <a:ext cx="161925" cy="242697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3302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2667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3302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1905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268720" y="1672577"/>
            <a:ext cx="273050" cy="86360"/>
            <a:chOff x="6268720" y="1672577"/>
            <a:chExt cx="273050" cy="86360"/>
          </a:xfrm>
        </p:grpSpPr>
        <p:sp>
          <p:nvSpPr>
            <p:cNvPr id="57" name="object 57"/>
            <p:cNvSpPr/>
            <p:nvPr/>
          </p:nvSpPr>
          <p:spPr>
            <a:xfrm>
              <a:off x="6268720" y="171575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3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456680" y="1672577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90" h="86360">
                  <a:moveTo>
                    <a:pt x="0" y="0"/>
                  </a:moveTo>
                  <a:lnTo>
                    <a:pt x="0" y="86359"/>
                  </a:lnTo>
                  <a:lnTo>
                    <a:pt x="85090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6544309" y="16014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6823709" y="1715530"/>
            <a:ext cx="390525" cy="357505"/>
            <a:chOff x="6823709" y="1715530"/>
            <a:chExt cx="390525" cy="357505"/>
          </a:xfrm>
        </p:grpSpPr>
        <p:sp>
          <p:nvSpPr>
            <p:cNvPr id="61" name="object 61"/>
            <p:cNvSpPr/>
            <p:nvPr/>
          </p:nvSpPr>
          <p:spPr>
            <a:xfrm>
              <a:off x="6888479" y="182751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5518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82129" y="1729727"/>
              <a:ext cx="317500" cy="289560"/>
            </a:xfrm>
            <a:custGeom>
              <a:avLst/>
              <a:gdLst/>
              <a:ahLst/>
              <a:cxnLst/>
              <a:rect l="l" t="t" r="r" b="b"/>
              <a:pathLst>
                <a:path w="317500" h="289560">
                  <a:moveTo>
                    <a:pt x="317500" y="0"/>
                  </a:moveTo>
                  <a:lnTo>
                    <a:pt x="0" y="289559"/>
                  </a:lnTo>
                </a:path>
              </a:pathLst>
            </a:custGeom>
            <a:ln w="2839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23709" y="1983727"/>
              <a:ext cx="91440" cy="88900"/>
            </a:xfrm>
            <a:custGeom>
              <a:avLst/>
              <a:gdLst/>
              <a:ahLst/>
              <a:cxnLst/>
              <a:rect l="l" t="t" r="r" b="b"/>
              <a:pathLst>
                <a:path w="91440" h="88900">
                  <a:moveTo>
                    <a:pt x="34290" y="0"/>
                  </a:moveTo>
                  <a:lnTo>
                    <a:pt x="0" y="88900"/>
                  </a:lnTo>
                  <a:lnTo>
                    <a:pt x="91440" y="6223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5021579" y="1672577"/>
            <a:ext cx="274320" cy="86360"/>
            <a:chOff x="5021579" y="1672577"/>
            <a:chExt cx="274320" cy="86360"/>
          </a:xfrm>
        </p:grpSpPr>
        <p:sp>
          <p:nvSpPr>
            <p:cNvPr id="65" name="object 65"/>
            <p:cNvSpPr/>
            <p:nvPr/>
          </p:nvSpPr>
          <p:spPr>
            <a:xfrm>
              <a:off x="5021579" y="171575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10809" y="1672577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0" y="0"/>
                  </a:moveTo>
                  <a:lnTo>
                    <a:pt x="0" y="86359"/>
                  </a:lnTo>
                  <a:lnTo>
                    <a:pt x="8508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/>
          <p:nvPr/>
        </p:nvSpPr>
        <p:spPr>
          <a:xfrm>
            <a:off x="3429000" y="2401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71900" y="26276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3774440" y="2473947"/>
            <a:ext cx="276860" cy="85090"/>
            <a:chOff x="3774440" y="2473947"/>
            <a:chExt cx="276860" cy="85090"/>
          </a:xfrm>
        </p:grpSpPr>
        <p:sp>
          <p:nvSpPr>
            <p:cNvPr id="70" name="object 70"/>
            <p:cNvSpPr/>
            <p:nvPr/>
          </p:nvSpPr>
          <p:spPr>
            <a:xfrm>
              <a:off x="3774440" y="2515857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966210" y="24739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4052570" y="2401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95470" y="26276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4398009" y="2473947"/>
            <a:ext cx="274320" cy="85090"/>
            <a:chOff x="4398009" y="2473947"/>
            <a:chExt cx="274320" cy="85090"/>
          </a:xfrm>
        </p:grpSpPr>
        <p:sp>
          <p:nvSpPr>
            <p:cNvPr id="75" name="object 75"/>
            <p:cNvSpPr/>
            <p:nvPr/>
          </p:nvSpPr>
          <p:spPr>
            <a:xfrm>
              <a:off x="4398009" y="251585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85969" y="247394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60" h="85089">
                  <a:moveTo>
                    <a:pt x="0" y="0"/>
                  </a:moveTo>
                  <a:lnTo>
                    <a:pt x="0" y="85090"/>
                  </a:lnTo>
                  <a:lnTo>
                    <a:pt x="8635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/>
          <p:nvPr/>
        </p:nvSpPr>
        <p:spPr>
          <a:xfrm>
            <a:off x="4674870" y="2401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19040" y="26276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99709" y="2401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41340" y="26276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1" name="object 81"/>
          <p:cNvGrpSpPr/>
          <p:nvPr/>
        </p:nvGrpSpPr>
        <p:grpSpPr>
          <a:xfrm>
            <a:off x="5643879" y="2473947"/>
            <a:ext cx="275590" cy="85090"/>
            <a:chOff x="5643879" y="2473947"/>
            <a:chExt cx="275590" cy="85090"/>
          </a:xfrm>
        </p:grpSpPr>
        <p:sp>
          <p:nvSpPr>
            <p:cNvPr id="82" name="object 82"/>
            <p:cNvSpPr/>
            <p:nvPr/>
          </p:nvSpPr>
          <p:spPr>
            <a:xfrm>
              <a:off x="5643879" y="251585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8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834379" y="24739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/>
          <p:nvPr/>
        </p:nvSpPr>
        <p:spPr>
          <a:xfrm>
            <a:off x="5923279" y="2401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64909" y="26276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6" name="object 86"/>
          <p:cNvGrpSpPr/>
          <p:nvPr/>
        </p:nvGrpSpPr>
        <p:grpSpPr>
          <a:xfrm>
            <a:off x="6268720" y="2473947"/>
            <a:ext cx="273050" cy="85090"/>
            <a:chOff x="6268720" y="2473947"/>
            <a:chExt cx="273050" cy="85090"/>
          </a:xfrm>
        </p:grpSpPr>
        <p:sp>
          <p:nvSpPr>
            <p:cNvPr id="87" name="object 87"/>
            <p:cNvSpPr/>
            <p:nvPr/>
          </p:nvSpPr>
          <p:spPr>
            <a:xfrm>
              <a:off x="6268720" y="251585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3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456680" y="24739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/>
          <p:nvPr/>
        </p:nvSpPr>
        <p:spPr>
          <a:xfrm>
            <a:off x="6544309" y="2401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88480" y="26276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6633209" y="2238997"/>
            <a:ext cx="161925" cy="162687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  <a:p>
            <a:pPr marL="3302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905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5021579" y="2473947"/>
            <a:ext cx="274320" cy="85090"/>
            <a:chOff x="5021579" y="2473947"/>
            <a:chExt cx="274320" cy="85090"/>
          </a:xfrm>
        </p:grpSpPr>
        <p:sp>
          <p:nvSpPr>
            <p:cNvPr id="93" name="object 93"/>
            <p:cNvSpPr/>
            <p:nvPr/>
          </p:nvSpPr>
          <p:spPr>
            <a:xfrm>
              <a:off x="5021579" y="251585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210809" y="24739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7169150" y="2401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10780" y="26276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7255509" y="2238997"/>
            <a:ext cx="163195" cy="162687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3429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2032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7514590" y="2473947"/>
            <a:ext cx="275590" cy="85090"/>
            <a:chOff x="7514590" y="2473947"/>
            <a:chExt cx="275590" cy="85090"/>
          </a:xfrm>
        </p:grpSpPr>
        <p:sp>
          <p:nvSpPr>
            <p:cNvPr id="99" name="object 99"/>
            <p:cNvSpPr/>
            <p:nvPr/>
          </p:nvSpPr>
          <p:spPr>
            <a:xfrm>
              <a:off x="7514590" y="251585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7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703820" y="247394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59" h="85089">
                  <a:moveTo>
                    <a:pt x="0" y="0"/>
                  </a:moveTo>
                  <a:lnTo>
                    <a:pt x="0" y="85090"/>
                  </a:lnTo>
                  <a:lnTo>
                    <a:pt x="8635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/>
          <p:nvPr/>
        </p:nvSpPr>
        <p:spPr>
          <a:xfrm>
            <a:off x="7792719" y="2401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135619" y="26276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7879080" y="2238997"/>
            <a:ext cx="163195" cy="162687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3429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 marL="1905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8139430" y="2473947"/>
            <a:ext cx="271780" cy="85090"/>
            <a:chOff x="8139430" y="2473947"/>
            <a:chExt cx="271780" cy="85090"/>
          </a:xfrm>
        </p:grpSpPr>
        <p:sp>
          <p:nvSpPr>
            <p:cNvPr id="105" name="object 105"/>
            <p:cNvSpPr/>
            <p:nvPr/>
          </p:nvSpPr>
          <p:spPr>
            <a:xfrm>
              <a:off x="8139430" y="251585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4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326120" y="24739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/>
          <p:nvPr/>
        </p:nvSpPr>
        <p:spPr>
          <a:xfrm>
            <a:off x="8415019" y="24015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759190" y="26276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8503919" y="2238997"/>
            <a:ext cx="161925" cy="162687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  <a:p>
            <a:pPr marL="3302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  <a:p>
            <a:pPr marL="17145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6892290" y="2473947"/>
            <a:ext cx="273050" cy="85090"/>
            <a:chOff x="6892290" y="2473947"/>
            <a:chExt cx="273050" cy="85090"/>
          </a:xfrm>
        </p:grpSpPr>
        <p:sp>
          <p:nvSpPr>
            <p:cNvPr id="111" name="object 111"/>
            <p:cNvSpPr/>
            <p:nvPr/>
          </p:nvSpPr>
          <p:spPr>
            <a:xfrm>
              <a:off x="6892290" y="251585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3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80250" y="24739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/>
          <p:nvPr/>
        </p:nvSpPr>
        <p:spPr>
          <a:xfrm>
            <a:off x="3435350" y="2801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779520" y="30276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object 115"/>
          <p:cNvGrpSpPr/>
          <p:nvPr/>
        </p:nvGrpSpPr>
        <p:grpSpPr>
          <a:xfrm>
            <a:off x="3782059" y="2873997"/>
            <a:ext cx="274320" cy="85090"/>
            <a:chOff x="3782059" y="2873997"/>
            <a:chExt cx="274320" cy="85090"/>
          </a:xfrm>
        </p:grpSpPr>
        <p:sp>
          <p:nvSpPr>
            <p:cNvPr id="116" name="object 116"/>
            <p:cNvSpPr/>
            <p:nvPr/>
          </p:nvSpPr>
          <p:spPr>
            <a:xfrm>
              <a:off x="3782059" y="291590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970019" y="287399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60" h="85089">
                  <a:moveTo>
                    <a:pt x="0" y="0"/>
                  </a:moveTo>
                  <a:lnTo>
                    <a:pt x="0" y="85090"/>
                  </a:lnTo>
                  <a:lnTo>
                    <a:pt x="8635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/>
          <p:nvPr/>
        </p:nvSpPr>
        <p:spPr>
          <a:xfrm>
            <a:off x="4058920" y="2801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401820" y="30276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0" name="object 120"/>
          <p:cNvGrpSpPr/>
          <p:nvPr/>
        </p:nvGrpSpPr>
        <p:grpSpPr>
          <a:xfrm>
            <a:off x="4404359" y="2873997"/>
            <a:ext cx="275590" cy="85090"/>
            <a:chOff x="4404359" y="2873997"/>
            <a:chExt cx="275590" cy="85090"/>
          </a:xfrm>
        </p:grpSpPr>
        <p:sp>
          <p:nvSpPr>
            <p:cNvPr id="121" name="object 121"/>
            <p:cNvSpPr/>
            <p:nvPr/>
          </p:nvSpPr>
          <p:spPr>
            <a:xfrm>
              <a:off x="4404359" y="291590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7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594859" y="28739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/>
          <p:nvPr/>
        </p:nvSpPr>
        <p:spPr>
          <a:xfrm>
            <a:off x="4683759" y="2801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025390" y="30276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304790" y="2801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648959" y="30276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7" name="object 127"/>
          <p:cNvGrpSpPr/>
          <p:nvPr/>
        </p:nvGrpSpPr>
        <p:grpSpPr>
          <a:xfrm>
            <a:off x="5652770" y="2873997"/>
            <a:ext cx="273050" cy="85090"/>
            <a:chOff x="5652770" y="2873997"/>
            <a:chExt cx="273050" cy="85090"/>
          </a:xfrm>
        </p:grpSpPr>
        <p:sp>
          <p:nvSpPr>
            <p:cNvPr id="128" name="object 128"/>
            <p:cNvSpPr/>
            <p:nvPr/>
          </p:nvSpPr>
          <p:spPr>
            <a:xfrm>
              <a:off x="5652770" y="291590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3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840730" y="28739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/>
          <p:nvPr/>
        </p:nvSpPr>
        <p:spPr>
          <a:xfrm>
            <a:off x="5928359" y="2801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271259" y="30276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2" name="object 132"/>
          <p:cNvGrpSpPr/>
          <p:nvPr/>
        </p:nvGrpSpPr>
        <p:grpSpPr>
          <a:xfrm>
            <a:off x="6275070" y="2873997"/>
            <a:ext cx="274320" cy="85090"/>
            <a:chOff x="6275070" y="2873997"/>
            <a:chExt cx="274320" cy="85090"/>
          </a:xfrm>
        </p:grpSpPr>
        <p:sp>
          <p:nvSpPr>
            <p:cNvPr id="133" name="object 133"/>
            <p:cNvSpPr/>
            <p:nvPr/>
          </p:nvSpPr>
          <p:spPr>
            <a:xfrm>
              <a:off x="6275070" y="291590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7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464300" y="28739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/>
          <p:nvPr/>
        </p:nvSpPr>
        <p:spPr>
          <a:xfrm>
            <a:off x="6553200" y="2801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894830" y="30276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7" name="object 137"/>
          <p:cNvGrpSpPr/>
          <p:nvPr/>
        </p:nvGrpSpPr>
        <p:grpSpPr>
          <a:xfrm>
            <a:off x="5029200" y="2873997"/>
            <a:ext cx="273050" cy="85090"/>
            <a:chOff x="5029200" y="2873997"/>
            <a:chExt cx="273050" cy="85090"/>
          </a:xfrm>
        </p:grpSpPr>
        <p:sp>
          <p:nvSpPr>
            <p:cNvPr id="138" name="object 138"/>
            <p:cNvSpPr/>
            <p:nvPr/>
          </p:nvSpPr>
          <p:spPr>
            <a:xfrm>
              <a:off x="5029200" y="291590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3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215889" y="287399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60" h="85089">
                  <a:moveTo>
                    <a:pt x="0" y="0"/>
                  </a:moveTo>
                  <a:lnTo>
                    <a:pt x="0" y="85090"/>
                  </a:lnTo>
                  <a:lnTo>
                    <a:pt x="8636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/>
          <p:nvPr/>
        </p:nvSpPr>
        <p:spPr>
          <a:xfrm>
            <a:off x="7175500" y="2801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519669" y="30276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2" name="object 142"/>
          <p:cNvGrpSpPr/>
          <p:nvPr/>
        </p:nvGrpSpPr>
        <p:grpSpPr>
          <a:xfrm>
            <a:off x="7523480" y="2873997"/>
            <a:ext cx="271780" cy="85090"/>
            <a:chOff x="7523480" y="2873997"/>
            <a:chExt cx="271780" cy="85090"/>
          </a:xfrm>
        </p:grpSpPr>
        <p:sp>
          <p:nvSpPr>
            <p:cNvPr id="143" name="object 143"/>
            <p:cNvSpPr/>
            <p:nvPr/>
          </p:nvSpPr>
          <p:spPr>
            <a:xfrm>
              <a:off x="7523480" y="291590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4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710170" y="28739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45"/>
          <p:cNvSpPr/>
          <p:nvPr/>
        </p:nvSpPr>
        <p:spPr>
          <a:xfrm>
            <a:off x="7799069" y="2801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141969" y="30276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7" name="object 147"/>
          <p:cNvGrpSpPr/>
          <p:nvPr/>
        </p:nvGrpSpPr>
        <p:grpSpPr>
          <a:xfrm>
            <a:off x="8145780" y="2873997"/>
            <a:ext cx="276860" cy="85090"/>
            <a:chOff x="8145780" y="2873997"/>
            <a:chExt cx="276860" cy="85090"/>
          </a:xfrm>
        </p:grpSpPr>
        <p:sp>
          <p:nvSpPr>
            <p:cNvPr id="148" name="object 148"/>
            <p:cNvSpPr/>
            <p:nvPr/>
          </p:nvSpPr>
          <p:spPr>
            <a:xfrm>
              <a:off x="8145780" y="2915907"/>
              <a:ext cx="196850" cy="0"/>
            </a:xfrm>
            <a:custGeom>
              <a:avLst/>
              <a:gdLst/>
              <a:ahLst/>
              <a:cxnLst/>
              <a:rect l="l" t="t" r="r" b="b"/>
              <a:pathLst>
                <a:path w="196850">
                  <a:moveTo>
                    <a:pt x="0" y="0"/>
                  </a:moveTo>
                  <a:lnTo>
                    <a:pt x="19685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336280" y="287399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59" h="85089">
                  <a:moveTo>
                    <a:pt x="0" y="0"/>
                  </a:moveTo>
                  <a:lnTo>
                    <a:pt x="0" y="85090"/>
                  </a:lnTo>
                  <a:lnTo>
                    <a:pt x="8636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50"/>
          <p:cNvSpPr/>
          <p:nvPr/>
        </p:nvSpPr>
        <p:spPr>
          <a:xfrm>
            <a:off x="8423909" y="28016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765540" y="30276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2" name="object 152"/>
          <p:cNvGrpSpPr/>
          <p:nvPr/>
        </p:nvGrpSpPr>
        <p:grpSpPr>
          <a:xfrm>
            <a:off x="6898640" y="2873997"/>
            <a:ext cx="273050" cy="85090"/>
            <a:chOff x="6898640" y="2873997"/>
            <a:chExt cx="273050" cy="85090"/>
          </a:xfrm>
        </p:grpSpPr>
        <p:sp>
          <p:nvSpPr>
            <p:cNvPr id="153" name="object 153"/>
            <p:cNvSpPr/>
            <p:nvPr/>
          </p:nvSpPr>
          <p:spPr>
            <a:xfrm>
              <a:off x="6898640" y="291590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09">
                  <a:moveTo>
                    <a:pt x="0" y="0"/>
                  </a:moveTo>
                  <a:lnTo>
                    <a:pt x="19430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086600" y="28739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/>
          <p:nvPr/>
        </p:nvSpPr>
        <p:spPr>
          <a:xfrm>
            <a:off x="3413759" y="3201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756659" y="34277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7" name="object 157"/>
          <p:cNvGrpSpPr/>
          <p:nvPr/>
        </p:nvGrpSpPr>
        <p:grpSpPr>
          <a:xfrm>
            <a:off x="3760470" y="3274047"/>
            <a:ext cx="274320" cy="85090"/>
            <a:chOff x="3760470" y="3274047"/>
            <a:chExt cx="274320" cy="85090"/>
          </a:xfrm>
        </p:grpSpPr>
        <p:sp>
          <p:nvSpPr>
            <p:cNvPr id="158" name="object 158"/>
            <p:cNvSpPr/>
            <p:nvPr/>
          </p:nvSpPr>
          <p:spPr>
            <a:xfrm>
              <a:off x="3760470" y="331595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7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949700" y="32740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/>
          <p:nvPr/>
        </p:nvSpPr>
        <p:spPr>
          <a:xfrm>
            <a:off x="4038600" y="3201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80229" y="34277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2" name="object 162"/>
          <p:cNvGrpSpPr/>
          <p:nvPr/>
        </p:nvGrpSpPr>
        <p:grpSpPr>
          <a:xfrm>
            <a:off x="4384040" y="3274047"/>
            <a:ext cx="275590" cy="85090"/>
            <a:chOff x="4384040" y="3274047"/>
            <a:chExt cx="275590" cy="85090"/>
          </a:xfrm>
        </p:grpSpPr>
        <p:sp>
          <p:nvSpPr>
            <p:cNvPr id="163" name="object 163"/>
            <p:cNvSpPr/>
            <p:nvPr/>
          </p:nvSpPr>
          <p:spPr>
            <a:xfrm>
              <a:off x="4384040" y="331595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8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573270" y="327404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60" h="85089">
                  <a:moveTo>
                    <a:pt x="0" y="0"/>
                  </a:moveTo>
                  <a:lnTo>
                    <a:pt x="0" y="85090"/>
                  </a:lnTo>
                  <a:lnTo>
                    <a:pt x="8635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/>
          <p:nvPr/>
        </p:nvSpPr>
        <p:spPr>
          <a:xfrm>
            <a:off x="4662170" y="3201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05070" y="34277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84470" y="3201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627370" y="34277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9" name="object 169"/>
          <p:cNvGrpSpPr/>
          <p:nvPr/>
        </p:nvGrpSpPr>
        <p:grpSpPr>
          <a:xfrm>
            <a:off x="5631179" y="3274047"/>
            <a:ext cx="276860" cy="85090"/>
            <a:chOff x="5631179" y="3274047"/>
            <a:chExt cx="276860" cy="85090"/>
          </a:xfrm>
        </p:grpSpPr>
        <p:sp>
          <p:nvSpPr>
            <p:cNvPr id="170" name="object 170"/>
            <p:cNvSpPr/>
            <p:nvPr/>
          </p:nvSpPr>
          <p:spPr>
            <a:xfrm>
              <a:off x="5631179" y="3315957"/>
              <a:ext cx="196850" cy="0"/>
            </a:xfrm>
            <a:custGeom>
              <a:avLst/>
              <a:gdLst/>
              <a:ahLst/>
              <a:cxnLst/>
              <a:rect l="l" t="t" r="r" b="b"/>
              <a:pathLst>
                <a:path w="196850">
                  <a:moveTo>
                    <a:pt x="0" y="0"/>
                  </a:moveTo>
                  <a:lnTo>
                    <a:pt x="19685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821679" y="327404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60" h="85089">
                  <a:moveTo>
                    <a:pt x="0" y="0"/>
                  </a:moveTo>
                  <a:lnTo>
                    <a:pt x="0" y="85090"/>
                  </a:lnTo>
                  <a:lnTo>
                    <a:pt x="8636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/>
          <p:nvPr/>
        </p:nvSpPr>
        <p:spPr>
          <a:xfrm>
            <a:off x="5909309" y="3201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250940" y="34277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4" name="object 174"/>
          <p:cNvGrpSpPr/>
          <p:nvPr/>
        </p:nvGrpSpPr>
        <p:grpSpPr>
          <a:xfrm>
            <a:off x="6254750" y="3274047"/>
            <a:ext cx="276860" cy="85090"/>
            <a:chOff x="6254750" y="3274047"/>
            <a:chExt cx="276860" cy="85090"/>
          </a:xfrm>
        </p:grpSpPr>
        <p:sp>
          <p:nvSpPr>
            <p:cNvPr id="175" name="object 175"/>
            <p:cNvSpPr/>
            <p:nvPr/>
          </p:nvSpPr>
          <p:spPr>
            <a:xfrm>
              <a:off x="6254750" y="3315957"/>
              <a:ext cx="196850" cy="0"/>
            </a:xfrm>
            <a:custGeom>
              <a:avLst/>
              <a:gdLst/>
              <a:ahLst/>
              <a:cxnLst/>
              <a:rect l="l" t="t" r="r" b="b"/>
              <a:pathLst>
                <a:path w="196850">
                  <a:moveTo>
                    <a:pt x="0" y="0"/>
                  </a:moveTo>
                  <a:lnTo>
                    <a:pt x="19685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446520" y="32740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7" name="object 177"/>
          <p:cNvSpPr/>
          <p:nvPr/>
        </p:nvSpPr>
        <p:spPr>
          <a:xfrm>
            <a:off x="6531609" y="3201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874509" y="34277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9" name="object 179"/>
          <p:cNvGrpSpPr/>
          <p:nvPr/>
        </p:nvGrpSpPr>
        <p:grpSpPr>
          <a:xfrm>
            <a:off x="5008879" y="3274047"/>
            <a:ext cx="271780" cy="85090"/>
            <a:chOff x="5008879" y="3274047"/>
            <a:chExt cx="271780" cy="85090"/>
          </a:xfrm>
        </p:grpSpPr>
        <p:sp>
          <p:nvSpPr>
            <p:cNvPr id="180" name="object 180"/>
            <p:cNvSpPr/>
            <p:nvPr/>
          </p:nvSpPr>
          <p:spPr>
            <a:xfrm>
              <a:off x="5008879" y="331595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4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195569" y="32740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2" name="object 182"/>
          <p:cNvSpPr/>
          <p:nvPr/>
        </p:nvSpPr>
        <p:spPr>
          <a:xfrm>
            <a:off x="7155180" y="3201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499350" y="34277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4" name="object 184"/>
          <p:cNvGrpSpPr/>
          <p:nvPr/>
        </p:nvGrpSpPr>
        <p:grpSpPr>
          <a:xfrm>
            <a:off x="7501890" y="3274047"/>
            <a:ext cx="273050" cy="85090"/>
            <a:chOff x="7501890" y="3274047"/>
            <a:chExt cx="273050" cy="85090"/>
          </a:xfrm>
        </p:grpSpPr>
        <p:sp>
          <p:nvSpPr>
            <p:cNvPr id="185" name="object 185"/>
            <p:cNvSpPr/>
            <p:nvPr/>
          </p:nvSpPr>
          <p:spPr>
            <a:xfrm>
              <a:off x="7501890" y="331595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09">
                  <a:moveTo>
                    <a:pt x="0" y="0"/>
                  </a:moveTo>
                  <a:lnTo>
                    <a:pt x="19430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7689850" y="32740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7" name="object 187"/>
          <p:cNvSpPr/>
          <p:nvPr/>
        </p:nvSpPr>
        <p:spPr>
          <a:xfrm>
            <a:off x="7778750" y="3201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121650" y="34277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9" name="object 189"/>
          <p:cNvGrpSpPr/>
          <p:nvPr/>
        </p:nvGrpSpPr>
        <p:grpSpPr>
          <a:xfrm>
            <a:off x="8124190" y="3274047"/>
            <a:ext cx="275590" cy="85090"/>
            <a:chOff x="8124190" y="3274047"/>
            <a:chExt cx="275590" cy="85090"/>
          </a:xfrm>
        </p:grpSpPr>
        <p:sp>
          <p:nvSpPr>
            <p:cNvPr id="190" name="object 190"/>
            <p:cNvSpPr/>
            <p:nvPr/>
          </p:nvSpPr>
          <p:spPr>
            <a:xfrm>
              <a:off x="8124190" y="331595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7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313420" y="327404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59" h="85089">
                  <a:moveTo>
                    <a:pt x="0" y="0"/>
                  </a:moveTo>
                  <a:lnTo>
                    <a:pt x="0" y="85090"/>
                  </a:lnTo>
                  <a:lnTo>
                    <a:pt x="8635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2" name="object 192"/>
          <p:cNvSpPr/>
          <p:nvPr/>
        </p:nvSpPr>
        <p:spPr>
          <a:xfrm>
            <a:off x="8402319" y="320165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745219" y="34277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4" name="object 194"/>
          <p:cNvGrpSpPr/>
          <p:nvPr/>
        </p:nvGrpSpPr>
        <p:grpSpPr>
          <a:xfrm>
            <a:off x="6878319" y="3274047"/>
            <a:ext cx="273050" cy="85090"/>
            <a:chOff x="6878319" y="3274047"/>
            <a:chExt cx="273050" cy="85090"/>
          </a:xfrm>
        </p:grpSpPr>
        <p:sp>
          <p:nvSpPr>
            <p:cNvPr id="195" name="object 195"/>
            <p:cNvSpPr/>
            <p:nvPr/>
          </p:nvSpPr>
          <p:spPr>
            <a:xfrm>
              <a:off x="6878319" y="331595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3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7066279" y="327404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7" name="object 197"/>
          <p:cNvSpPr/>
          <p:nvPr/>
        </p:nvSpPr>
        <p:spPr>
          <a:xfrm>
            <a:off x="3422650" y="360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764279" y="3827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9" name="object 199"/>
          <p:cNvGrpSpPr/>
          <p:nvPr/>
        </p:nvGrpSpPr>
        <p:grpSpPr>
          <a:xfrm>
            <a:off x="3768090" y="3674097"/>
            <a:ext cx="273050" cy="85090"/>
            <a:chOff x="3768090" y="3674097"/>
            <a:chExt cx="273050" cy="85090"/>
          </a:xfrm>
        </p:grpSpPr>
        <p:sp>
          <p:nvSpPr>
            <p:cNvPr id="200" name="object 200"/>
            <p:cNvSpPr/>
            <p:nvPr/>
          </p:nvSpPr>
          <p:spPr>
            <a:xfrm>
              <a:off x="3768090" y="371600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956050" y="36740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2" name="object 202"/>
          <p:cNvSpPr/>
          <p:nvPr/>
        </p:nvSpPr>
        <p:spPr>
          <a:xfrm>
            <a:off x="4044950" y="360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3430270" y="3566147"/>
            <a:ext cx="946150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ts val="1350"/>
              </a:lnSpc>
              <a:spcBef>
                <a:spcPts val="100"/>
              </a:spcBef>
              <a:tabLst>
                <a:tab pos="727075" algn="l"/>
              </a:tabLst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1	2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6390"/>
              </a:lnSpc>
            </a:pPr>
            <a:r>
              <a:rPr sz="6000" dirty="0">
                <a:solidFill>
                  <a:srgbClr val="205867"/>
                </a:solidFill>
                <a:latin typeface="Carlito"/>
                <a:cs typeface="Carlito"/>
              </a:rPr>
              <a:t>. .</a:t>
            </a:r>
            <a:r>
              <a:rPr sz="6000" spc="-120" dirty="0">
                <a:solidFill>
                  <a:srgbClr val="205867"/>
                </a:solidFill>
                <a:latin typeface="Carlito"/>
                <a:cs typeface="Carlito"/>
              </a:rPr>
              <a:t> </a:t>
            </a:r>
            <a:r>
              <a:rPr sz="6000" dirty="0">
                <a:solidFill>
                  <a:srgbClr val="205867"/>
                </a:solidFill>
                <a:latin typeface="Carlito"/>
                <a:cs typeface="Carlito"/>
              </a:rPr>
              <a:t>.</a:t>
            </a:r>
            <a:endParaRPr sz="6000">
              <a:latin typeface="Carlito"/>
              <a:cs typeface="Carlito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4387850" y="3827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5" name="object 205"/>
          <p:cNvGrpSpPr/>
          <p:nvPr/>
        </p:nvGrpSpPr>
        <p:grpSpPr>
          <a:xfrm>
            <a:off x="4390390" y="3674097"/>
            <a:ext cx="276860" cy="85090"/>
            <a:chOff x="4390390" y="3674097"/>
            <a:chExt cx="276860" cy="85090"/>
          </a:xfrm>
        </p:grpSpPr>
        <p:sp>
          <p:nvSpPr>
            <p:cNvPr id="206" name="object 206"/>
            <p:cNvSpPr/>
            <p:nvPr/>
          </p:nvSpPr>
          <p:spPr>
            <a:xfrm>
              <a:off x="4390390" y="3716007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20">
                  <a:moveTo>
                    <a:pt x="0" y="0"/>
                  </a:moveTo>
                  <a:lnTo>
                    <a:pt x="19812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582160" y="36740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8" name="object 208"/>
          <p:cNvSpPr/>
          <p:nvPr/>
        </p:nvSpPr>
        <p:spPr>
          <a:xfrm>
            <a:off x="4668520" y="360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011420" y="3827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292090" y="360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634990" y="3827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2" name="object 212"/>
          <p:cNvGrpSpPr/>
          <p:nvPr/>
        </p:nvGrpSpPr>
        <p:grpSpPr>
          <a:xfrm>
            <a:off x="5637529" y="3674097"/>
            <a:ext cx="274320" cy="85090"/>
            <a:chOff x="5637529" y="3674097"/>
            <a:chExt cx="274320" cy="85090"/>
          </a:xfrm>
        </p:grpSpPr>
        <p:sp>
          <p:nvSpPr>
            <p:cNvPr id="213" name="object 213"/>
            <p:cNvSpPr/>
            <p:nvPr/>
          </p:nvSpPr>
          <p:spPr>
            <a:xfrm>
              <a:off x="5637529" y="371600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826759" y="36740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5" name="object 215"/>
          <p:cNvSpPr/>
          <p:nvPr/>
        </p:nvSpPr>
        <p:spPr>
          <a:xfrm>
            <a:off x="5914390" y="360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258559" y="3827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7" name="object 217"/>
          <p:cNvGrpSpPr/>
          <p:nvPr/>
        </p:nvGrpSpPr>
        <p:grpSpPr>
          <a:xfrm>
            <a:off x="6262370" y="3674097"/>
            <a:ext cx="273050" cy="85090"/>
            <a:chOff x="6262370" y="3674097"/>
            <a:chExt cx="273050" cy="85090"/>
          </a:xfrm>
        </p:grpSpPr>
        <p:sp>
          <p:nvSpPr>
            <p:cNvPr id="218" name="object 218"/>
            <p:cNvSpPr/>
            <p:nvPr/>
          </p:nvSpPr>
          <p:spPr>
            <a:xfrm>
              <a:off x="6262370" y="371600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3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450330" y="36740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0" name="object 220"/>
          <p:cNvSpPr/>
          <p:nvPr/>
        </p:nvSpPr>
        <p:spPr>
          <a:xfrm>
            <a:off x="6539230" y="360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880859" y="3827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2" name="object 222"/>
          <p:cNvGrpSpPr/>
          <p:nvPr/>
        </p:nvGrpSpPr>
        <p:grpSpPr>
          <a:xfrm>
            <a:off x="5015229" y="3674097"/>
            <a:ext cx="276860" cy="85090"/>
            <a:chOff x="5015229" y="3674097"/>
            <a:chExt cx="276860" cy="85090"/>
          </a:xfrm>
        </p:grpSpPr>
        <p:sp>
          <p:nvSpPr>
            <p:cNvPr id="223" name="object 223"/>
            <p:cNvSpPr/>
            <p:nvPr/>
          </p:nvSpPr>
          <p:spPr>
            <a:xfrm>
              <a:off x="5015229" y="3716007"/>
              <a:ext cx="196850" cy="0"/>
            </a:xfrm>
            <a:custGeom>
              <a:avLst/>
              <a:gdLst/>
              <a:ahLst/>
              <a:cxnLst/>
              <a:rect l="l" t="t" r="r" b="b"/>
              <a:pathLst>
                <a:path w="196850">
                  <a:moveTo>
                    <a:pt x="0" y="0"/>
                  </a:moveTo>
                  <a:lnTo>
                    <a:pt x="19685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5205729" y="367409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60" h="85089">
                  <a:moveTo>
                    <a:pt x="0" y="0"/>
                  </a:moveTo>
                  <a:lnTo>
                    <a:pt x="0" y="85090"/>
                  </a:lnTo>
                  <a:lnTo>
                    <a:pt x="8636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5" name="object 225"/>
          <p:cNvSpPr/>
          <p:nvPr/>
        </p:nvSpPr>
        <p:spPr>
          <a:xfrm>
            <a:off x="7162800" y="360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505700" y="3827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7" name="object 227"/>
          <p:cNvGrpSpPr/>
          <p:nvPr/>
        </p:nvGrpSpPr>
        <p:grpSpPr>
          <a:xfrm>
            <a:off x="7508240" y="3674097"/>
            <a:ext cx="273050" cy="85090"/>
            <a:chOff x="7508240" y="3674097"/>
            <a:chExt cx="273050" cy="85090"/>
          </a:xfrm>
        </p:grpSpPr>
        <p:sp>
          <p:nvSpPr>
            <p:cNvPr id="228" name="object 228"/>
            <p:cNvSpPr/>
            <p:nvPr/>
          </p:nvSpPr>
          <p:spPr>
            <a:xfrm>
              <a:off x="7508240" y="371600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3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696200" y="36740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0" name="object 230"/>
          <p:cNvSpPr/>
          <p:nvPr/>
        </p:nvSpPr>
        <p:spPr>
          <a:xfrm>
            <a:off x="7785100" y="360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129269" y="3827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2" name="object 232"/>
          <p:cNvGrpSpPr/>
          <p:nvPr/>
        </p:nvGrpSpPr>
        <p:grpSpPr>
          <a:xfrm>
            <a:off x="8131809" y="3674097"/>
            <a:ext cx="273050" cy="85090"/>
            <a:chOff x="8131809" y="3674097"/>
            <a:chExt cx="273050" cy="85090"/>
          </a:xfrm>
        </p:grpSpPr>
        <p:sp>
          <p:nvSpPr>
            <p:cNvPr id="233" name="object 233"/>
            <p:cNvSpPr/>
            <p:nvPr/>
          </p:nvSpPr>
          <p:spPr>
            <a:xfrm>
              <a:off x="8131809" y="371600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09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8319769" y="36740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5" name="object 235"/>
          <p:cNvSpPr/>
          <p:nvPr/>
        </p:nvSpPr>
        <p:spPr>
          <a:xfrm>
            <a:off x="8408669" y="36017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751569" y="3827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7" name="object 237"/>
          <p:cNvGrpSpPr/>
          <p:nvPr/>
        </p:nvGrpSpPr>
        <p:grpSpPr>
          <a:xfrm>
            <a:off x="6884669" y="3674097"/>
            <a:ext cx="274320" cy="85090"/>
            <a:chOff x="6884669" y="3674097"/>
            <a:chExt cx="274320" cy="85090"/>
          </a:xfrm>
        </p:grpSpPr>
        <p:sp>
          <p:nvSpPr>
            <p:cNvPr id="238" name="object 238"/>
            <p:cNvSpPr/>
            <p:nvPr/>
          </p:nvSpPr>
          <p:spPr>
            <a:xfrm>
              <a:off x="6884669" y="371600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7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073899" y="36740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0" name="object 240"/>
          <p:cNvSpPr/>
          <p:nvPr/>
        </p:nvSpPr>
        <p:spPr>
          <a:xfrm>
            <a:off x="3435350" y="20015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779520" y="22275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2" name="object 242"/>
          <p:cNvGrpSpPr/>
          <p:nvPr/>
        </p:nvGrpSpPr>
        <p:grpSpPr>
          <a:xfrm>
            <a:off x="3782059" y="2073897"/>
            <a:ext cx="274320" cy="85090"/>
            <a:chOff x="3782059" y="2073897"/>
            <a:chExt cx="274320" cy="85090"/>
          </a:xfrm>
        </p:grpSpPr>
        <p:sp>
          <p:nvSpPr>
            <p:cNvPr id="243" name="object 243"/>
            <p:cNvSpPr/>
            <p:nvPr/>
          </p:nvSpPr>
          <p:spPr>
            <a:xfrm>
              <a:off x="3782059" y="211580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970019" y="207389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60" h="85089">
                  <a:moveTo>
                    <a:pt x="0" y="0"/>
                  </a:moveTo>
                  <a:lnTo>
                    <a:pt x="0" y="85090"/>
                  </a:lnTo>
                  <a:lnTo>
                    <a:pt x="8635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5" name="object 245"/>
          <p:cNvSpPr/>
          <p:nvPr/>
        </p:nvSpPr>
        <p:spPr>
          <a:xfrm>
            <a:off x="4058920" y="20015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401820" y="22275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7" name="object 247"/>
          <p:cNvGrpSpPr/>
          <p:nvPr/>
        </p:nvGrpSpPr>
        <p:grpSpPr>
          <a:xfrm>
            <a:off x="4404359" y="2073897"/>
            <a:ext cx="275590" cy="85090"/>
            <a:chOff x="4404359" y="2073897"/>
            <a:chExt cx="275590" cy="85090"/>
          </a:xfrm>
        </p:grpSpPr>
        <p:sp>
          <p:nvSpPr>
            <p:cNvPr id="248" name="object 248"/>
            <p:cNvSpPr/>
            <p:nvPr/>
          </p:nvSpPr>
          <p:spPr>
            <a:xfrm>
              <a:off x="4404359" y="211580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7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594859" y="20738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0" name="object 250"/>
          <p:cNvSpPr/>
          <p:nvPr/>
        </p:nvSpPr>
        <p:spPr>
          <a:xfrm>
            <a:off x="4683759" y="20015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025390" y="22275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304790" y="20015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648959" y="22275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4" name="object 254"/>
          <p:cNvGrpSpPr/>
          <p:nvPr/>
        </p:nvGrpSpPr>
        <p:grpSpPr>
          <a:xfrm>
            <a:off x="5652770" y="2073897"/>
            <a:ext cx="273050" cy="85090"/>
            <a:chOff x="5652770" y="2073897"/>
            <a:chExt cx="273050" cy="85090"/>
          </a:xfrm>
        </p:grpSpPr>
        <p:sp>
          <p:nvSpPr>
            <p:cNvPr id="255" name="object 255"/>
            <p:cNvSpPr/>
            <p:nvPr/>
          </p:nvSpPr>
          <p:spPr>
            <a:xfrm>
              <a:off x="5652770" y="211580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3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5840730" y="20738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7" name="object 257"/>
          <p:cNvSpPr/>
          <p:nvPr/>
        </p:nvSpPr>
        <p:spPr>
          <a:xfrm>
            <a:off x="5928359" y="20015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271259" y="22275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9" name="object 259"/>
          <p:cNvGrpSpPr/>
          <p:nvPr/>
        </p:nvGrpSpPr>
        <p:grpSpPr>
          <a:xfrm>
            <a:off x="6275070" y="2073897"/>
            <a:ext cx="274320" cy="85090"/>
            <a:chOff x="6275070" y="2073897"/>
            <a:chExt cx="274320" cy="85090"/>
          </a:xfrm>
        </p:grpSpPr>
        <p:sp>
          <p:nvSpPr>
            <p:cNvPr id="260" name="object 260"/>
            <p:cNvSpPr/>
            <p:nvPr/>
          </p:nvSpPr>
          <p:spPr>
            <a:xfrm>
              <a:off x="6275070" y="2115807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57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6464300" y="20738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0" y="85090"/>
                  </a:lnTo>
                  <a:lnTo>
                    <a:pt x="8509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2" name="object 262"/>
          <p:cNvSpPr/>
          <p:nvPr/>
        </p:nvSpPr>
        <p:spPr>
          <a:xfrm>
            <a:off x="6553200" y="20015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894830" y="22275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084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 txBox="1"/>
          <p:nvPr/>
        </p:nvSpPr>
        <p:spPr>
          <a:xfrm>
            <a:off x="6620509" y="604507"/>
            <a:ext cx="1602740" cy="1659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 marR="304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Manual</a:t>
            </a:r>
            <a:r>
              <a:rPr sz="1800" spc="-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testing 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only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examines 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small subset</a:t>
            </a:r>
            <a:r>
              <a:rPr sz="1800" spc="-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of</a:t>
            </a:r>
            <a:endParaRPr sz="180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</a:pPr>
            <a:r>
              <a:rPr sz="2700" baseline="-3395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r>
              <a:rPr sz="2700" spc="-367" baseline="-33950" dirty="0">
                <a:solidFill>
                  <a:srgbClr val="205867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behaviors</a:t>
            </a:r>
            <a:endParaRPr sz="1800">
              <a:latin typeface="Carlito"/>
              <a:cs typeface="Carlito"/>
            </a:endParaRPr>
          </a:p>
          <a:p>
            <a:pPr marL="45720">
              <a:lnSpc>
                <a:spcPct val="100000"/>
              </a:lnSpc>
              <a:spcBef>
                <a:spcPts val="2070"/>
              </a:spcBef>
            </a:pPr>
            <a:r>
              <a:rPr sz="1800" dirty="0">
                <a:solidFill>
                  <a:srgbClr val="205867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65" name="object 265"/>
          <p:cNvGrpSpPr/>
          <p:nvPr/>
        </p:nvGrpSpPr>
        <p:grpSpPr>
          <a:xfrm>
            <a:off x="5029200" y="2073897"/>
            <a:ext cx="273050" cy="85090"/>
            <a:chOff x="5029200" y="2073897"/>
            <a:chExt cx="273050" cy="85090"/>
          </a:xfrm>
        </p:grpSpPr>
        <p:sp>
          <p:nvSpPr>
            <p:cNvPr id="266" name="object 266"/>
            <p:cNvSpPr/>
            <p:nvPr/>
          </p:nvSpPr>
          <p:spPr>
            <a:xfrm>
              <a:off x="5029200" y="211580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39" y="0"/>
                  </a:lnTo>
                </a:path>
              </a:pathLst>
            </a:custGeom>
            <a:ln w="28393">
              <a:solidFill>
                <a:srgbClr val="3084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5215889" y="2073897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60" h="85089">
                  <a:moveTo>
                    <a:pt x="0" y="0"/>
                  </a:moveTo>
                  <a:lnTo>
                    <a:pt x="0" y="85090"/>
                  </a:lnTo>
                  <a:lnTo>
                    <a:pt x="86360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84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8" name="object 268"/>
          <p:cNvSpPr/>
          <p:nvPr/>
        </p:nvSpPr>
        <p:spPr>
          <a:xfrm>
            <a:off x="637315" y="443030"/>
            <a:ext cx="1939551" cy="441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52"/>
    </mc:Choice>
    <mc:Fallback xmlns="">
      <p:transition spd="slow" advTm="1315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4587</TotalTime>
  <Words>2047</Words>
  <Application>Microsoft Office PowerPoint</Application>
  <PresentationFormat>Custom</PresentationFormat>
  <Paragraphs>542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3" baseType="lpstr">
      <vt:lpstr>Arial</vt:lpstr>
      <vt:lpstr>Calibri</vt:lpstr>
      <vt:lpstr>Carlito</vt:lpstr>
      <vt:lpstr>DejaVu Sans</vt:lpstr>
      <vt:lpstr>FreeMono</vt:lpstr>
      <vt:lpstr>Liberation Mono</vt:lpstr>
      <vt:lpstr>Liberation Sans</vt:lpstr>
      <vt:lpstr>Liberation Serif</vt:lpstr>
      <vt:lpstr>OpenSymbol</vt:lpstr>
      <vt:lpstr>Times New Roman</vt:lpstr>
      <vt:lpstr>Wingdings</vt:lpstr>
      <vt:lpstr>Office Theme</vt:lpstr>
      <vt:lpstr>Program Analysis  for Security  Dr. Sana Belguith</vt:lpstr>
      <vt:lpstr>Lecture Agenda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Real-world example….</vt:lpstr>
      <vt:lpstr>Definition</vt:lpstr>
      <vt:lpstr>Static Program Analysis</vt:lpstr>
      <vt:lpstr>Static Program Analysis</vt:lpstr>
      <vt:lpstr>Static Program Analysis</vt:lpstr>
      <vt:lpstr>Static Program Analysis</vt:lpstr>
      <vt:lpstr>Static Program Analysis</vt:lpstr>
      <vt:lpstr>Static Program Analysis</vt:lpstr>
      <vt:lpstr>Dynamic Program Analysis</vt:lpstr>
      <vt:lpstr>Dynamic Program Analysis</vt:lpstr>
      <vt:lpstr>Dynamic Program Analysis</vt:lpstr>
      <vt:lpstr>Dynamic Program Analysis</vt:lpstr>
      <vt:lpstr>Dynamic Program Analysis</vt:lpstr>
      <vt:lpstr>Dynamic Program Analysis</vt:lpstr>
      <vt:lpstr>Dynamic Program Analysis</vt:lpstr>
      <vt:lpstr>Soundness, Completeness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Program Analysis Techniques</vt:lpstr>
      <vt:lpstr>Objectives</vt:lpstr>
      <vt:lpstr>Generic Approach</vt:lpstr>
      <vt:lpstr>IR: 3-address code (TAC mode)</vt:lpstr>
      <vt:lpstr>IR: 3-address code (TAC mode)</vt:lpstr>
      <vt:lpstr>Basic Block (BB)</vt:lpstr>
      <vt:lpstr>PowerPoint Presentation</vt:lpstr>
      <vt:lpstr>Call Graph</vt:lpstr>
      <vt:lpstr>Intraprocedural Computation over  CFG</vt:lpstr>
      <vt:lpstr>PowerPoint Presentation</vt:lpstr>
      <vt:lpstr>PowerPoint Presentation</vt:lpstr>
      <vt:lpstr>PowerPoint Presentation</vt:lpstr>
      <vt:lpstr>PowerPoint Presentation</vt:lpstr>
      <vt:lpstr>Example: redundant Expression</vt:lpstr>
      <vt:lpstr>Example: redundant Expression</vt:lpstr>
      <vt:lpstr>Example conti..</vt:lpstr>
      <vt:lpstr>Example conti..</vt:lpstr>
      <vt:lpstr>Dataflow Eqn for available  expressions 1/2</vt:lpstr>
      <vt:lpstr>Dataflow Eqn for available  expressions 2/2</vt:lpstr>
      <vt:lpstr>Simple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dout1 = f1(din1)</vt:lpstr>
      <vt:lpstr>dout1 = f1(din1)</vt:lpstr>
      <vt:lpstr>Back to Example</vt:lpstr>
      <vt:lpstr>Generalization</vt:lpstr>
      <vt:lpstr>Generalization</vt:lpstr>
      <vt:lpstr>Forward Analysis</vt:lpstr>
      <vt:lpstr>Reaching Definition</vt:lpstr>
      <vt:lpstr>Bug Detection- Uninitialized use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 Belguith</dc:creator>
  <cp:lastModifiedBy>Sana Belguith</cp:lastModifiedBy>
  <cp:revision>8</cp:revision>
  <dcterms:created xsi:type="dcterms:W3CDTF">2021-10-06T10:16:23Z</dcterms:created>
  <dcterms:modified xsi:type="dcterms:W3CDTF">2021-10-18T20:57:44Z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2020-09-29T00:00:00Z</vt:filetime>
  </property>
  <property fmtid="{D5CDD505-2E9C-101B-9397-08002B2CF9AE}" pid="3" name="Creator">
    <vt:lpwstr>Impress</vt:lpwstr>
  </property>
  <property fmtid="{D5CDD505-2E9C-101B-9397-08002B2CF9AE}" pid="4" name="LastSaved">
    <vt:filetime>2021-10-06T00:00:00Z</vt:filetime>
  </property>
</Properties>
</file>