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DC8FC-E064-4F20-A529-329D01CE2E9D}" v="7" dt="2024-09-12T11:40:2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451EB-8C08-43C5-B8E7-DF714AA370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BA419A-4A73-4376-B9ED-F77F823A3FF6}">
      <dgm:prSet/>
      <dgm:spPr/>
      <dgm:t>
        <a:bodyPr/>
        <a:lstStyle/>
        <a:p>
          <a:r>
            <a:rPr lang="it-IT" b="1"/>
            <a:t>Aggiornamento regolare dei pacchetti software</a:t>
          </a:r>
          <a:r>
            <a:rPr lang="it-IT"/>
            <a:t>: Gli utenti devono mantenere aggiornati i pacchetti software per ridurre i rischi di esposizione alle vulnerabilità.</a:t>
          </a:r>
          <a:endParaRPr lang="en-US"/>
        </a:p>
      </dgm:t>
    </dgm:pt>
    <dgm:pt modelId="{3CE3A6DC-941D-4CA5-84BC-F7D3E990A675}" type="parTrans" cxnId="{B0D1E19D-1640-4364-9D5A-0583CCBB926F}">
      <dgm:prSet/>
      <dgm:spPr/>
      <dgm:t>
        <a:bodyPr/>
        <a:lstStyle/>
        <a:p>
          <a:endParaRPr lang="en-US"/>
        </a:p>
      </dgm:t>
    </dgm:pt>
    <dgm:pt modelId="{314100E7-09DB-4607-B8DD-0C935629EB95}" type="sibTrans" cxnId="{B0D1E19D-1640-4364-9D5A-0583CCBB926F}">
      <dgm:prSet/>
      <dgm:spPr/>
      <dgm:t>
        <a:bodyPr/>
        <a:lstStyle/>
        <a:p>
          <a:endParaRPr lang="en-US"/>
        </a:p>
      </dgm:t>
    </dgm:pt>
    <dgm:pt modelId="{22BBCE09-900A-485A-A141-40E8946A1672}">
      <dgm:prSet/>
      <dgm:spPr/>
      <dgm:t>
        <a:bodyPr/>
        <a:lstStyle/>
        <a:p>
          <a:r>
            <a:rPr lang="it-IT" b="1"/>
            <a:t>Monitoraggio degli avvisi di sicurezza AWS</a:t>
          </a:r>
          <a:r>
            <a:rPr lang="it-IT"/>
            <a:t>: È importante tenere d'occhio i bollettini di sicurezza rilasciati da Amazon.</a:t>
          </a:r>
          <a:endParaRPr lang="en-US"/>
        </a:p>
      </dgm:t>
    </dgm:pt>
    <dgm:pt modelId="{AB7264A8-607D-4C55-B38E-848F4DA4AD66}" type="parTrans" cxnId="{8CA45B57-B4D9-477C-A147-B5E31F9F9ACF}">
      <dgm:prSet/>
      <dgm:spPr/>
      <dgm:t>
        <a:bodyPr/>
        <a:lstStyle/>
        <a:p>
          <a:endParaRPr lang="en-US"/>
        </a:p>
      </dgm:t>
    </dgm:pt>
    <dgm:pt modelId="{BB8D1C95-2A4E-4A68-AF61-6F6BB807AC72}" type="sibTrans" cxnId="{8CA45B57-B4D9-477C-A147-B5E31F9F9ACF}">
      <dgm:prSet/>
      <dgm:spPr/>
      <dgm:t>
        <a:bodyPr/>
        <a:lstStyle/>
        <a:p>
          <a:endParaRPr lang="en-US"/>
        </a:p>
      </dgm:t>
    </dgm:pt>
    <dgm:pt modelId="{10C44132-2CB9-4C40-AEAF-7456B553EA17}">
      <dgm:prSet/>
      <dgm:spPr/>
      <dgm:t>
        <a:bodyPr/>
        <a:lstStyle/>
        <a:p>
          <a:r>
            <a:rPr lang="it-IT" b="1"/>
            <a:t>Applicazione di aggiornamenti di microcodice</a:t>
          </a:r>
          <a:r>
            <a:rPr lang="it-IT"/>
            <a:t>: Per le vulnerabilità che colpiscono l'hardware, AWS raccomanda di riavviare le istanze o di applicare manualmente gli aggiornamenti suggeriti.</a:t>
          </a:r>
          <a:endParaRPr lang="en-US"/>
        </a:p>
      </dgm:t>
    </dgm:pt>
    <dgm:pt modelId="{E58BB979-0F9D-4139-A9C3-CA6D7325F0EF}" type="parTrans" cxnId="{B43402A4-80B4-4D30-AF98-6FCEBCCF992D}">
      <dgm:prSet/>
      <dgm:spPr/>
      <dgm:t>
        <a:bodyPr/>
        <a:lstStyle/>
        <a:p>
          <a:endParaRPr lang="en-US"/>
        </a:p>
      </dgm:t>
    </dgm:pt>
    <dgm:pt modelId="{3AF2D3C0-05B4-454C-ABAC-6F1B46E49E1F}" type="sibTrans" cxnId="{B43402A4-80B4-4D30-AF98-6FCEBCCF992D}">
      <dgm:prSet/>
      <dgm:spPr/>
      <dgm:t>
        <a:bodyPr/>
        <a:lstStyle/>
        <a:p>
          <a:endParaRPr lang="en-US"/>
        </a:p>
      </dgm:t>
    </dgm:pt>
    <dgm:pt modelId="{114D6241-279B-4E08-8E80-508E32424BD3}" type="pres">
      <dgm:prSet presAssocID="{957451EB-8C08-43C5-B8E7-DF714AA37094}" presName="root" presStyleCnt="0">
        <dgm:presLayoutVars>
          <dgm:dir/>
          <dgm:resizeHandles val="exact"/>
        </dgm:presLayoutVars>
      </dgm:prSet>
      <dgm:spPr/>
    </dgm:pt>
    <dgm:pt modelId="{D2C834C8-AC13-4A23-A555-0DA33F3F2008}" type="pres">
      <dgm:prSet presAssocID="{67BA419A-4A73-4376-B9ED-F77F823A3FF6}" presName="compNode" presStyleCnt="0"/>
      <dgm:spPr/>
    </dgm:pt>
    <dgm:pt modelId="{627409D4-2CFF-4F7A-A135-BA522BF7E599}" type="pres">
      <dgm:prSet presAssocID="{67BA419A-4A73-4376-B9ED-F77F823A3FF6}" presName="bgRect" presStyleLbl="bgShp" presStyleIdx="0" presStyleCnt="3"/>
      <dgm:spPr/>
    </dgm:pt>
    <dgm:pt modelId="{EA264261-4EB5-4C5A-8F9A-0327A8E724B5}" type="pres">
      <dgm:prSet presAssocID="{67BA419A-4A73-4376-B9ED-F77F823A3F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909D1F3-E09B-4270-A767-3EFDD05C22DE}" type="pres">
      <dgm:prSet presAssocID="{67BA419A-4A73-4376-B9ED-F77F823A3FF6}" presName="spaceRect" presStyleCnt="0"/>
      <dgm:spPr/>
    </dgm:pt>
    <dgm:pt modelId="{EFA9824C-752A-458D-A234-A07BCBB8765B}" type="pres">
      <dgm:prSet presAssocID="{67BA419A-4A73-4376-B9ED-F77F823A3FF6}" presName="parTx" presStyleLbl="revTx" presStyleIdx="0" presStyleCnt="3">
        <dgm:presLayoutVars>
          <dgm:chMax val="0"/>
          <dgm:chPref val="0"/>
        </dgm:presLayoutVars>
      </dgm:prSet>
      <dgm:spPr/>
    </dgm:pt>
    <dgm:pt modelId="{4CF43D46-9EBB-49F2-A85E-9941F7E276D8}" type="pres">
      <dgm:prSet presAssocID="{314100E7-09DB-4607-B8DD-0C935629EB95}" presName="sibTrans" presStyleCnt="0"/>
      <dgm:spPr/>
    </dgm:pt>
    <dgm:pt modelId="{1BB9C812-74AF-4654-B0A6-A79B39882018}" type="pres">
      <dgm:prSet presAssocID="{22BBCE09-900A-485A-A141-40E8946A1672}" presName="compNode" presStyleCnt="0"/>
      <dgm:spPr/>
    </dgm:pt>
    <dgm:pt modelId="{5362063A-4758-4319-ADB2-C078FAF9BEDB}" type="pres">
      <dgm:prSet presAssocID="{22BBCE09-900A-485A-A141-40E8946A1672}" presName="bgRect" presStyleLbl="bgShp" presStyleIdx="1" presStyleCnt="3"/>
      <dgm:spPr/>
    </dgm:pt>
    <dgm:pt modelId="{4D8CC565-A699-4F3F-9F77-E354D0702D7F}" type="pres">
      <dgm:prSet presAssocID="{22BBCE09-900A-485A-A141-40E8946A16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41240482-F830-4848-ADC2-E82162C196A1}" type="pres">
      <dgm:prSet presAssocID="{22BBCE09-900A-485A-A141-40E8946A1672}" presName="spaceRect" presStyleCnt="0"/>
      <dgm:spPr/>
    </dgm:pt>
    <dgm:pt modelId="{896CA049-5DE5-4F35-BD18-4E45ED9E936E}" type="pres">
      <dgm:prSet presAssocID="{22BBCE09-900A-485A-A141-40E8946A1672}" presName="parTx" presStyleLbl="revTx" presStyleIdx="1" presStyleCnt="3">
        <dgm:presLayoutVars>
          <dgm:chMax val="0"/>
          <dgm:chPref val="0"/>
        </dgm:presLayoutVars>
      </dgm:prSet>
      <dgm:spPr/>
    </dgm:pt>
    <dgm:pt modelId="{4A76C097-9186-4B08-8707-BCA87D43D76E}" type="pres">
      <dgm:prSet presAssocID="{BB8D1C95-2A4E-4A68-AF61-6F6BB807AC72}" presName="sibTrans" presStyleCnt="0"/>
      <dgm:spPr/>
    </dgm:pt>
    <dgm:pt modelId="{60E13EA3-C461-4374-BFE6-F4D3B40938CD}" type="pres">
      <dgm:prSet presAssocID="{10C44132-2CB9-4C40-AEAF-7456B553EA17}" presName="compNode" presStyleCnt="0"/>
      <dgm:spPr/>
    </dgm:pt>
    <dgm:pt modelId="{2E0E4C70-DFE7-4032-8829-A13F9DDC6ACA}" type="pres">
      <dgm:prSet presAssocID="{10C44132-2CB9-4C40-AEAF-7456B553EA17}" presName="bgRect" presStyleLbl="bgShp" presStyleIdx="2" presStyleCnt="3"/>
      <dgm:spPr/>
    </dgm:pt>
    <dgm:pt modelId="{F668CFDC-8AF2-46BA-AB3B-8724FD46C6C6}" type="pres">
      <dgm:prSet presAssocID="{10C44132-2CB9-4C40-AEAF-7456B553E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E21B5F4E-CC3C-4C6B-A8D6-83DDA7A8EC54}" type="pres">
      <dgm:prSet presAssocID="{10C44132-2CB9-4C40-AEAF-7456B553EA17}" presName="spaceRect" presStyleCnt="0"/>
      <dgm:spPr/>
    </dgm:pt>
    <dgm:pt modelId="{F78A16FB-8541-4856-B948-55AA7217BB04}" type="pres">
      <dgm:prSet presAssocID="{10C44132-2CB9-4C40-AEAF-7456B553EA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62625C-3AD5-46D7-B6F2-06B4410ECC6E}" type="presOf" srcId="{67BA419A-4A73-4376-B9ED-F77F823A3FF6}" destId="{EFA9824C-752A-458D-A234-A07BCBB8765B}" srcOrd="0" destOrd="0" presId="urn:microsoft.com/office/officeart/2018/2/layout/IconVerticalSolidList"/>
    <dgm:cxn modelId="{2E07E060-C631-4074-9E5D-30275D01B51C}" type="presOf" srcId="{22BBCE09-900A-485A-A141-40E8946A1672}" destId="{896CA049-5DE5-4F35-BD18-4E45ED9E936E}" srcOrd="0" destOrd="0" presId="urn:microsoft.com/office/officeart/2018/2/layout/IconVerticalSolidList"/>
    <dgm:cxn modelId="{8CA45B57-B4D9-477C-A147-B5E31F9F9ACF}" srcId="{957451EB-8C08-43C5-B8E7-DF714AA37094}" destId="{22BBCE09-900A-485A-A141-40E8946A1672}" srcOrd="1" destOrd="0" parTransId="{AB7264A8-607D-4C55-B38E-848F4DA4AD66}" sibTransId="{BB8D1C95-2A4E-4A68-AF61-6F6BB807AC72}"/>
    <dgm:cxn modelId="{C2D18959-8E73-49E8-8B43-B86FC26689C6}" type="presOf" srcId="{957451EB-8C08-43C5-B8E7-DF714AA37094}" destId="{114D6241-279B-4E08-8E80-508E32424BD3}" srcOrd="0" destOrd="0" presId="urn:microsoft.com/office/officeart/2018/2/layout/IconVerticalSolidList"/>
    <dgm:cxn modelId="{B0D1E19D-1640-4364-9D5A-0583CCBB926F}" srcId="{957451EB-8C08-43C5-B8E7-DF714AA37094}" destId="{67BA419A-4A73-4376-B9ED-F77F823A3FF6}" srcOrd="0" destOrd="0" parTransId="{3CE3A6DC-941D-4CA5-84BC-F7D3E990A675}" sibTransId="{314100E7-09DB-4607-B8DD-0C935629EB95}"/>
    <dgm:cxn modelId="{65DA93A0-4864-43B5-A932-D61B076D4238}" type="presOf" srcId="{10C44132-2CB9-4C40-AEAF-7456B553EA17}" destId="{F78A16FB-8541-4856-B948-55AA7217BB04}" srcOrd="0" destOrd="0" presId="urn:microsoft.com/office/officeart/2018/2/layout/IconVerticalSolidList"/>
    <dgm:cxn modelId="{B43402A4-80B4-4D30-AF98-6FCEBCCF992D}" srcId="{957451EB-8C08-43C5-B8E7-DF714AA37094}" destId="{10C44132-2CB9-4C40-AEAF-7456B553EA17}" srcOrd="2" destOrd="0" parTransId="{E58BB979-0F9D-4139-A9C3-CA6D7325F0EF}" sibTransId="{3AF2D3C0-05B4-454C-ABAC-6F1B46E49E1F}"/>
    <dgm:cxn modelId="{F691F322-D517-445D-82AA-E2CEE6CDCE26}" type="presParOf" srcId="{114D6241-279B-4E08-8E80-508E32424BD3}" destId="{D2C834C8-AC13-4A23-A555-0DA33F3F2008}" srcOrd="0" destOrd="0" presId="urn:microsoft.com/office/officeart/2018/2/layout/IconVerticalSolidList"/>
    <dgm:cxn modelId="{3919F556-5124-4477-B241-80AF5B50AA35}" type="presParOf" srcId="{D2C834C8-AC13-4A23-A555-0DA33F3F2008}" destId="{627409D4-2CFF-4F7A-A135-BA522BF7E599}" srcOrd="0" destOrd="0" presId="urn:microsoft.com/office/officeart/2018/2/layout/IconVerticalSolidList"/>
    <dgm:cxn modelId="{A57E8100-9832-4C9D-832F-3EB50BAFAE20}" type="presParOf" srcId="{D2C834C8-AC13-4A23-A555-0DA33F3F2008}" destId="{EA264261-4EB5-4C5A-8F9A-0327A8E724B5}" srcOrd="1" destOrd="0" presId="urn:microsoft.com/office/officeart/2018/2/layout/IconVerticalSolidList"/>
    <dgm:cxn modelId="{9A563AA9-222F-4C14-8F2A-24F45BC7DF35}" type="presParOf" srcId="{D2C834C8-AC13-4A23-A555-0DA33F3F2008}" destId="{A909D1F3-E09B-4270-A767-3EFDD05C22DE}" srcOrd="2" destOrd="0" presId="urn:microsoft.com/office/officeart/2018/2/layout/IconVerticalSolidList"/>
    <dgm:cxn modelId="{B9581D46-6BA2-48C8-8B36-5F108B8D09F5}" type="presParOf" srcId="{D2C834C8-AC13-4A23-A555-0DA33F3F2008}" destId="{EFA9824C-752A-458D-A234-A07BCBB8765B}" srcOrd="3" destOrd="0" presId="urn:microsoft.com/office/officeart/2018/2/layout/IconVerticalSolidList"/>
    <dgm:cxn modelId="{171652E5-01C5-45D4-A2B2-CA6DFDE4B152}" type="presParOf" srcId="{114D6241-279B-4E08-8E80-508E32424BD3}" destId="{4CF43D46-9EBB-49F2-A85E-9941F7E276D8}" srcOrd="1" destOrd="0" presId="urn:microsoft.com/office/officeart/2018/2/layout/IconVerticalSolidList"/>
    <dgm:cxn modelId="{452D8B68-55E8-4A92-B17B-D342F9B6DB19}" type="presParOf" srcId="{114D6241-279B-4E08-8E80-508E32424BD3}" destId="{1BB9C812-74AF-4654-B0A6-A79B39882018}" srcOrd="2" destOrd="0" presId="urn:microsoft.com/office/officeart/2018/2/layout/IconVerticalSolidList"/>
    <dgm:cxn modelId="{B289078C-C432-4819-902B-0F457F356A85}" type="presParOf" srcId="{1BB9C812-74AF-4654-B0A6-A79B39882018}" destId="{5362063A-4758-4319-ADB2-C078FAF9BEDB}" srcOrd="0" destOrd="0" presId="urn:microsoft.com/office/officeart/2018/2/layout/IconVerticalSolidList"/>
    <dgm:cxn modelId="{1ED2A062-C887-49F9-A881-0329EF73D55A}" type="presParOf" srcId="{1BB9C812-74AF-4654-B0A6-A79B39882018}" destId="{4D8CC565-A699-4F3F-9F77-E354D0702D7F}" srcOrd="1" destOrd="0" presId="urn:microsoft.com/office/officeart/2018/2/layout/IconVerticalSolidList"/>
    <dgm:cxn modelId="{E339EBBE-4601-4F5E-9F04-A6952C6D77E9}" type="presParOf" srcId="{1BB9C812-74AF-4654-B0A6-A79B39882018}" destId="{41240482-F830-4848-ADC2-E82162C196A1}" srcOrd="2" destOrd="0" presId="urn:microsoft.com/office/officeart/2018/2/layout/IconVerticalSolidList"/>
    <dgm:cxn modelId="{A6E80AB8-185D-4D06-A7DD-552E961F814B}" type="presParOf" srcId="{1BB9C812-74AF-4654-B0A6-A79B39882018}" destId="{896CA049-5DE5-4F35-BD18-4E45ED9E936E}" srcOrd="3" destOrd="0" presId="urn:microsoft.com/office/officeart/2018/2/layout/IconVerticalSolidList"/>
    <dgm:cxn modelId="{D9047892-430A-4BF9-BDAE-BB6F3206B4B1}" type="presParOf" srcId="{114D6241-279B-4E08-8E80-508E32424BD3}" destId="{4A76C097-9186-4B08-8707-BCA87D43D76E}" srcOrd="3" destOrd="0" presId="urn:microsoft.com/office/officeart/2018/2/layout/IconVerticalSolidList"/>
    <dgm:cxn modelId="{407FDB7C-9819-4B65-9969-6BF55C540E30}" type="presParOf" srcId="{114D6241-279B-4E08-8E80-508E32424BD3}" destId="{60E13EA3-C461-4374-BFE6-F4D3B40938CD}" srcOrd="4" destOrd="0" presId="urn:microsoft.com/office/officeart/2018/2/layout/IconVerticalSolidList"/>
    <dgm:cxn modelId="{69E0C2AB-511E-4927-B5FC-BADA7C124464}" type="presParOf" srcId="{60E13EA3-C461-4374-BFE6-F4D3B40938CD}" destId="{2E0E4C70-DFE7-4032-8829-A13F9DDC6ACA}" srcOrd="0" destOrd="0" presId="urn:microsoft.com/office/officeart/2018/2/layout/IconVerticalSolidList"/>
    <dgm:cxn modelId="{32C854F5-5097-4D3B-807C-852997CE0EAE}" type="presParOf" srcId="{60E13EA3-C461-4374-BFE6-F4D3B40938CD}" destId="{F668CFDC-8AF2-46BA-AB3B-8724FD46C6C6}" srcOrd="1" destOrd="0" presId="urn:microsoft.com/office/officeart/2018/2/layout/IconVerticalSolidList"/>
    <dgm:cxn modelId="{7F673F37-7ABB-4AE9-8936-D007BC4B4B8F}" type="presParOf" srcId="{60E13EA3-C461-4374-BFE6-F4D3B40938CD}" destId="{E21B5F4E-CC3C-4C6B-A8D6-83DDA7A8EC54}" srcOrd="2" destOrd="0" presId="urn:microsoft.com/office/officeart/2018/2/layout/IconVerticalSolidList"/>
    <dgm:cxn modelId="{185B2D8A-5F88-442B-8AA6-C142D859B5F7}" type="presParOf" srcId="{60E13EA3-C461-4374-BFE6-F4D3B40938CD}" destId="{F78A16FB-8541-4856-B948-55AA7217B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09D4-2CFF-4F7A-A135-BA522BF7E59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64261-4EB5-4C5A-8F9A-0327A8E724B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9824C-752A-458D-A234-A07BCBB8765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Aggiornamento regolare dei pacchetti software</a:t>
          </a:r>
          <a:r>
            <a:rPr lang="it-IT" sz="2300" kern="1200"/>
            <a:t>: Gli utenti devono mantenere aggiornati i pacchetti software per ridurre i rischi di esposizione alle vulnerabilità.</a:t>
          </a:r>
          <a:endParaRPr lang="en-US" sz="2300" kern="1200"/>
        </a:p>
      </dsp:txBody>
      <dsp:txXfrm>
        <a:off x="1437631" y="531"/>
        <a:ext cx="9077968" cy="1244702"/>
      </dsp:txXfrm>
    </dsp:sp>
    <dsp:sp modelId="{5362063A-4758-4319-ADB2-C078FAF9BED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C565-A699-4F3F-9F77-E354D0702D7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CA049-5DE5-4F35-BD18-4E45ED9E936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Monitoraggio degli avvisi di sicurezza AWS</a:t>
          </a:r>
          <a:r>
            <a:rPr lang="it-IT" sz="2300" kern="1200"/>
            <a:t>: È importante tenere d'occhio i bollettini di sicurezza rilasciati da Amazon.</a:t>
          </a:r>
          <a:endParaRPr lang="en-US" sz="2300" kern="1200"/>
        </a:p>
      </dsp:txBody>
      <dsp:txXfrm>
        <a:off x="1437631" y="1556410"/>
        <a:ext cx="9077968" cy="1244702"/>
      </dsp:txXfrm>
    </dsp:sp>
    <dsp:sp modelId="{2E0E4C70-DFE7-4032-8829-A13F9DDC6AC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8CFDC-8AF2-46BA-AB3B-8724FD46C6C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A16FB-8541-4856-B948-55AA7217BB0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/>
            <a:t>Applicazione di aggiornamenti di microcodice</a:t>
          </a:r>
          <a:r>
            <a:rPr lang="it-IT" sz="2300" kern="1200"/>
            <a:t>: Per le vulnerabilità che colpiscono l'hardware, AWS raccomanda di riavviare le istanze o di applicare manualmente gli aggiornamenti suggeriti.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541BB-73DB-49F7-FC0E-DDD89D5F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AED4F1-FCA4-5DFE-DB56-0B4E1DA45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70C530-9C9A-BDC7-C8DE-6AF6F351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0B1B06-C4BE-F4E4-FC89-A3C16A5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CEC488-E602-8E16-5649-1AF59E99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7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5481B-BAEE-47A8-D21F-45E513F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56C6-37DA-2CD8-5ACE-FF4F104A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C36B2F-D8BA-216D-8493-52D2028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05F682-CC82-48E4-06A7-063EA23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B3E59-5153-EF64-A247-A8E5286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E90BBD-E1EA-689C-D940-CC721D50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FA525A-034F-8065-8A5E-7B618336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CC98BA-F73D-60DD-F452-6452E9BC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E429E-D92B-11EE-DBC5-68C9B05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9C2246-0389-32F9-103A-7580A93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1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4D0DF-2FFE-EA19-00F9-ABB93882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86861-0E94-6BD9-BFCA-8A464996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C0249-D818-6A72-0041-FB3998F3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49CBB-F7F8-1F9F-47AE-A8CAE8E1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7E5BA-D38E-954B-819D-454E7E8D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6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50A2F-3240-AB44-AF97-D422D7D0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544570-F914-7202-931F-7B93C1B9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790F67-26D6-2E65-B9AD-0AFD257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56058-7012-5632-B681-0F8B77B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A6FD69-F573-0226-BC88-1EC20D76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739CD-5411-A7E7-51FA-977B9CC0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D5F8B-F153-7213-BB1B-4620F1445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270D2E-906D-8100-3E3B-A637C785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1C1E8E-8163-1FA2-DD20-E5F729D1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0A1D43-6749-3AA7-F12F-BC49AA9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D5D12-EDE2-85D8-A194-326D484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4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332CD-F7FF-A37C-57F8-B20E7498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3C7287-D9E1-D82F-D060-8F4B268E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E62406-A073-2F78-4738-263C52D3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DCE995-CE8C-98EB-A732-942DF7DB0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CC80C4-F135-5EFB-9E77-A06066EA4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8F3C80-303E-0BB2-D7D0-28311BB4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D36375-9512-DC9D-878F-419079A8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5A73D-FA7F-9CB0-09B9-F68FAC3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6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53678-C04C-DF28-7706-B74E2114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CFF6D33-46B2-0128-8AEC-96FFD769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66F1ED-B7BF-5758-945E-5D182C2D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88F0F1-9305-75B2-E8BE-77589908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5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28FFA2-1011-AC87-DD3D-A3B8279F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37E39F-AE73-D058-4B38-3FA128DC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4218A6-4C68-81C5-6BB0-C7EB8DFB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2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BFC65-8F1A-8385-AE2B-43247858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98DB1D-199B-548F-846C-F5F47923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448966-B311-BBE5-9844-83951686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45DFD9-CF53-7D17-7EE1-97BE3F8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49A3BE-91B8-3B00-B417-7B8B801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690B3B-3F77-23D8-23E2-8B2BC255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0C2202-C2E8-20B4-D681-206856BD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BB16CD-26C1-8586-2180-726A81F55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114FB0-B802-1A1E-2B3F-240DF846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B6A352-2621-B1FE-6B36-A01D74A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0C3B74-1916-5BAA-BFF7-BC207759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43A4C9-04FB-2A84-FEA6-AFBDF1AB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2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A1BD70-21C3-7A78-E3C2-92FCB143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79E772-9D5D-9E20-F9E5-CDAE2201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1062BE-F190-BA63-F477-CE8C7ED2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0194F-0AE0-444C-BA7D-2DE456DBEE6D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BE9B79-31D3-373E-F42A-8D15CDE37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62A2F0-4584-A82C-324F-A31FFCB67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32ED0-3244-41F2-9414-5ED53F01C4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90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B34AD8-8D76-519B-3CE7-9994E61FB1E9}"/>
              </a:ext>
            </a:extLst>
          </p:cNvPr>
          <p:cNvSpPr txBox="1"/>
          <p:nvPr/>
        </p:nvSpPr>
        <p:spPr>
          <a:xfrm>
            <a:off x="3581400" y="965580"/>
            <a:ext cx="5204489" cy="3160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SOCIAL ENGINEERING</a:t>
            </a: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54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506BBC-9224-AB1A-54AC-84AB6AA1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CVE-2023-23583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BD24C-DD18-3414-B527-923A520F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Questa vulnerabilità riguarda i processori Intel Xeon Scalable di terza generazione (</a:t>
            </a:r>
            <a:r>
              <a:rPr lang="it-IT" sz="2200" dirty="0" err="1">
                <a:solidFill>
                  <a:schemeClr val="bg1"/>
                </a:solidFill>
              </a:rPr>
              <a:t>Icelake</a:t>
            </a:r>
            <a:r>
              <a:rPr lang="it-IT" sz="2200" dirty="0">
                <a:solidFill>
                  <a:schemeClr val="bg1"/>
                </a:solidFill>
              </a:rPr>
              <a:t>), utilizzati in famiglie di istanze EC2 come C6i, M6i e R6i. Amazon Web Services (AWS) ha già applicato gli aggiornamenti necessari per mitigare il rischio sui servizi gestiti come ECS, EKS e Lambda. I clienti che utilizzano istanze EC2 bare metal devono riavviare o applicare manualmente gli aggiornamenti del microcodice per risolvere il problema​(Amazon Web Services, Inc.).</a:t>
            </a:r>
          </a:p>
        </p:txBody>
      </p:sp>
    </p:spTree>
    <p:extLst>
      <p:ext uri="{BB962C8B-B14F-4D97-AF65-F5344CB8AC3E}">
        <p14:creationId xmlns:p14="http://schemas.microsoft.com/office/powerpoint/2010/main" val="34340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26C261-C08B-BCDD-E715-219B097A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CVE-2024-21892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B3F29-D62D-1EBA-95EA-C479EB39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>
                <a:solidFill>
                  <a:schemeClr val="bg1"/>
                </a:solidFill>
              </a:rPr>
              <a:t>Questa vulnerabilità riguarda Node.js, utilizzato su Amazon Linux 2023. È classificata come una vulnerabilità "importante". Gli utenti sono invitati ad aggiornare le loro versioni di Node.js per prevenire potenziali rischi di sicurezza. Amazon consiglia di eseguire aggiornamenti periodici per mantenere i pacchetti software al sicuro​(AWS Amazon).</a:t>
            </a:r>
          </a:p>
        </p:txBody>
      </p:sp>
    </p:spTree>
    <p:extLst>
      <p:ext uri="{BB962C8B-B14F-4D97-AF65-F5344CB8AC3E}">
        <p14:creationId xmlns:p14="http://schemas.microsoft.com/office/powerpoint/2010/main" val="574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562B54-AB10-4EDA-C1AF-C63D6291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b="1" dirty="0"/>
              <a:t>SOLUZIONI CONSIGLIATE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6081549-C763-2C05-EFEE-B9932D2D2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9476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9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DBA732-2E36-2DB8-FB8A-BE0CB23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88E101-914C-A1A0-3DD1-4A7568E726EE}"/>
              </a:ext>
            </a:extLst>
          </p:cNvPr>
          <p:cNvSpPr txBox="1"/>
          <p:nvPr/>
        </p:nvSpPr>
        <p:spPr>
          <a:xfrm>
            <a:off x="8044892" y="5710384"/>
            <a:ext cx="242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ALL </a:t>
            </a:r>
            <a:r>
              <a:rPr lang="it-IT" dirty="0" err="1">
                <a:solidFill>
                  <a:schemeClr val="bg1"/>
                </a:solidFill>
              </a:rPr>
              <a:t>designed</a:t>
            </a:r>
            <a:r>
              <a:rPr lang="it-IT" dirty="0">
                <a:solidFill>
                  <a:schemeClr val="bg1"/>
                </a:solidFill>
              </a:rPr>
              <a:t> by Karim</a:t>
            </a:r>
          </a:p>
        </p:txBody>
      </p:sp>
    </p:spTree>
    <p:extLst>
      <p:ext uri="{BB962C8B-B14F-4D97-AF65-F5344CB8AC3E}">
        <p14:creationId xmlns:p14="http://schemas.microsoft.com/office/powerpoint/2010/main" val="328916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F2FD0F-3B79-6AB4-FE51-379EFF87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86911" cy="4839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Il social engineering è una tecnica di attacco utilizzata dai cybercriminali per manipolare le persone e indurle a compiere azioni che compromettono la sicurezza informatica, come divulgare informazioni riservate, aprire malware o concedere accesso a sistemi protetti. A differenza degli attacchi tecnologici, il social engineering si basa sullo sfruttamento della fiducia, delle emozioni e della disattenzione delle persone, piuttosto che delle vulnerabilità software.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1D0A78-1826-EB75-B9C3-ED21E6DDAB71}"/>
              </a:ext>
            </a:extLst>
          </p:cNvPr>
          <p:cNvSpPr txBox="1"/>
          <p:nvPr/>
        </p:nvSpPr>
        <p:spPr>
          <a:xfrm>
            <a:off x="2310163" y="2961651"/>
            <a:ext cx="229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COS’E’?</a:t>
            </a:r>
          </a:p>
        </p:txBody>
      </p:sp>
    </p:spTree>
    <p:extLst>
      <p:ext uri="{BB962C8B-B14F-4D97-AF65-F5344CB8AC3E}">
        <p14:creationId xmlns:p14="http://schemas.microsoft.com/office/powerpoint/2010/main" val="410545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106FB0-A523-1A80-B769-F90E85D1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TECNICHE PIÙ COMUNI DI SOCIAL ENGINEERING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B10077-9915-4795-11E9-A94A9FAB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PHISHING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9F2AC-58E1-14C3-4875-89142C44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234446" cy="4730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Il phishing è una delle tecniche di social engineering più diffuse. Consiste nell'inviare email, messaggi di testo o notifiche fittizie che sembrano provenire da una fonte legittima, come una banca, un'azienda o un servizio online. Lo scopo è ingannare l'utente e spingerlo a: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Fornire informazioni sensibili (come credenziali di accesso o dati bancari).Cliccare su link che portano a siti web contraffatti o </a:t>
            </a:r>
            <a:r>
              <a:rPr lang="it-IT" sz="1800" dirty="0" err="1">
                <a:solidFill>
                  <a:schemeClr val="bg1"/>
                </a:solidFill>
              </a:rPr>
              <a:t>malevoli.Scaricare</a:t>
            </a:r>
            <a:r>
              <a:rPr lang="it-IT" sz="1800" dirty="0">
                <a:solidFill>
                  <a:schemeClr val="bg1"/>
                </a:solidFill>
              </a:rPr>
              <a:t> allegati infetti da malware.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bg1"/>
                </a:solidFill>
              </a:rPr>
              <a:t>Esempio: Una persona riceve una email che sembra provenire dalla propria banca, chiedendo di aggiornare i dettagli del conto. Cliccando sul link fornito, l'utente viene indirizzato a un sito web che sembra autentico ma è controllato dall'attaccante.</a:t>
            </a:r>
          </a:p>
        </p:txBody>
      </p:sp>
    </p:spTree>
    <p:extLst>
      <p:ext uri="{BB962C8B-B14F-4D97-AF65-F5344CB8AC3E}">
        <p14:creationId xmlns:p14="http://schemas.microsoft.com/office/powerpoint/2010/main" val="6787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268E86-D4EB-450C-4C72-EB39F105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SPEAR PHISHING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8FA9CA-2448-4DFF-E9BD-062D7228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Variante più mirata del phishing, in cui l'attaccante personalizza il messaggio per colpire specifiche persone o organizzazioni, spesso utilizzando informazioni raccolte su di loro in precedenza. È più sofisticato perché richiede uno studio dettagliato della vittima.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2345B-2E91-F28C-DFA8-0D26A491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4000" b="1" dirty="0" err="1">
                <a:solidFill>
                  <a:schemeClr val="tx2"/>
                </a:solidFill>
              </a:rPr>
              <a:t>Vishing</a:t>
            </a:r>
            <a:r>
              <a:rPr lang="it-IT" sz="4000" b="1" dirty="0">
                <a:solidFill>
                  <a:schemeClr val="tx2"/>
                </a:solidFill>
              </a:rPr>
              <a:t> (Voice Phishing)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22AC6-F2C4-0177-9C4F-CE2EEA57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Attacco che avviene tramite chiamate vocali, dove l'attaccante finge di essere un rappresentante di una banca, un fornitore di servizi o un'autorità. Lo scopo è ottenere informazioni sensibili o convincere la vittima a effettuare azioni compromettenti.</a:t>
            </a:r>
          </a:p>
        </p:txBody>
      </p:sp>
    </p:spTree>
    <p:extLst>
      <p:ext uri="{BB962C8B-B14F-4D97-AF65-F5344CB8AC3E}">
        <p14:creationId xmlns:p14="http://schemas.microsoft.com/office/powerpoint/2010/main" val="41955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mpione in un vicolo vuoto e buio in lontananza">
            <a:extLst>
              <a:ext uri="{FF2B5EF4-FFF2-40B4-BE49-F238E27FC236}">
                <a16:creationId xmlns:a16="http://schemas.microsoft.com/office/drawing/2014/main" id="{205CEF1B-6358-1F1F-B1A2-4372EC82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58" r="24083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EB5FBE-DEA8-6DC4-9D52-3C361B60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 b="1" dirty="0"/>
              <a:t>TAILGATING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D483B-9598-8CB0-76E3-00B321BC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199"/>
            <a:ext cx="5732554" cy="370911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2200" dirty="0"/>
              <a:t>Questa tecnica prevede l'accesso fisico non autorizzato a un'area protetta, sfruttando la cortesia o la distrazione delle persone. Un attaccante può seguire qualcuno che ha l'accesso legittimo a un edificio o un'area riservata, fingendo di essersi dimenticato il badge o approfittando di una porta lasciata aperta.</a:t>
            </a:r>
          </a:p>
          <a:p>
            <a:pPr marL="0" indent="0">
              <a:buNone/>
            </a:pPr>
            <a:r>
              <a:rPr lang="it-IT" sz="2200" dirty="0"/>
              <a:t> Ad esempio, un impiegato può inconsapevolmente lasciare entrare l'attaccante che si finge un altro dipendente.</a:t>
            </a:r>
          </a:p>
        </p:txBody>
      </p:sp>
    </p:spTree>
    <p:extLst>
      <p:ext uri="{BB962C8B-B14F-4D97-AF65-F5344CB8AC3E}">
        <p14:creationId xmlns:p14="http://schemas.microsoft.com/office/powerpoint/2010/main" val="29096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52FF74-5300-A345-DA19-FF1B4C88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2"/>
                </a:solidFill>
              </a:rPr>
              <a:t>COME DIFENDERSI DAL SOCIAL ENGINEERING?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507ABFE-012A-1CAA-86E2-E2F51BFB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0F74BE-29DD-B451-FFB0-77D08637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414476" cy="3633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b="1" dirty="0">
                <a:solidFill>
                  <a:schemeClr val="tx2"/>
                </a:solidFill>
              </a:rPr>
              <a:t>Formazione e consapevolezza</a:t>
            </a:r>
            <a:r>
              <a:rPr lang="it-IT" sz="1800" dirty="0">
                <a:solidFill>
                  <a:schemeClr val="tx2"/>
                </a:solidFill>
              </a:rPr>
              <a:t>: Educare gli utenti a riconoscere le tecniche di social engineering e a non fidarsi di email o telefonate sospette.</a:t>
            </a:r>
          </a:p>
          <a:p>
            <a:pPr marL="0" indent="0">
              <a:buNone/>
            </a:pPr>
            <a:r>
              <a:rPr lang="it-IT" sz="1800" b="1" dirty="0">
                <a:solidFill>
                  <a:schemeClr val="tx2"/>
                </a:solidFill>
              </a:rPr>
              <a:t>Verifica delle richieste</a:t>
            </a:r>
            <a:r>
              <a:rPr lang="it-IT" sz="1800" dirty="0">
                <a:solidFill>
                  <a:schemeClr val="tx2"/>
                </a:solidFill>
              </a:rPr>
              <a:t>: Non fornire mai informazioni sensibili senza prima verificare l'identità di chi le richiede.</a:t>
            </a:r>
          </a:p>
          <a:p>
            <a:pPr marL="0" indent="0">
              <a:buNone/>
            </a:pPr>
            <a:r>
              <a:rPr lang="it-IT" sz="1800" b="1" dirty="0">
                <a:solidFill>
                  <a:schemeClr val="tx2"/>
                </a:solidFill>
              </a:rPr>
              <a:t>Politiche di sicurezza aziendale</a:t>
            </a:r>
            <a:r>
              <a:rPr lang="it-IT" sz="1800" dirty="0">
                <a:solidFill>
                  <a:schemeClr val="tx2"/>
                </a:solidFill>
              </a:rPr>
              <a:t>: Implementare processi che riducano la possibilità di attacchi fisici, come l'uso di badge elettronici o l'obbligo di identificarsi prima di accedere a determinate aree.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4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EB611-A501-D6BB-96AA-454DA34C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2" r="252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1F66F0-43F7-96EF-D87D-50FD08C4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VULNERABILITÀ IN AMAZON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00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660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TECNICHE PIÙ COMUNI DI SOCIAL ENGINEERING</vt:lpstr>
      <vt:lpstr>PHISHING</vt:lpstr>
      <vt:lpstr>SPEAR PHISHING</vt:lpstr>
      <vt:lpstr>Vishing (Voice Phishing)</vt:lpstr>
      <vt:lpstr>TAILGATING</vt:lpstr>
      <vt:lpstr>COME DIFENDERSI DAL SOCIAL ENGINEERING?</vt:lpstr>
      <vt:lpstr>VULNERABILITÀ IN AMAZON</vt:lpstr>
      <vt:lpstr>CVE-2023-23583</vt:lpstr>
      <vt:lpstr>CVE-2024-21892</vt:lpstr>
      <vt:lpstr>SOLUZIONI CONSIGLIATE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Karim Mzoughi</dc:creator>
  <cp:lastModifiedBy>Karim Mzoughi</cp:lastModifiedBy>
  <cp:revision>2</cp:revision>
  <dcterms:created xsi:type="dcterms:W3CDTF">2024-09-12T10:35:53Z</dcterms:created>
  <dcterms:modified xsi:type="dcterms:W3CDTF">2024-09-12T12:45:47Z</dcterms:modified>
</cp:coreProperties>
</file>