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3208E5-E347-4CE1-92A0-41779C4A258F}">
  <a:tblStyle styleId="{BF3208E5-E347-4CE1-92A0-41779C4A25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ba4360b2f_0_15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ba4360b2f_0_15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ba4360b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3ba4360b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ba4360b2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3ba4360b2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ba4360b2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3ba4360b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3ba4360b2f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3ba4360b2f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3ba4360b2f_0_16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3ba4360b2f_0_1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3ba4360b2f_0_1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3ba4360b2f_0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3ba4360b2f_0_1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3ba4360b2f_0_1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ba4360b2f_0_16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ba4360b2f_0_16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ba4360b2f_0_1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3ba4360b2f_0_1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ba4360b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ba4360b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3ba4360b2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3ba4360b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→ Specifies the base image to use. Every Dockerfile must start with a FROM instruction.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→ Executes commands in the container during the image build process. Each RUN instruction adds a new layer to the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 → Copies files or directories from the host machine into the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→ Similar to COPY, but with additional functionalities like extracting TAR files and fetching files from URLs.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CMD → Provides the default command to run when a container is started from the image.Only one CMD instruction is allowed; if multiple are specified, only the last one takes effect.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ENTRYPOINT → Configures a container to run as an executable. It allows you to set a default application that will run every time a container is instantiated from the image.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WORKDIR → Sets the working directory for any subsequent RUN, CMD, ENTRYPOINT, COPY, and ADD instructions.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3ba4360b2f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3ba4360b2f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3ba4360b2f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3ba4360b2f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Bridge Network</a:t>
            </a:r>
            <a:r>
              <a:rPr lang="en">
                <a:solidFill>
                  <a:schemeClr val="dk1"/>
                </a:solidFill>
              </a:rPr>
              <a:t>: Containers can communicate with each other using their names or IPs. External access requires explicit port mapping.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Host Network</a:t>
            </a:r>
            <a:r>
              <a:rPr lang="en">
                <a:solidFill>
                  <a:schemeClr val="dk1"/>
                </a:solidFill>
              </a:rPr>
              <a:t>: Containers share the host's network stack, making services accessible via the host's IP without additional port mapping.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Overlay Network</a:t>
            </a:r>
            <a:r>
              <a:rPr lang="en">
                <a:solidFill>
                  <a:schemeClr val="dk1"/>
                </a:solidFill>
              </a:rPr>
              <a:t>: Facilitates communication between containers across multiple hosts. External access depends on specific configurations.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Macvlan Network</a:t>
            </a:r>
            <a:r>
              <a:rPr lang="en">
                <a:solidFill>
                  <a:schemeClr val="dk1"/>
                </a:solidFill>
              </a:rPr>
              <a:t>: Assigns a unique MAC address to each container, allowing them to appear as physical devices on the network.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None Network</a:t>
            </a:r>
            <a:r>
              <a:rPr lang="en">
                <a:solidFill>
                  <a:schemeClr val="dk1"/>
                </a:solidFill>
              </a:rPr>
              <a:t>: Provides complete network isolation; the container has no network interface.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3ba4360b2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3ba4360b2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3ba4360b2f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3ba4360b2f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3ba4360b2f_1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3ba4360b2f_1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3ba4360b2f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3ba4360b2f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3ba4360b2f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3ba4360b2f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3ba4360b2f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3ba4360b2f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3ba4360b2f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3ba4360b2f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ba4360b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ba4360b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ba4360b2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ba4360b2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a4360b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a4360b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a4360b2f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ba4360b2f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ba4360b2f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ba4360b2f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ba4360b2f_0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ba4360b2f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ba4360b2f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ba4360b2f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image" Target="../media/image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docs.docker.com/get-started" TargetMode="External"/><Relationship Id="rId4" Type="http://schemas.openxmlformats.org/officeDocument/2006/relationships/hyperlink" Target="https://www.docker.com/resources/what-container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2: Containerization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"/>
          <p:cNvSpPr txBox="1"/>
          <p:nvPr>
            <p:ph type="title"/>
          </p:nvPr>
        </p:nvSpPr>
        <p:spPr>
          <a:xfrm>
            <a:off x="578450" y="445025"/>
            <a:ext cx="819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Summary</a:t>
            </a:r>
            <a:endParaRPr/>
          </a:p>
        </p:txBody>
      </p:sp>
      <p:graphicFrame>
        <p:nvGraphicFramePr>
          <p:cNvPr id="263" name="Google Shape;263;p22"/>
          <p:cNvGraphicFramePr/>
          <p:nvPr/>
        </p:nvGraphicFramePr>
        <p:xfrm>
          <a:off x="95250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{BF3208E5-E347-4CE1-92A0-41779C4A258F}</a:tableStyleId>
              </a:tblPr>
              <a:tblGrid>
                <a:gridCol w="2413000"/>
                <a:gridCol w="2413000"/>
                <a:gridCol w="259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Characteristic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Virtualization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Containerization</a:t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Isolation Tech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Hypervisor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Cgroups + namespaces</a:t>
                      </a:r>
                      <a:endParaRPr/>
                    </a:p>
                  </a:txBody>
                  <a:tcPr marT="91425" marB="91425" marR="91425" marL="91425">
                    <a:lnT cap="flat" cmpd="sng" w="3810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Moderate (HV overhead)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Image Size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Big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E0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# Operating Systems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= # of images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Modularity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Low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High (Kubernetes)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93C47D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3"/>
          <p:cNvGrpSpPr/>
          <p:nvPr/>
        </p:nvGrpSpPr>
        <p:grpSpPr>
          <a:xfrm>
            <a:off x="5128400" y="606075"/>
            <a:ext cx="3657600" cy="4114800"/>
            <a:chOff x="5128400" y="606075"/>
            <a:chExt cx="3657600" cy="4114800"/>
          </a:xfrm>
        </p:grpSpPr>
        <p:grpSp>
          <p:nvGrpSpPr>
            <p:cNvPr id="269" name="Google Shape;269;p23"/>
            <p:cNvGrpSpPr/>
            <p:nvPr/>
          </p:nvGrpSpPr>
          <p:grpSpPr>
            <a:xfrm>
              <a:off x="5128400" y="606075"/>
              <a:ext cx="3657600" cy="4114800"/>
              <a:chOff x="5128400" y="606075"/>
              <a:chExt cx="3657600" cy="4114800"/>
            </a:xfrm>
          </p:grpSpPr>
          <p:sp>
            <p:nvSpPr>
              <p:cNvPr id="270" name="Google Shape;270;p23"/>
              <p:cNvSpPr/>
              <p:nvPr/>
            </p:nvSpPr>
            <p:spPr>
              <a:xfrm>
                <a:off x="5128400" y="606075"/>
                <a:ext cx="3657600" cy="41148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>
                <a:off x="5128400" y="3806475"/>
                <a:ext cx="3657600" cy="9144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Hardware</a:t>
                </a:r>
                <a:endParaRPr b="1"/>
              </a:p>
            </p:txBody>
          </p:sp>
        </p:grpSp>
        <p:sp>
          <p:nvSpPr>
            <p:cNvPr id="272" name="Google Shape;272;p23"/>
            <p:cNvSpPr/>
            <p:nvPr/>
          </p:nvSpPr>
          <p:spPr>
            <a:xfrm>
              <a:off x="5128400" y="2434975"/>
              <a:ext cx="3657600" cy="6858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Hypervisor</a:t>
              </a:r>
              <a:endParaRPr b="1"/>
            </a:p>
          </p:txBody>
        </p:sp>
        <p:sp>
          <p:nvSpPr>
            <p:cNvPr id="273" name="Google Shape;273;p23"/>
            <p:cNvSpPr/>
            <p:nvPr/>
          </p:nvSpPr>
          <p:spPr>
            <a:xfrm>
              <a:off x="5128400" y="3120763"/>
              <a:ext cx="3657600" cy="6858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Operating System</a:t>
              </a:r>
              <a:endParaRPr b="1"/>
            </a:p>
          </p:txBody>
        </p:sp>
        <p:grpSp>
          <p:nvGrpSpPr>
            <p:cNvPr id="274" name="Google Shape;274;p23"/>
            <p:cNvGrpSpPr/>
            <p:nvPr/>
          </p:nvGrpSpPr>
          <p:grpSpPr>
            <a:xfrm>
              <a:off x="5128400" y="606075"/>
              <a:ext cx="1188600" cy="1976400"/>
              <a:chOff x="1602825" y="182775"/>
              <a:chExt cx="1188600" cy="1976400"/>
            </a:xfrm>
          </p:grpSpPr>
          <p:sp>
            <p:nvSpPr>
              <p:cNvPr id="275" name="Google Shape;275;p23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6" name="Google Shape;276;p23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277" name="Google Shape;277;p23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VM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278" name="Google Shape;278;p23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Guest OS</a:t>
                  </a:r>
                  <a:endParaRPr b="1"/>
                </a:p>
              </p:txBody>
            </p:sp>
            <p:sp>
              <p:nvSpPr>
                <p:cNvPr id="279" name="Google Shape;279;p23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99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App</a:t>
                  </a:r>
                  <a:endParaRPr/>
                </a:p>
              </p:txBody>
            </p:sp>
          </p:grpSp>
        </p:grpSp>
        <p:grpSp>
          <p:nvGrpSpPr>
            <p:cNvPr id="280" name="Google Shape;280;p23"/>
            <p:cNvGrpSpPr/>
            <p:nvPr/>
          </p:nvGrpSpPr>
          <p:grpSpPr>
            <a:xfrm>
              <a:off x="6362900" y="606075"/>
              <a:ext cx="1188600" cy="1976400"/>
              <a:chOff x="1602825" y="182775"/>
              <a:chExt cx="1188600" cy="1976400"/>
            </a:xfrm>
          </p:grpSpPr>
          <p:sp>
            <p:nvSpPr>
              <p:cNvPr id="281" name="Google Shape;281;p23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2" name="Google Shape;282;p23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283" name="Google Shape;283;p23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VM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284" name="Google Shape;284;p23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Guest OS</a:t>
                  </a:r>
                  <a:endParaRPr b="1"/>
                </a:p>
              </p:txBody>
            </p:sp>
            <p:sp>
              <p:nvSpPr>
                <p:cNvPr id="285" name="Google Shape;285;p23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99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App</a:t>
                  </a:r>
                  <a:endParaRPr/>
                </a:p>
              </p:txBody>
            </p:sp>
          </p:grpSp>
        </p:grpSp>
        <p:grpSp>
          <p:nvGrpSpPr>
            <p:cNvPr id="286" name="Google Shape;286;p23"/>
            <p:cNvGrpSpPr/>
            <p:nvPr/>
          </p:nvGrpSpPr>
          <p:grpSpPr>
            <a:xfrm>
              <a:off x="7597400" y="606075"/>
              <a:ext cx="1188600" cy="1976400"/>
              <a:chOff x="1602825" y="182775"/>
              <a:chExt cx="1188600" cy="1976400"/>
            </a:xfrm>
          </p:grpSpPr>
          <p:sp>
            <p:nvSpPr>
              <p:cNvPr id="287" name="Google Shape;287;p23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88" name="Google Shape;288;p23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289" name="Google Shape;289;p23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VM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290" name="Google Shape;290;p23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Guest OS</a:t>
                  </a:r>
                  <a:endParaRPr b="1"/>
                </a:p>
              </p:txBody>
            </p:sp>
            <p:sp>
              <p:nvSpPr>
                <p:cNvPr id="291" name="Google Shape;291;p23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99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App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67968"/>
            <a:ext cx="8839202" cy="2607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grpSp>
        <p:nvGrpSpPr>
          <p:cNvPr id="302" name="Google Shape;302;p25"/>
          <p:cNvGrpSpPr/>
          <p:nvPr/>
        </p:nvGrpSpPr>
        <p:grpSpPr>
          <a:xfrm>
            <a:off x="223425" y="2910089"/>
            <a:ext cx="8697150" cy="1801411"/>
            <a:chOff x="223425" y="2910089"/>
            <a:chExt cx="8697150" cy="1801411"/>
          </a:xfrm>
        </p:grpSpPr>
        <p:cxnSp>
          <p:nvCxnSpPr>
            <p:cNvPr id="303" name="Google Shape;303;p25"/>
            <p:cNvCxnSpPr>
              <a:stCxn id="304" idx="3"/>
              <a:endCxn id="305" idx="1"/>
            </p:cNvCxnSpPr>
            <p:nvPr/>
          </p:nvCxnSpPr>
          <p:spPr>
            <a:xfrm>
              <a:off x="1812375" y="3196439"/>
              <a:ext cx="89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6" name="Google Shape;306;p25"/>
            <p:cNvCxnSpPr>
              <a:stCxn id="305" idx="3"/>
              <a:endCxn id="307" idx="1"/>
            </p:cNvCxnSpPr>
            <p:nvPr/>
          </p:nvCxnSpPr>
          <p:spPr>
            <a:xfrm>
              <a:off x="4122925" y="3196439"/>
              <a:ext cx="75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25"/>
            <p:cNvCxnSpPr>
              <a:stCxn id="309" idx="3"/>
              <a:endCxn id="310" idx="1"/>
            </p:cNvCxnSpPr>
            <p:nvPr/>
          </p:nvCxnSpPr>
          <p:spPr>
            <a:xfrm>
              <a:off x="6575300" y="3196439"/>
              <a:ext cx="75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311" name="Google Shape;311;p25"/>
            <p:cNvGrpSpPr/>
            <p:nvPr/>
          </p:nvGrpSpPr>
          <p:grpSpPr>
            <a:xfrm>
              <a:off x="223425" y="2910089"/>
              <a:ext cx="1765500" cy="1801411"/>
              <a:chOff x="135150" y="2910089"/>
              <a:chExt cx="1765500" cy="1801411"/>
            </a:xfrm>
          </p:grpSpPr>
          <p:sp>
            <p:nvSpPr>
              <p:cNvPr id="304" name="Google Shape;304;p25"/>
              <p:cNvSpPr/>
              <p:nvPr/>
            </p:nvSpPr>
            <p:spPr>
              <a:xfrm>
                <a:off x="311700" y="2910089"/>
                <a:ext cx="1412400" cy="572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Engine</a:t>
                </a:r>
                <a:endParaRPr b="1"/>
              </a:p>
            </p:txBody>
          </p:sp>
          <p:sp>
            <p:nvSpPr>
              <p:cNvPr id="312" name="Google Shape;312;p25"/>
              <p:cNvSpPr txBox="1"/>
              <p:nvPr/>
            </p:nvSpPr>
            <p:spPr>
              <a:xfrm>
                <a:off x="135150" y="3733800"/>
                <a:ext cx="1765500" cy="9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313" name="Google Shape;313;p25"/>
            <p:cNvGrpSpPr/>
            <p:nvPr/>
          </p:nvGrpSpPr>
          <p:grpSpPr>
            <a:xfrm>
              <a:off x="2533975" y="2910089"/>
              <a:ext cx="1765500" cy="1801411"/>
              <a:chOff x="2445700" y="2910089"/>
              <a:chExt cx="1765500" cy="1801411"/>
            </a:xfrm>
          </p:grpSpPr>
          <p:sp>
            <p:nvSpPr>
              <p:cNvPr id="305" name="Google Shape;305;p25"/>
              <p:cNvSpPr/>
              <p:nvPr/>
            </p:nvSpPr>
            <p:spPr>
              <a:xfrm>
                <a:off x="2622250" y="2910089"/>
                <a:ext cx="1412400" cy="572700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Containerd</a:t>
                </a:r>
                <a:endParaRPr b="1"/>
              </a:p>
            </p:txBody>
          </p:sp>
          <p:sp>
            <p:nvSpPr>
              <p:cNvPr id="314" name="Google Shape;314;p25"/>
              <p:cNvSpPr txBox="1"/>
              <p:nvPr/>
            </p:nvSpPr>
            <p:spPr>
              <a:xfrm>
                <a:off x="2445700" y="3733800"/>
                <a:ext cx="1765500" cy="9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315" name="Google Shape;315;p25"/>
            <p:cNvGrpSpPr/>
            <p:nvPr/>
          </p:nvGrpSpPr>
          <p:grpSpPr>
            <a:xfrm>
              <a:off x="4844525" y="2910089"/>
              <a:ext cx="1765500" cy="1801411"/>
              <a:chOff x="4774100" y="2910089"/>
              <a:chExt cx="1765500" cy="1801411"/>
            </a:xfrm>
          </p:grpSpPr>
          <p:grpSp>
            <p:nvGrpSpPr>
              <p:cNvPr id="316" name="Google Shape;316;p25"/>
              <p:cNvGrpSpPr/>
              <p:nvPr/>
            </p:nvGrpSpPr>
            <p:grpSpPr>
              <a:xfrm>
                <a:off x="4808825" y="2910089"/>
                <a:ext cx="1696050" cy="572700"/>
                <a:chOff x="4249075" y="3719450"/>
                <a:chExt cx="1696050" cy="572700"/>
              </a:xfrm>
            </p:grpSpPr>
            <p:sp>
              <p:nvSpPr>
                <p:cNvPr id="309" name="Google Shape;309;p25"/>
                <p:cNvSpPr/>
                <p:nvPr/>
              </p:nvSpPr>
              <p:spPr>
                <a:xfrm>
                  <a:off x="4532725" y="3719450"/>
                  <a:ext cx="1412400" cy="572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5A6B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r>
                    <a:rPr b="1" lang="en"/>
                    <a:t>runc</a:t>
                  </a:r>
                  <a:endParaRPr b="1"/>
                </a:p>
              </p:txBody>
            </p:sp>
            <p:sp>
              <p:nvSpPr>
                <p:cNvPr id="307" name="Google Shape;307;p25"/>
                <p:cNvSpPr/>
                <p:nvPr/>
              </p:nvSpPr>
              <p:spPr>
                <a:xfrm>
                  <a:off x="4249075" y="3719450"/>
                  <a:ext cx="666900" cy="572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OCI</a:t>
                  </a:r>
                  <a:br>
                    <a:rPr b="1" lang="en"/>
                  </a:br>
                  <a:r>
                    <a:rPr b="1" lang="en"/>
                    <a:t>Spec</a:t>
                  </a:r>
                  <a:endParaRPr b="1"/>
                </a:p>
              </p:txBody>
            </p:sp>
          </p:grpSp>
          <p:sp>
            <p:nvSpPr>
              <p:cNvPr id="317" name="Google Shape;317;p25"/>
              <p:cNvSpPr txBox="1"/>
              <p:nvPr/>
            </p:nvSpPr>
            <p:spPr>
              <a:xfrm>
                <a:off x="4774100" y="3733800"/>
                <a:ext cx="1765500" cy="9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Interacts with kernel to create container processes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318" name="Google Shape;318;p25"/>
            <p:cNvGrpSpPr/>
            <p:nvPr/>
          </p:nvGrpSpPr>
          <p:grpSpPr>
            <a:xfrm>
              <a:off x="7155075" y="2910089"/>
              <a:ext cx="1765500" cy="1801411"/>
              <a:chOff x="7066800" y="2910089"/>
              <a:chExt cx="1765500" cy="1801411"/>
            </a:xfrm>
          </p:grpSpPr>
          <p:sp>
            <p:nvSpPr>
              <p:cNvPr id="310" name="Google Shape;310;p25"/>
              <p:cNvSpPr/>
              <p:nvPr/>
            </p:nvSpPr>
            <p:spPr>
              <a:xfrm>
                <a:off x="7243350" y="2910089"/>
                <a:ext cx="1412400" cy="572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Container</a:t>
                </a:r>
                <a:endParaRPr b="1"/>
              </a:p>
            </p:txBody>
          </p:sp>
          <p:sp>
            <p:nvSpPr>
              <p:cNvPr id="319" name="Google Shape;319;p25"/>
              <p:cNvSpPr txBox="1"/>
              <p:nvPr/>
            </p:nvSpPr>
            <p:spPr>
              <a:xfrm>
                <a:off x="7066800" y="3733800"/>
                <a:ext cx="1765500" cy="9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Isolated process running within the host, packaged with its dependencies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sp>
        <p:nvSpPr>
          <p:cNvPr id="325" name="Google Shape;32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is a platform that simplifies the process of building, shipping and running apps using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leverages </a:t>
            </a:r>
            <a:r>
              <a:rPr b="1" lang="en"/>
              <a:t>containerd</a:t>
            </a:r>
            <a:r>
              <a:rPr lang="en"/>
              <a:t> and </a:t>
            </a:r>
            <a:r>
              <a:rPr b="1" lang="en"/>
              <a:t>runc </a:t>
            </a:r>
            <a:r>
              <a:rPr lang="en"/>
              <a:t>to run 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Docker is written in </a:t>
            </a:r>
            <a:r>
              <a:rPr b="1" lang="en"/>
              <a:t>Go</a:t>
            </a:r>
            <a:endParaRPr/>
          </a:p>
        </p:txBody>
      </p:sp>
      <p:grpSp>
        <p:nvGrpSpPr>
          <p:cNvPr id="326" name="Google Shape;326;p26"/>
          <p:cNvGrpSpPr/>
          <p:nvPr/>
        </p:nvGrpSpPr>
        <p:grpSpPr>
          <a:xfrm>
            <a:off x="223425" y="2910089"/>
            <a:ext cx="8697150" cy="1801411"/>
            <a:chOff x="223425" y="2910089"/>
            <a:chExt cx="8697150" cy="1801411"/>
          </a:xfrm>
        </p:grpSpPr>
        <p:cxnSp>
          <p:nvCxnSpPr>
            <p:cNvPr id="327" name="Google Shape;327;p26"/>
            <p:cNvCxnSpPr>
              <a:stCxn id="328" idx="3"/>
              <a:endCxn id="329" idx="1"/>
            </p:cNvCxnSpPr>
            <p:nvPr/>
          </p:nvCxnSpPr>
          <p:spPr>
            <a:xfrm>
              <a:off x="1812325" y="3196439"/>
              <a:ext cx="89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0" name="Google Shape;330;p26"/>
            <p:cNvCxnSpPr>
              <a:stCxn id="329" idx="3"/>
              <a:endCxn id="331" idx="1"/>
            </p:cNvCxnSpPr>
            <p:nvPr/>
          </p:nvCxnSpPr>
          <p:spPr>
            <a:xfrm>
              <a:off x="4122925" y="3196439"/>
              <a:ext cx="75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332" name="Google Shape;332;p26"/>
            <p:cNvCxnSpPr>
              <a:stCxn id="333" idx="3"/>
              <a:endCxn id="334" idx="1"/>
            </p:cNvCxnSpPr>
            <p:nvPr/>
          </p:nvCxnSpPr>
          <p:spPr>
            <a:xfrm>
              <a:off x="6575300" y="3196439"/>
              <a:ext cx="75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335" name="Google Shape;335;p26"/>
            <p:cNvSpPr txBox="1"/>
            <p:nvPr/>
          </p:nvSpPr>
          <p:spPr>
            <a:xfrm>
              <a:off x="223425" y="3733800"/>
              <a:ext cx="1765500" cy="97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grpSp>
          <p:nvGrpSpPr>
            <p:cNvPr id="336" name="Google Shape;336;p26"/>
            <p:cNvGrpSpPr/>
            <p:nvPr/>
          </p:nvGrpSpPr>
          <p:grpSpPr>
            <a:xfrm>
              <a:off x="2533975" y="2910089"/>
              <a:ext cx="1765500" cy="1801411"/>
              <a:chOff x="2445700" y="2910089"/>
              <a:chExt cx="1765500" cy="1801411"/>
            </a:xfrm>
          </p:grpSpPr>
          <p:sp>
            <p:nvSpPr>
              <p:cNvPr id="329" name="Google Shape;329;p26"/>
              <p:cNvSpPr/>
              <p:nvPr/>
            </p:nvSpPr>
            <p:spPr>
              <a:xfrm>
                <a:off x="2622250" y="2910089"/>
                <a:ext cx="1412400" cy="572700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Containerd</a:t>
                </a:r>
                <a:endParaRPr b="1"/>
              </a:p>
            </p:txBody>
          </p:sp>
          <p:sp>
            <p:nvSpPr>
              <p:cNvPr id="337" name="Google Shape;337;p26"/>
              <p:cNvSpPr txBox="1"/>
              <p:nvPr/>
            </p:nvSpPr>
            <p:spPr>
              <a:xfrm>
                <a:off x="2445700" y="3733800"/>
                <a:ext cx="1765500" cy="9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338" name="Google Shape;338;p26"/>
            <p:cNvGrpSpPr/>
            <p:nvPr/>
          </p:nvGrpSpPr>
          <p:grpSpPr>
            <a:xfrm>
              <a:off x="4844525" y="2910089"/>
              <a:ext cx="1765500" cy="1801411"/>
              <a:chOff x="4774100" y="2910089"/>
              <a:chExt cx="1765500" cy="1801411"/>
            </a:xfrm>
          </p:grpSpPr>
          <p:grpSp>
            <p:nvGrpSpPr>
              <p:cNvPr id="339" name="Google Shape;339;p26"/>
              <p:cNvGrpSpPr/>
              <p:nvPr/>
            </p:nvGrpSpPr>
            <p:grpSpPr>
              <a:xfrm>
                <a:off x="4808825" y="2910089"/>
                <a:ext cx="1696050" cy="572700"/>
                <a:chOff x="4249075" y="3719450"/>
                <a:chExt cx="1696050" cy="572700"/>
              </a:xfrm>
            </p:grpSpPr>
            <p:sp>
              <p:nvSpPr>
                <p:cNvPr id="333" name="Google Shape;333;p26"/>
                <p:cNvSpPr/>
                <p:nvPr/>
              </p:nvSpPr>
              <p:spPr>
                <a:xfrm>
                  <a:off x="4532725" y="3719450"/>
                  <a:ext cx="1412400" cy="572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5A6B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r>
                    <a:rPr b="1" lang="en"/>
                    <a:t>runc</a:t>
                  </a:r>
                  <a:endParaRPr b="1"/>
                </a:p>
              </p:txBody>
            </p:sp>
            <p:sp>
              <p:nvSpPr>
                <p:cNvPr id="331" name="Google Shape;331;p26"/>
                <p:cNvSpPr/>
                <p:nvPr/>
              </p:nvSpPr>
              <p:spPr>
                <a:xfrm>
                  <a:off x="4249075" y="3719450"/>
                  <a:ext cx="666900" cy="572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OCI</a:t>
                  </a:r>
                  <a:br>
                    <a:rPr b="1" lang="en"/>
                  </a:br>
                  <a:r>
                    <a:rPr b="1" lang="en"/>
                    <a:t>Spec</a:t>
                  </a:r>
                  <a:endParaRPr b="1"/>
                </a:p>
              </p:txBody>
            </p:sp>
          </p:grpSp>
          <p:sp>
            <p:nvSpPr>
              <p:cNvPr id="340" name="Google Shape;340;p26"/>
              <p:cNvSpPr txBox="1"/>
              <p:nvPr/>
            </p:nvSpPr>
            <p:spPr>
              <a:xfrm>
                <a:off x="4774100" y="3733800"/>
                <a:ext cx="1765500" cy="9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Interacts with kernel to create container processes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341" name="Google Shape;341;p26"/>
            <p:cNvGrpSpPr/>
            <p:nvPr/>
          </p:nvGrpSpPr>
          <p:grpSpPr>
            <a:xfrm>
              <a:off x="7155075" y="2910089"/>
              <a:ext cx="1765500" cy="1801411"/>
              <a:chOff x="7066800" y="2910089"/>
              <a:chExt cx="1765500" cy="1801411"/>
            </a:xfrm>
          </p:grpSpPr>
          <p:sp>
            <p:nvSpPr>
              <p:cNvPr id="334" name="Google Shape;334;p26"/>
              <p:cNvSpPr/>
              <p:nvPr/>
            </p:nvSpPr>
            <p:spPr>
              <a:xfrm>
                <a:off x="7243350" y="2910089"/>
                <a:ext cx="1412400" cy="572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Container</a:t>
                </a:r>
                <a:endParaRPr b="1"/>
              </a:p>
            </p:txBody>
          </p:sp>
          <p:sp>
            <p:nvSpPr>
              <p:cNvPr id="342" name="Google Shape;342;p26"/>
              <p:cNvSpPr txBox="1"/>
              <p:nvPr/>
            </p:nvSpPr>
            <p:spPr>
              <a:xfrm>
                <a:off x="7066800" y="3733800"/>
                <a:ext cx="1765500" cy="9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Isolated process running within the host, packaged with its dependencies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</p:grpSp>
      <p:pic>
        <p:nvPicPr>
          <p:cNvPr id="343" name="Google Shape;3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50" y="2827625"/>
            <a:ext cx="1308851" cy="856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Architecture</a:t>
            </a:r>
            <a:endParaRPr/>
          </a:p>
        </p:txBody>
      </p:sp>
      <p:sp>
        <p:nvSpPr>
          <p:cNvPr id="349" name="Google Shape;3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Client: </a:t>
            </a:r>
            <a:r>
              <a:rPr lang="en"/>
              <a:t>I</a:t>
            </a:r>
            <a:r>
              <a:rPr lang="en"/>
              <a:t>t allows the user to issue API commands to the docker daemon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Docker Host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</a:t>
            </a:r>
            <a:r>
              <a:rPr b="1" lang="en"/>
              <a:t>ockerd: </a:t>
            </a:r>
            <a:r>
              <a:rPr lang="en"/>
              <a:t>Listens for Docker API requests and processes them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Docker objects: </a:t>
            </a:r>
            <a:r>
              <a:rPr lang="en"/>
              <a:t>Images, Containers, Storage,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Docker Registry: </a:t>
            </a:r>
            <a:r>
              <a:rPr lang="en"/>
              <a:t>An online repository containing docker images</a:t>
            </a:r>
            <a:endParaRPr/>
          </a:p>
        </p:txBody>
      </p:sp>
      <p:pic>
        <p:nvPicPr>
          <p:cNvPr id="350" name="Google Shape;3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2325" y="2826275"/>
            <a:ext cx="5299351" cy="224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Daemon: The Orchestrator</a:t>
            </a:r>
            <a:endParaRPr/>
          </a:p>
        </p:txBody>
      </p:sp>
      <p:sp>
        <p:nvSpPr>
          <p:cNvPr id="356" name="Google Shape;35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</a:t>
            </a:r>
            <a:r>
              <a:rPr b="1" lang="en"/>
              <a:t>ockerd </a:t>
            </a:r>
            <a:r>
              <a:rPr lang="en"/>
              <a:t>is the core background service it provides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API: </a:t>
            </a:r>
            <a:r>
              <a:rPr lang="en"/>
              <a:t>Listens for Docker client commands, on UNIX sockets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Images: </a:t>
            </a:r>
            <a:r>
              <a:rPr lang="en"/>
              <a:t>Pulls, builds, stores and caches the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Containers: </a:t>
            </a:r>
            <a:r>
              <a:rPr lang="en"/>
              <a:t>Manages </a:t>
            </a:r>
            <a:r>
              <a:rPr lang="en"/>
              <a:t>container</a:t>
            </a:r>
            <a:r>
              <a:rPr lang="en"/>
              <a:t> lifecycle via </a:t>
            </a:r>
            <a:r>
              <a:rPr b="1" lang="en"/>
              <a:t>containerd</a:t>
            </a:r>
            <a:r>
              <a:rPr lang="en"/>
              <a:t> and </a:t>
            </a:r>
            <a:r>
              <a:rPr b="1" lang="en"/>
              <a:t>runc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Networking/Storage: </a:t>
            </a:r>
            <a:r>
              <a:rPr lang="en"/>
              <a:t>Manages networks and volumes occupied by docker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works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Client sends a request to </a:t>
            </a:r>
            <a:r>
              <a:rPr b="1" lang="en"/>
              <a:t>dockerd</a:t>
            </a:r>
            <a:r>
              <a:rPr lang="en"/>
              <a:t> on the docker socket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d</a:t>
            </a:r>
            <a:r>
              <a:rPr b="1" lang="en"/>
              <a:t>ockerd</a:t>
            </a:r>
            <a:r>
              <a:rPr lang="en"/>
              <a:t> parses the request, and applies the transformation to the relevant </a:t>
            </a:r>
            <a:r>
              <a:rPr b="1" lang="en"/>
              <a:t>docker objects </a:t>
            </a:r>
            <a:r>
              <a:rPr lang="en"/>
              <a:t>(images, containers, storage, network)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Images: The blueprints</a:t>
            </a:r>
            <a:endParaRPr/>
          </a:p>
        </p:txBody>
      </p:sp>
      <p:sp>
        <p:nvSpPr>
          <p:cNvPr id="362" name="Google Shape;36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the foundation for creating containers. They are read-only templates with instructions for </a:t>
            </a:r>
            <a:r>
              <a:rPr b="1" lang="en"/>
              <a:t>dockerd</a:t>
            </a:r>
            <a:r>
              <a:rPr lang="en"/>
              <a:t> for creating a docker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Images are built in layers, each layer represents a change to the filesystem, this allows efficient image sharing and caching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to find images?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an image registry e.g., Docker hub (public) or your private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are images used?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you run </a:t>
            </a:r>
            <a:r>
              <a:rPr lang="en">
                <a:solidFill>
                  <a:schemeClr val="lt1"/>
                </a:solidFill>
                <a:highlight>
                  <a:srgbClr val="9E9E9E"/>
                </a:highlight>
              </a:rPr>
              <a:t>docker run</a:t>
            </a:r>
            <a:r>
              <a:rPr lang="en">
                <a:highlight>
                  <a:srgbClr val="9E9E9E"/>
                </a:highlight>
              </a:rPr>
              <a:t> </a:t>
            </a:r>
            <a:r>
              <a:rPr lang="en">
                <a:highlight>
                  <a:schemeClr val="lt1"/>
                </a:highlight>
              </a:rPr>
              <a:t> command, docker uses the specified image to create a container (process)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The image is loaded into the container’s filesystem and the commands specified are executed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Images: Downloading</a:t>
            </a:r>
            <a:endParaRPr/>
          </a:p>
        </p:txBody>
      </p:sp>
      <p:pic>
        <p:nvPicPr>
          <p:cNvPr id="368" name="Google Shape;368;p30"/>
          <p:cNvPicPr preferRelativeResize="0"/>
          <p:nvPr/>
        </p:nvPicPr>
        <p:blipFill rotWithShape="1">
          <a:blip r:embed="rId3">
            <a:alphaModFix/>
          </a:blip>
          <a:srcRect b="54125" l="500" r="73002" t="11325"/>
          <a:stretch/>
        </p:blipFill>
        <p:spPr>
          <a:xfrm>
            <a:off x="5500750" y="3056988"/>
            <a:ext cx="3331550" cy="16809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</a:rPr>
              <a:t>Running </a:t>
            </a:r>
            <a:r>
              <a:rPr lang="en">
                <a:highlight>
                  <a:schemeClr val="lt2"/>
                </a:highlight>
              </a:rPr>
              <a:t>docker run -d -p 8080:80 nginx </a:t>
            </a:r>
            <a:r>
              <a:rPr lang="en">
                <a:highlight>
                  <a:schemeClr val="lt1"/>
                </a:highlight>
              </a:rPr>
              <a:t> for the first time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highlight>
                  <a:schemeClr val="lt1"/>
                </a:highlight>
              </a:rPr>
              <a:t>dockerd</a:t>
            </a:r>
            <a:r>
              <a:rPr lang="en">
                <a:highlight>
                  <a:schemeClr val="lt1"/>
                </a:highlight>
              </a:rPr>
              <a:t> doesn’t find this image in the local repo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highlight>
                  <a:schemeClr val="lt1"/>
                </a:highlight>
              </a:rPr>
              <a:t>d</a:t>
            </a:r>
            <a:r>
              <a:rPr b="1" lang="en">
                <a:highlight>
                  <a:schemeClr val="lt1"/>
                </a:highlight>
              </a:rPr>
              <a:t>ockerd </a:t>
            </a:r>
            <a:r>
              <a:rPr lang="en">
                <a:highlight>
                  <a:schemeClr val="lt1"/>
                </a:highlight>
              </a:rPr>
              <a:t>fetches image from the default remote repository (Docker Hub)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highlight>
                  <a:schemeClr val="lt1"/>
                </a:highlight>
              </a:rPr>
              <a:t>d</a:t>
            </a:r>
            <a:r>
              <a:rPr b="1" lang="en">
                <a:highlight>
                  <a:schemeClr val="lt1"/>
                </a:highlight>
              </a:rPr>
              <a:t>ockerd</a:t>
            </a:r>
            <a:r>
              <a:rPr lang="en">
                <a:highlight>
                  <a:schemeClr val="lt1"/>
                </a:highlight>
              </a:rPr>
              <a:t> starts downloading (pulling) the image in a layered manner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>
                <a:highlight>
                  <a:schemeClr val="lt1"/>
                </a:highlight>
              </a:rPr>
              <a:t>d</a:t>
            </a:r>
            <a:r>
              <a:rPr b="1" lang="en">
                <a:highlight>
                  <a:schemeClr val="lt1"/>
                </a:highlight>
              </a:rPr>
              <a:t>ockerd</a:t>
            </a:r>
            <a:r>
              <a:rPr b="1" lang="en"/>
              <a:t> </a:t>
            </a:r>
            <a:r>
              <a:rPr lang="en"/>
              <a:t>caches the layers for later use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Images: Building your own</a:t>
            </a:r>
            <a:endParaRPr/>
          </a:p>
        </p:txBody>
      </p:sp>
      <p:sp>
        <p:nvSpPr>
          <p:cNvPr id="375" name="Google Shape;3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You can also build your own docker images using a </a:t>
            </a:r>
            <a:r>
              <a:rPr b="1" lang="en">
                <a:highlight>
                  <a:schemeClr val="lt1"/>
                </a:highlight>
              </a:rPr>
              <a:t>Dockerfile</a:t>
            </a:r>
            <a:endParaRPr b="1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A </a:t>
            </a:r>
            <a:r>
              <a:rPr b="1" lang="en">
                <a:highlight>
                  <a:schemeClr val="lt1"/>
                </a:highlight>
              </a:rPr>
              <a:t>Dockerfile</a:t>
            </a:r>
            <a:r>
              <a:rPr lang="en">
                <a:highlight>
                  <a:schemeClr val="lt1"/>
                </a:highlight>
              </a:rPr>
              <a:t> contains declarative instructions on how to construct an image</a:t>
            </a:r>
            <a:endParaRPr>
              <a:highlight>
                <a:schemeClr val="lt1"/>
              </a:highlight>
            </a:endParaRPr>
          </a:p>
        </p:txBody>
      </p:sp>
      <p:pic>
        <p:nvPicPr>
          <p:cNvPr id="376" name="Google Shape;3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97" y="2093637"/>
            <a:ext cx="417443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2080" y="2093638"/>
            <a:ext cx="4176523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"It Works On My Machine" Dilemma</a:t>
            </a: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88465" y="1720101"/>
            <a:ext cx="1554560" cy="2198095"/>
            <a:chOff x="147019" y="1243238"/>
            <a:chExt cx="1857300" cy="2446678"/>
          </a:xfrm>
        </p:grpSpPr>
        <p:pic>
          <p:nvPicPr>
            <p:cNvPr id="62" name="Google Shape;62;p14"/>
            <p:cNvPicPr preferRelativeResize="0"/>
            <p:nvPr/>
          </p:nvPicPr>
          <p:blipFill rotWithShape="1">
            <a:blip r:embed="rId3">
              <a:alphaModFix/>
            </a:blip>
            <a:srcRect b="63364" l="0" r="48245" t="0"/>
            <a:stretch/>
          </p:blipFill>
          <p:spPr>
            <a:xfrm>
              <a:off x="170888" y="1243238"/>
              <a:ext cx="1726162" cy="12417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 txBox="1"/>
            <p:nvPr/>
          </p:nvSpPr>
          <p:spPr>
            <a:xfrm>
              <a:off x="147019" y="2774015"/>
              <a:ext cx="1857300" cy="91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“Finally the feature works, time to push it into production”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1897872" y="1739272"/>
            <a:ext cx="1554534" cy="2159753"/>
            <a:chOff x="2478925" y="1243250"/>
            <a:chExt cx="1903200" cy="2592741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63363" l="51616" r="0" t="0"/>
            <a:stretch/>
          </p:blipFill>
          <p:spPr>
            <a:xfrm>
              <a:off x="2564176" y="1243250"/>
              <a:ext cx="1773798" cy="1343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2478925" y="2848091"/>
              <a:ext cx="1903200" cy="98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</a:rPr>
                <a:t>Production crashes</a:t>
              </a:r>
              <a:endParaRPr b="1" sz="1200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67" name="Google Shape;67;p14"/>
          <p:cNvGrpSpPr/>
          <p:nvPr/>
        </p:nvGrpSpPr>
        <p:grpSpPr>
          <a:xfrm>
            <a:off x="7506868" y="1737470"/>
            <a:ext cx="1554564" cy="2163359"/>
            <a:chOff x="7218225" y="1292000"/>
            <a:chExt cx="1797600" cy="2622889"/>
          </a:xfrm>
        </p:grpSpPr>
        <p:pic>
          <p:nvPicPr>
            <p:cNvPr id="68" name="Google Shape;68;p14"/>
            <p:cNvPicPr preferRelativeResize="0"/>
            <p:nvPr/>
          </p:nvPicPr>
          <p:blipFill rotWithShape="1">
            <a:blip r:embed="rId3">
              <a:alphaModFix/>
            </a:blip>
            <a:srcRect b="0" l="49907" r="0" t="64032"/>
            <a:stretch/>
          </p:blipFill>
          <p:spPr>
            <a:xfrm>
              <a:off x="7269852" y="1292000"/>
              <a:ext cx="1670646" cy="135246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7218225" y="2917089"/>
              <a:ext cx="1797600" cy="99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“</a:t>
              </a:r>
              <a:r>
                <a:rPr lang="en" sz="1200">
                  <a:solidFill>
                    <a:schemeClr val="dk2"/>
                  </a:solidFill>
                </a:rPr>
                <a:t>We're</a:t>
              </a:r>
              <a:r>
                <a:rPr lang="en" sz="1200">
                  <a:solidFill>
                    <a:schemeClr val="dk2"/>
                  </a:solidFill>
                </a:rPr>
                <a:t> not giving the customer your machine”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70" name="Google Shape;70;p14"/>
          <p:cNvGrpSpPr/>
          <p:nvPr/>
        </p:nvGrpSpPr>
        <p:grpSpPr>
          <a:xfrm>
            <a:off x="5683972" y="1740089"/>
            <a:ext cx="1554560" cy="2158120"/>
            <a:chOff x="147019" y="1243238"/>
            <a:chExt cx="1857300" cy="2549764"/>
          </a:xfrm>
        </p:grpSpPr>
        <p:pic>
          <p:nvPicPr>
            <p:cNvPr id="71" name="Google Shape;71;p14"/>
            <p:cNvPicPr preferRelativeResize="0"/>
            <p:nvPr/>
          </p:nvPicPr>
          <p:blipFill rotWithShape="1">
            <a:blip r:embed="rId3">
              <a:alphaModFix/>
            </a:blip>
            <a:srcRect b="63364" l="0" r="48245" t="0"/>
            <a:stretch/>
          </p:blipFill>
          <p:spPr>
            <a:xfrm>
              <a:off x="170888" y="1243238"/>
              <a:ext cx="1726162" cy="1317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4"/>
            <p:cNvSpPr txBox="1"/>
            <p:nvPr/>
          </p:nvSpPr>
          <p:spPr>
            <a:xfrm>
              <a:off x="147019" y="2820701"/>
              <a:ext cx="1857300" cy="97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</a:rPr>
                <a:t>“I have tested the feature and it works on my machine”</a:t>
              </a:r>
              <a:endParaRPr sz="1200">
                <a:solidFill>
                  <a:schemeClr val="dk2"/>
                </a:solidFill>
              </a:endParaRPr>
            </a:p>
          </p:txBody>
        </p:sp>
      </p:grpSp>
      <p:grpSp>
        <p:nvGrpSpPr>
          <p:cNvPr id="73" name="Google Shape;73;p14"/>
          <p:cNvGrpSpPr/>
          <p:nvPr/>
        </p:nvGrpSpPr>
        <p:grpSpPr>
          <a:xfrm>
            <a:off x="3768919" y="1789007"/>
            <a:ext cx="1554606" cy="2060283"/>
            <a:chOff x="5538978" y="1162100"/>
            <a:chExt cx="1576200" cy="2138111"/>
          </a:xfrm>
        </p:grpSpPr>
        <p:pic>
          <p:nvPicPr>
            <p:cNvPr id="74" name="Google Shape;74;p14"/>
            <p:cNvPicPr preferRelativeResize="0"/>
            <p:nvPr/>
          </p:nvPicPr>
          <p:blipFill rotWithShape="1">
            <a:blip r:embed="rId4">
              <a:alphaModFix/>
            </a:blip>
            <a:srcRect b="16408" l="0" r="0" t="0"/>
            <a:stretch/>
          </p:blipFill>
          <p:spPr>
            <a:xfrm>
              <a:off x="5584245" y="1162100"/>
              <a:ext cx="1464822" cy="11577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14"/>
            <p:cNvSpPr txBox="1"/>
            <p:nvPr/>
          </p:nvSpPr>
          <p:spPr>
            <a:xfrm>
              <a:off x="5538978" y="2540911"/>
              <a:ext cx="1576200" cy="75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dk2"/>
                  </a:solidFill>
                </a:rPr>
                <a:t>* DOOM SIREN</a:t>
              </a:r>
              <a:r>
                <a:rPr b="1" lang="en" sz="1100">
                  <a:solidFill>
                    <a:schemeClr val="dk2"/>
                  </a:solidFill>
                </a:rPr>
                <a:t> </a:t>
              </a:r>
              <a:r>
                <a:rPr b="1" lang="en" sz="1200">
                  <a:solidFill>
                    <a:schemeClr val="dk2"/>
                  </a:solidFill>
                </a:rPr>
                <a:t>*</a:t>
              </a:r>
              <a:endParaRPr b="1" sz="1200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Images: Dockerfile Instructions</a:t>
            </a:r>
            <a:endParaRPr/>
          </a:p>
        </p:txBody>
      </p:sp>
      <p:sp>
        <p:nvSpPr>
          <p:cNvPr id="383" name="Google Shape;3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FROM → Specifies the base image to use.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RUN → Executes commands in the container during the image build process.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COPY → Copies files or directories from the host machine into the image.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ADD → Similar to COPY, but with additional functionalities.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CMD → Provides the default command to run when a container is started.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ENTRYPOINT → Configures a container to run as an executable.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WORKDIR → Sets the working directory for any subsequent RUN, CMD, ENTRYPOINT, COPY, and ADD instructions.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ENV → Sets environment variables within the image.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Docker networking enables communication between containers, the host system, and external networks.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Default Network Modes: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chemeClr val="lt1"/>
                </a:highlight>
              </a:rPr>
              <a:t>Bridge: </a:t>
            </a:r>
            <a:r>
              <a:rPr lang="en">
                <a:highlight>
                  <a:schemeClr val="lt1"/>
                </a:highlight>
              </a:rPr>
              <a:t>Containers on same host talk via IPs. Ports must be mapped for external access.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chemeClr val="lt1"/>
                </a:highlight>
              </a:rPr>
              <a:t>Host: </a:t>
            </a:r>
            <a:r>
              <a:rPr lang="en">
                <a:highlight>
                  <a:schemeClr val="lt1"/>
                </a:highlight>
              </a:rPr>
              <a:t>Containers use host's network directly. Fast, but port conflicts are possible.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chemeClr val="lt1"/>
                </a:highlight>
              </a:rPr>
              <a:t>Overlay: </a:t>
            </a:r>
            <a:r>
              <a:rPr lang="en">
                <a:highlight>
                  <a:schemeClr val="lt1"/>
                </a:highlight>
              </a:rPr>
              <a:t>Multi-host communication; used in Swarm.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chemeClr val="lt1"/>
                </a:highlight>
              </a:rPr>
              <a:t>Macvlan: </a:t>
            </a:r>
            <a:r>
              <a:rPr lang="en">
                <a:highlight>
                  <a:schemeClr val="lt1"/>
                </a:highlight>
              </a:rPr>
              <a:t>Containers appear as physical devices.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chemeClr val="lt1"/>
                </a:highlight>
              </a:rPr>
              <a:t>None: </a:t>
            </a:r>
            <a:r>
              <a:rPr lang="en">
                <a:highlight>
                  <a:schemeClr val="lt1"/>
                </a:highlight>
              </a:rPr>
              <a:t>Total network isolation.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Port Mapping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 Allows external systems reach services inside containers using host ports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Example</a:t>
            </a:r>
            <a:endParaRPr>
              <a:highlight>
                <a:schemeClr val="lt1"/>
              </a:highlight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lt1"/>
                </a:solidFill>
                <a:highlight>
                  <a:srgbClr val="9E9E9E"/>
                </a:highlight>
              </a:rPr>
              <a:t>-p 8080:80</a:t>
            </a:r>
            <a:r>
              <a:rPr lang="en">
                <a:highlight>
                  <a:schemeClr val="lt1"/>
                </a:highlight>
              </a:rPr>
              <a:t> → Maps port 80 in the container to port 8080 on the host.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389" name="Google Shape;38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Networking: Overview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Networking: Communication</a:t>
            </a:r>
            <a:endParaRPr/>
          </a:p>
        </p:txBody>
      </p:sp>
      <p:graphicFrame>
        <p:nvGraphicFramePr>
          <p:cNvPr id="395" name="Google Shape;395;p34"/>
          <p:cNvGraphicFramePr/>
          <p:nvPr/>
        </p:nvGraphicFramePr>
        <p:xfrm>
          <a:off x="34735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{BF3208E5-E347-4CE1-92A0-41779C4A258F}</a:tableStyleId>
              </a:tblPr>
              <a:tblGrid>
                <a:gridCol w="2112325"/>
                <a:gridCol w="2112325"/>
                <a:gridCol w="2112325"/>
                <a:gridCol w="2112325"/>
              </a:tblGrid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Networking Mode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Communication Inside the Container</a:t>
                      </a:r>
                      <a:endParaRPr b="1" sz="11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Communication from Outside the Container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To Other Containers on Same Network</a:t>
                      </a:r>
                      <a:endParaRPr b="1" sz="11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To External Services</a:t>
                      </a:r>
                      <a:endParaRPr b="1"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vMerge="1"/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Bridge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 container names or IP addresses.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Containers can access external networks directly.</a:t>
                      </a:r>
                      <a:endParaRPr sz="11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Requires port mapping to access container services via the host's IP and specified port.</a:t>
                      </a:r>
                      <a:endParaRPr sz="11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Host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Communicate over the host's network using standard networking methods.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Direct access as if running on the host.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Services are accessible via the host's IP and the service's native port without additional port mapping.</a:t>
                      </a:r>
                      <a:endParaRPr sz="1100"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Overlay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 container names or IP addresses.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Access depends on network configuration.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Typically requires port mapping and appropriate routing to access services.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Macvlan</a:t>
                      </a:r>
                      <a:endParaRPr b="1"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 assigned MAC or IP addresses.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Direct access based on network setup.</a:t>
                      </a:r>
                      <a:endParaRPr sz="11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Accessible using the container's unique MAC and IP address, similar to a physical device on the network.</a:t>
                      </a:r>
                      <a:endParaRPr sz="11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</a:t>
            </a:r>
            <a:r>
              <a:rPr lang="en"/>
              <a:t>Persistence</a:t>
            </a:r>
            <a:endParaRPr/>
          </a:p>
        </p:txBody>
      </p:sp>
      <p:sp>
        <p:nvSpPr>
          <p:cNvPr id="401" name="Google Shape;40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chemeClr val="lt1"/>
                </a:highlight>
              </a:rPr>
              <a:t>Ephemeral Nature of Containers</a:t>
            </a:r>
            <a:r>
              <a:rPr lang="en">
                <a:highlight>
                  <a:schemeClr val="lt1"/>
                </a:highlight>
              </a:rPr>
              <a:t>: By default, Docker containers are stateless; any data written inside a container is lost upon its removal or restart. This poses challenges for applications requiring persistent data storage, such as databases or services managing user-generated content.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Persistence</a:t>
            </a:r>
            <a:endParaRPr/>
          </a:p>
        </p:txBody>
      </p:sp>
      <p:sp>
        <p:nvSpPr>
          <p:cNvPr id="407" name="Google Shape;40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Volumes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Provides a way to persist data by creating storage outside the container 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Data remains intact across container restarts and removals 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Volumes can be shared among multiple containers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Creating a Volume: </a:t>
            </a:r>
            <a:r>
              <a:rPr lang="en" sz="1400">
                <a:solidFill>
                  <a:schemeClr val="lt1"/>
                </a:solidFill>
                <a:highlight>
                  <a:srgbClr val="9E9E9E"/>
                </a:highlight>
              </a:rPr>
              <a:t>docker volume create my_volume</a:t>
            </a:r>
            <a:endParaRPr sz="1400">
              <a:solidFill>
                <a:schemeClr val="lt1"/>
              </a:solidFill>
              <a:highlight>
                <a:srgbClr val="9E9E9E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Running a Container with a Volume: </a:t>
            </a:r>
            <a:r>
              <a:rPr lang="en" sz="1400">
                <a:solidFill>
                  <a:schemeClr val="lt1"/>
                </a:solidFill>
                <a:highlight>
                  <a:srgbClr val="9E9E9E"/>
                </a:highlight>
              </a:rPr>
              <a:t>docker run -d -v my_volume:/path/in/container</a:t>
            </a:r>
            <a:endParaRPr>
              <a:solidFill>
                <a:schemeClr val="lt1"/>
              </a:solidFill>
              <a:highlight>
                <a:srgbClr val="9E9E9E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Mounts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Mount a host file or directory onto the container at a specified path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Suitable for scenarios requiring direct access on the host file system, such as configuration files or source code during development.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Mounts vs. Volumes</a:t>
            </a:r>
            <a:endParaRPr/>
          </a:p>
        </p:txBody>
      </p:sp>
      <p:graphicFrame>
        <p:nvGraphicFramePr>
          <p:cNvPr id="413" name="Google Shape;413;p37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{BF3208E5-E347-4CE1-92A0-41779C4A258F}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Mount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Volume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Management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Managed by host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By docker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Portability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Tied to host directory structure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 be easily backed up and migrated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Security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Exposes host’s directories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Isolated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- Introduction</a:t>
            </a:r>
            <a:endParaRPr/>
          </a:p>
        </p:txBody>
      </p:sp>
      <p:sp>
        <p:nvSpPr>
          <p:cNvPr id="419" name="Google Shape;4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Docker Compose is a tool (client) that allows developers to define and manage multi-container Docker applications using a single YAML file.</a:t>
            </a:r>
            <a:endParaRPr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Key Features: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chemeClr val="lt1"/>
                </a:highlight>
              </a:rPr>
              <a:t>Service Definition:</a:t>
            </a:r>
            <a:r>
              <a:rPr lang="en">
                <a:highlight>
                  <a:schemeClr val="lt1"/>
                </a:highlight>
              </a:rPr>
              <a:t> Specify each service (e.g., databases, web servers) in the application, including configurations and dependencies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chemeClr val="lt1"/>
                </a:highlight>
              </a:rPr>
              <a:t>Networking:</a:t>
            </a:r>
            <a:r>
              <a:rPr lang="en">
                <a:highlight>
                  <a:schemeClr val="lt1"/>
                </a:highlight>
              </a:rPr>
              <a:t> Automatically handles networking between services, ensuring seamless communication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highlight>
                  <a:schemeClr val="lt1"/>
                </a:highlight>
              </a:rPr>
              <a:t>Volumes:</a:t>
            </a:r>
            <a:r>
              <a:rPr lang="en">
                <a:highlight>
                  <a:schemeClr val="lt1"/>
                </a:highlight>
              </a:rPr>
              <a:t> Manage persistent data storage across container restarts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 Compose - Benefits and Use Cases</a:t>
            </a:r>
            <a:endParaRPr/>
          </a:p>
        </p:txBody>
      </p:sp>
      <p:sp>
        <p:nvSpPr>
          <p:cNvPr id="425" name="Google Shape;42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chemeClr val="lt1"/>
                </a:highlight>
              </a:rPr>
              <a:t>Benefits:</a:t>
            </a:r>
            <a:endParaRPr sz="1800">
              <a:highlight>
                <a:schemeClr val="lt1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500">
                <a:highlight>
                  <a:schemeClr val="lt1"/>
                </a:highlight>
              </a:rPr>
              <a:t>Control multi-container applications with straightforward commands</a:t>
            </a:r>
            <a:endParaRPr sz="1500">
              <a:highlight>
                <a:schemeClr val="lt1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500">
                <a:highlight>
                  <a:schemeClr val="lt1"/>
                </a:highlight>
              </a:rPr>
              <a:t>Maintain uniform environments across development, testing, and production stages</a:t>
            </a:r>
            <a:endParaRPr sz="1500">
              <a:highlight>
                <a:schemeClr val="lt1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500">
                <a:highlight>
                  <a:schemeClr val="lt1"/>
                </a:highlight>
              </a:rPr>
              <a:t>Reduce setup time and streamline workflows by defining configurations in a single file</a:t>
            </a:r>
            <a:endParaRPr sz="1500"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chemeClr val="lt1"/>
                </a:highlight>
              </a:rPr>
              <a:t>Use Cases: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Easily replicate complex environments for local development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Set up isolated environments for running test suites</a:t>
            </a:r>
            <a:endParaRPr>
              <a:highlight>
                <a:schemeClr val="lt1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highlight>
                  <a:schemeClr val="lt1"/>
                </a:highlight>
              </a:rPr>
              <a:t>Deploy applications on a single server with minimal configuration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36" name="Google Shape;43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Docker Get Started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Containers vs. VMs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</a:t>
            </a:r>
            <a:r>
              <a:rPr lang="en"/>
              <a:t>application runs perfectly on your machine but fails on other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kernels, versions of libraries, missing packages, conflicting configurations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Package the </a:t>
            </a:r>
            <a:r>
              <a:rPr b="1" lang="en"/>
              <a:t>(application + dependencies)</a:t>
            </a:r>
            <a:r>
              <a:rPr lang="en"/>
              <a:t> into a self-contained virtual machine / 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application becomes a portable installation that runs consistently across any environment that supports the application container/virtual machine.</a:t>
            </a:r>
            <a:endParaRPr/>
          </a:p>
        </p:txBody>
      </p:sp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"It Works On My Machine" Dilemma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vs. Containerization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/>
              <a:t>Virtualization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</a:pPr>
            <a:r>
              <a:rPr lang="en"/>
              <a:t>Creates virtual machines emulating entire hardware systems (CPU, RAM, storage, network).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Each VM runs a full guest 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Examples: VMware, VirtualBox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387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Hypervisor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software layer that manages and isolates virtual machines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1 (Bare-metal)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VMWare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Type 2 (Hosted)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VBox, VMWare</a:t>
            </a:r>
            <a:endParaRPr/>
          </a:p>
        </p:txBody>
      </p:sp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44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Architecture</a:t>
            </a:r>
            <a:endParaRPr/>
          </a:p>
        </p:txBody>
      </p:sp>
      <p:grpSp>
        <p:nvGrpSpPr>
          <p:cNvPr id="94" name="Google Shape;94;p17"/>
          <p:cNvGrpSpPr/>
          <p:nvPr/>
        </p:nvGrpSpPr>
        <p:grpSpPr>
          <a:xfrm>
            <a:off x="6678615" y="884323"/>
            <a:ext cx="2409261" cy="3200492"/>
            <a:chOff x="5128400" y="606075"/>
            <a:chExt cx="3657600" cy="4114800"/>
          </a:xfrm>
        </p:grpSpPr>
        <p:grpSp>
          <p:nvGrpSpPr>
            <p:cNvPr id="95" name="Google Shape;95;p17"/>
            <p:cNvGrpSpPr/>
            <p:nvPr/>
          </p:nvGrpSpPr>
          <p:grpSpPr>
            <a:xfrm>
              <a:off x="5128400" y="606075"/>
              <a:ext cx="3657600" cy="4114800"/>
              <a:chOff x="5128400" y="606075"/>
              <a:chExt cx="3657600" cy="4114800"/>
            </a:xfrm>
          </p:grpSpPr>
          <p:sp>
            <p:nvSpPr>
              <p:cNvPr id="96" name="Google Shape;96;p17"/>
              <p:cNvSpPr/>
              <p:nvPr/>
            </p:nvSpPr>
            <p:spPr>
              <a:xfrm>
                <a:off x="5128400" y="606075"/>
                <a:ext cx="3657600" cy="41148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5128400" y="3806475"/>
                <a:ext cx="3657600" cy="9144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Hardware</a:t>
                </a:r>
                <a:endParaRPr b="1"/>
              </a:p>
            </p:txBody>
          </p:sp>
        </p:grpSp>
        <p:sp>
          <p:nvSpPr>
            <p:cNvPr id="98" name="Google Shape;98;p17"/>
            <p:cNvSpPr/>
            <p:nvPr/>
          </p:nvSpPr>
          <p:spPr>
            <a:xfrm>
              <a:off x="5128400" y="2434975"/>
              <a:ext cx="3657600" cy="6858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Hypervisor</a:t>
              </a:r>
              <a:endParaRPr b="1"/>
            </a:p>
          </p:txBody>
        </p:sp>
        <p:sp>
          <p:nvSpPr>
            <p:cNvPr id="99" name="Google Shape;99;p17"/>
            <p:cNvSpPr/>
            <p:nvPr/>
          </p:nvSpPr>
          <p:spPr>
            <a:xfrm>
              <a:off x="5128400" y="3120763"/>
              <a:ext cx="3657600" cy="6858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Operating System</a:t>
              </a:r>
              <a:endParaRPr b="1"/>
            </a:p>
          </p:txBody>
        </p:sp>
        <p:grpSp>
          <p:nvGrpSpPr>
            <p:cNvPr id="100" name="Google Shape;100;p17"/>
            <p:cNvGrpSpPr/>
            <p:nvPr/>
          </p:nvGrpSpPr>
          <p:grpSpPr>
            <a:xfrm>
              <a:off x="5128400" y="606075"/>
              <a:ext cx="1188600" cy="1976400"/>
              <a:chOff x="1602825" y="182775"/>
              <a:chExt cx="1188600" cy="1976400"/>
            </a:xfrm>
          </p:grpSpPr>
          <p:sp>
            <p:nvSpPr>
              <p:cNvPr id="101" name="Google Shape;101;p17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2" name="Google Shape;102;p17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103" name="Google Shape;103;p17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VM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04" name="Google Shape;104;p17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Guest OS</a:t>
                  </a:r>
                  <a:endParaRPr b="1"/>
                </a:p>
              </p:txBody>
            </p:sp>
            <p:sp>
              <p:nvSpPr>
                <p:cNvPr id="105" name="Google Shape;105;p17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99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App</a:t>
                  </a:r>
                  <a:endParaRPr sz="1300"/>
                </a:p>
              </p:txBody>
            </p:sp>
          </p:grpSp>
        </p:grpSp>
        <p:grpSp>
          <p:nvGrpSpPr>
            <p:cNvPr id="106" name="Google Shape;106;p17"/>
            <p:cNvGrpSpPr/>
            <p:nvPr/>
          </p:nvGrpSpPr>
          <p:grpSpPr>
            <a:xfrm>
              <a:off x="6362900" y="606075"/>
              <a:ext cx="1188600" cy="1976400"/>
              <a:chOff x="1602825" y="182775"/>
              <a:chExt cx="1188600" cy="1976400"/>
            </a:xfrm>
          </p:grpSpPr>
          <p:sp>
            <p:nvSpPr>
              <p:cNvPr id="107" name="Google Shape;107;p17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" name="Google Shape;108;p17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109" name="Google Shape;109;p17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VM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0" name="Google Shape;110;p17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Guest OS</a:t>
                  </a:r>
                  <a:endParaRPr b="1"/>
                </a:p>
              </p:txBody>
            </p:sp>
            <p:sp>
              <p:nvSpPr>
                <p:cNvPr id="111" name="Google Shape;111;p17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App</a:t>
                  </a:r>
                  <a:endParaRPr sz="1300"/>
                </a:p>
              </p:txBody>
            </p:sp>
          </p:grpSp>
        </p:grpSp>
        <p:grpSp>
          <p:nvGrpSpPr>
            <p:cNvPr id="112" name="Google Shape;112;p17"/>
            <p:cNvGrpSpPr/>
            <p:nvPr/>
          </p:nvGrpSpPr>
          <p:grpSpPr>
            <a:xfrm>
              <a:off x="7597400" y="606075"/>
              <a:ext cx="1188600" cy="1976400"/>
              <a:chOff x="1602825" y="182775"/>
              <a:chExt cx="1188600" cy="1976400"/>
            </a:xfrm>
          </p:grpSpPr>
          <p:sp>
            <p:nvSpPr>
              <p:cNvPr id="113" name="Google Shape;113;p17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4" name="Google Shape;114;p17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115" name="Google Shape;115;p17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VM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16" name="Google Shape;116;p17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Guest OS</a:t>
                  </a:r>
                  <a:endParaRPr b="1"/>
                </a:p>
              </p:txBody>
            </p:sp>
            <p:sp>
              <p:nvSpPr>
                <p:cNvPr id="117" name="Google Shape;117;p17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8E7CC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App</a:t>
                  </a:r>
                  <a:endParaRPr sz="1300"/>
                </a:p>
              </p:txBody>
            </p:sp>
          </p:grpSp>
        </p:grpSp>
      </p:grpSp>
      <p:grpSp>
        <p:nvGrpSpPr>
          <p:cNvPr id="118" name="Google Shape;118;p17"/>
          <p:cNvGrpSpPr/>
          <p:nvPr/>
        </p:nvGrpSpPr>
        <p:grpSpPr>
          <a:xfrm>
            <a:off x="4138700" y="884339"/>
            <a:ext cx="2400498" cy="3200492"/>
            <a:chOff x="5128377" y="606075"/>
            <a:chExt cx="3657623" cy="4114800"/>
          </a:xfrm>
        </p:grpSpPr>
        <p:grpSp>
          <p:nvGrpSpPr>
            <p:cNvPr id="119" name="Google Shape;119;p17"/>
            <p:cNvGrpSpPr/>
            <p:nvPr/>
          </p:nvGrpSpPr>
          <p:grpSpPr>
            <a:xfrm>
              <a:off x="5128400" y="606075"/>
              <a:ext cx="3657600" cy="4114800"/>
              <a:chOff x="5128400" y="606075"/>
              <a:chExt cx="3657600" cy="4114800"/>
            </a:xfrm>
          </p:grpSpPr>
          <p:sp>
            <p:nvSpPr>
              <p:cNvPr id="120" name="Google Shape;120;p17"/>
              <p:cNvSpPr/>
              <p:nvPr/>
            </p:nvSpPr>
            <p:spPr>
              <a:xfrm>
                <a:off x="5128400" y="606075"/>
                <a:ext cx="3657600" cy="41148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7"/>
              <p:cNvSpPr/>
              <p:nvPr/>
            </p:nvSpPr>
            <p:spPr>
              <a:xfrm>
                <a:off x="5128400" y="3806475"/>
                <a:ext cx="3657600" cy="9144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Hardware</a:t>
                </a:r>
                <a:endParaRPr b="1"/>
              </a:p>
            </p:txBody>
          </p:sp>
        </p:grpSp>
        <p:sp>
          <p:nvSpPr>
            <p:cNvPr id="122" name="Google Shape;122;p17"/>
            <p:cNvSpPr/>
            <p:nvPr/>
          </p:nvSpPr>
          <p:spPr>
            <a:xfrm>
              <a:off x="5128377" y="2464958"/>
              <a:ext cx="3657600" cy="13416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Hypervisor</a:t>
              </a:r>
              <a:endParaRPr b="1"/>
            </a:p>
          </p:txBody>
        </p:sp>
        <p:grpSp>
          <p:nvGrpSpPr>
            <p:cNvPr id="123" name="Google Shape;123;p17"/>
            <p:cNvGrpSpPr/>
            <p:nvPr/>
          </p:nvGrpSpPr>
          <p:grpSpPr>
            <a:xfrm>
              <a:off x="5128400" y="606075"/>
              <a:ext cx="1188600" cy="1976400"/>
              <a:chOff x="1602825" y="182775"/>
              <a:chExt cx="1188600" cy="1976400"/>
            </a:xfrm>
          </p:grpSpPr>
          <p:sp>
            <p:nvSpPr>
              <p:cNvPr id="124" name="Google Shape;124;p17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5" name="Google Shape;125;p17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126" name="Google Shape;126;p17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VM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27" name="Google Shape;127;p17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Guest OS</a:t>
                  </a:r>
                  <a:endParaRPr b="1"/>
                </a:p>
              </p:txBody>
            </p:sp>
            <p:sp>
              <p:nvSpPr>
                <p:cNvPr id="128" name="Google Shape;128;p17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99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App</a:t>
                  </a:r>
                  <a:endParaRPr sz="1300"/>
                </a:p>
              </p:txBody>
            </p:sp>
          </p:grpSp>
        </p:grpSp>
        <p:grpSp>
          <p:nvGrpSpPr>
            <p:cNvPr id="129" name="Google Shape;129;p17"/>
            <p:cNvGrpSpPr/>
            <p:nvPr/>
          </p:nvGrpSpPr>
          <p:grpSpPr>
            <a:xfrm>
              <a:off x="6362900" y="606075"/>
              <a:ext cx="1188600" cy="1976400"/>
              <a:chOff x="1602825" y="182775"/>
              <a:chExt cx="1188600" cy="1976400"/>
            </a:xfrm>
          </p:grpSpPr>
          <p:sp>
            <p:nvSpPr>
              <p:cNvPr id="130" name="Google Shape;130;p17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" name="Google Shape;131;p17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132" name="Google Shape;132;p17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VM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33" name="Google Shape;133;p17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Guest OS</a:t>
                  </a:r>
                  <a:endParaRPr b="1"/>
                </a:p>
              </p:txBody>
            </p:sp>
            <p:sp>
              <p:nvSpPr>
                <p:cNvPr id="134" name="Google Shape;134;p17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App</a:t>
                  </a:r>
                  <a:endParaRPr sz="1300"/>
                </a:p>
              </p:txBody>
            </p:sp>
          </p:grpSp>
        </p:grpSp>
        <p:grpSp>
          <p:nvGrpSpPr>
            <p:cNvPr id="135" name="Google Shape;135;p17"/>
            <p:cNvGrpSpPr/>
            <p:nvPr/>
          </p:nvGrpSpPr>
          <p:grpSpPr>
            <a:xfrm>
              <a:off x="7597400" y="606075"/>
              <a:ext cx="1188600" cy="1976400"/>
              <a:chOff x="1602825" y="182775"/>
              <a:chExt cx="1188600" cy="1976400"/>
            </a:xfrm>
          </p:grpSpPr>
          <p:sp>
            <p:nvSpPr>
              <p:cNvPr id="136" name="Google Shape;136;p17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" name="Google Shape;137;p17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138" name="Google Shape;138;p17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VM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39" name="Google Shape;139;p17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Guest OS</a:t>
                  </a:r>
                  <a:endParaRPr b="1"/>
                </a:p>
              </p:txBody>
            </p:sp>
            <p:sp>
              <p:nvSpPr>
                <p:cNvPr id="140" name="Google Shape;140;p17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8E7CC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App</a:t>
                  </a:r>
                  <a:endParaRPr sz="1300"/>
                </a:p>
              </p:txBody>
            </p:sp>
          </p:grpSp>
        </p:grpSp>
      </p:grpSp>
      <p:sp>
        <p:nvSpPr>
          <p:cNvPr id="141" name="Google Shape;141;p17"/>
          <p:cNvSpPr txBox="1"/>
          <p:nvPr/>
        </p:nvSpPr>
        <p:spPr>
          <a:xfrm>
            <a:off x="6732147" y="4282500"/>
            <a:ext cx="230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Type 2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4187860" y="4282500"/>
            <a:ext cx="230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Type 1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311700" y="1152475"/>
            <a:ext cx="602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Resource Consumption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Each application requires its own virtual machine with its own </a:t>
            </a:r>
            <a:r>
              <a:rPr lang="en"/>
              <a:t>OS</a:t>
            </a:r>
            <a:r>
              <a:rPr lang="en" sz="1400"/>
              <a:t>, pre-allocated disk volume, RAM and CPU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Slow Boot Times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VMs take a lot of time to boot as they load up the entire OS, this can be problematic for rapid on-demand scaling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Complex Management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Keeping </a:t>
            </a:r>
            <a:r>
              <a:rPr lang="en"/>
              <a:t>multiple</a:t>
            </a:r>
            <a:r>
              <a:rPr lang="en"/>
              <a:t> OS’s up-to 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VM images take up a lot of storage, hindering portability</a:t>
            </a:r>
            <a:endParaRPr/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311700" y="445025"/>
            <a:ext cx="44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Virtualization Drawbacks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6724497" y="4346500"/>
            <a:ext cx="230209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Virtualization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50" name="Google Shape;150;p18"/>
          <p:cNvGrpSpPr/>
          <p:nvPr/>
        </p:nvGrpSpPr>
        <p:grpSpPr>
          <a:xfrm>
            <a:off x="6678615" y="884323"/>
            <a:ext cx="2409261" cy="3200492"/>
            <a:chOff x="5128400" y="606075"/>
            <a:chExt cx="3657600" cy="4114800"/>
          </a:xfrm>
        </p:grpSpPr>
        <p:grpSp>
          <p:nvGrpSpPr>
            <p:cNvPr id="151" name="Google Shape;151;p18"/>
            <p:cNvGrpSpPr/>
            <p:nvPr/>
          </p:nvGrpSpPr>
          <p:grpSpPr>
            <a:xfrm>
              <a:off x="5128400" y="606075"/>
              <a:ext cx="3657600" cy="4114800"/>
              <a:chOff x="5128400" y="606075"/>
              <a:chExt cx="3657600" cy="4114800"/>
            </a:xfrm>
          </p:grpSpPr>
          <p:sp>
            <p:nvSpPr>
              <p:cNvPr id="152" name="Google Shape;152;p18"/>
              <p:cNvSpPr/>
              <p:nvPr/>
            </p:nvSpPr>
            <p:spPr>
              <a:xfrm>
                <a:off x="5128400" y="606075"/>
                <a:ext cx="3657600" cy="41148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>
                <a:off x="5128400" y="3806475"/>
                <a:ext cx="3657600" cy="9144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Hardware</a:t>
                </a:r>
                <a:endParaRPr b="1"/>
              </a:p>
            </p:txBody>
          </p:sp>
        </p:grpSp>
        <p:sp>
          <p:nvSpPr>
            <p:cNvPr id="154" name="Google Shape;154;p18"/>
            <p:cNvSpPr/>
            <p:nvPr/>
          </p:nvSpPr>
          <p:spPr>
            <a:xfrm>
              <a:off x="5128400" y="2434975"/>
              <a:ext cx="3657600" cy="6858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Hypervisor</a:t>
              </a:r>
              <a:endParaRPr b="1"/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5128400" y="3120763"/>
              <a:ext cx="3657600" cy="6858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Operating System</a:t>
              </a:r>
              <a:endParaRPr b="1"/>
            </a:p>
          </p:txBody>
        </p:sp>
        <p:grpSp>
          <p:nvGrpSpPr>
            <p:cNvPr id="156" name="Google Shape;156;p18"/>
            <p:cNvGrpSpPr/>
            <p:nvPr/>
          </p:nvGrpSpPr>
          <p:grpSpPr>
            <a:xfrm>
              <a:off x="5128400" y="606075"/>
              <a:ext cx="1188600" cy="1976400"/>
              <a:chOff x="1602825" y="182775"/>
              <a:chExt cx="1188600" cy="1976400"/>
            </a:xfrm>
          </p:grpSpPr>
          <p:sp>
            <p:nvSpPr>
              <p:cNvPr id="157" name="Google Shape;157;p18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8" name="Google Shape;158;p18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159" name="Google Shape;159;p18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VM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60" name="Google Shape;160;p18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Guest OS</a:t>
                  </a:r>
                  <a:endParaRPr b="1"/>
                </a:p>
              </p:txBody>
            </p:sp>
            <p:sp>
              <p:nvSpPr>
                <p:cNvPr id="161" name="Google Shape;161;p18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99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App</a:t>
                  </a:r>
                  <a:endParaRPr sz="1300"/>
                </a:p>
              </p:txBody>
            </p:sp>
          </p:grpSp>
        </p:grpSp>
        <p:grpSp>
          <p:nvGrpSpPr>
            <p:cNvPr id="162" name="Google Shape;162;p18"/>
            <p:cNvGrpSpPr/>
            <p:nvPr/>
          </p:nvGrpSpPr>
          <p:grpSpPr>
            <a:xfrm>
              <a:off x="6362900" y="606075"/>
              <a:ext cx="1188600" cy="1976400"/>
              <a:chOff x="1602825" y="182775"/>
              <a:chExt cx="1188600" cy="1976400"/>
            </a:xfrm>
          </p:grpSpPr>
          <p:sp>
            <p:nvSpPr>
              <p:cNvPr id="163" name="Google Shape;163;p18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4" name="Google Shape;164;p18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165" name="Google Shape;165;p18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VM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66" name="Google Shape;166;p18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Guest OS</a:t>
                  </a:r>
                  <a:endParaRPr b="1"/>
                </a:p>
              </p:txBody>
            </p:sp>
            <p:sp>
              <p:nvSpPr>
                <p:cNvPr id="167" name="Google Shape;167;p18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App</a:t>
                  </a:r>
                  <a:endParaRPr sz="1300"/>
                </a:p>
              </p:txBody>
            </p:sp>
          </p:grpSp>
        </p:grpSp>
        <p:grpSp>
          <p:nvGrpSpPr>
            <p:cNvPr id="168" name="Google Shape;168;p18"/>
            <p:cNvGrpSpPr/>
            <p:nvPr/>
          </p:nvGrpSpPr>
          <p:grpSpPr>
            <a:xfrm>
              <a:off x="7597400" y="606075"/>
              <a:ext cx="1188600" cy="1976400"/>
              <a:chOff x="1602825" y="182775"/>
              <a:chExt cx="1188600" cy="1976400"/>
            </a:xfrm>
          </p:grpSpPr>
          <p:sp>
            <p:nvSpPr>
              <p:cNvPr id="169" name="Google Shape;169;p18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0" name="Google Shape;170;p18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171" name="Google Shape;171;p18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>
                      <a:solidFill>
                        <a:schemeClr val="dk2"/>
                      </a:solidFill>
                    </a:rPr>
                    <a:t>VM</a:t>
                  </a:r>
                  <a:endParaRPr sz="18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72" name="Google Shape;172;p18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9D2E9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Guest OS</a:t>
                  </a:r>
                  <a:endParaRPr b="1"/>
                </a:p>
              </p:txBody>
            </p:sp>
            <p:sp>
              <p:nvSpPr>
                <p:cNvPr id="173" name="Google Shape;173;p18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8E7CC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300"/>
                    <a:t>App</a:t>
                  </a:r>
                  <a:endParaRPr sz="1300"/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311700" y="1152475"/>
            <a:ext cx="55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Container Engine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wrapper processes (containers)  shipped with the correct dependencies which run natively on the host OS kernel, using Linux </a:t>
            </a:r>
            <a:r>
              <a:rPr b="1" lang="en"/>
              <a:t>namespaces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Enforces necessary resource isolation and limitation, using </a:t>
            </a:r>
            <a:r>
              <a:rPr b="1" lang="en"/>
              <a:t>cgroups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Key Advantages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Resource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Improved portability</a:t>
            </a:r>
            <a:endParaRPr/>
          </a:p>
        </p:txBody>
      </p:sp>
      <p:sp>
        <p:nvSpPr>
          <p:cNvPr id="179" name="Google Shape;179;p19"/>
          <p:cNvSpPr txBox="1"/>
          <p:nvPr>
            <p:ph type="title"/>
          </p:nvPr>
        </p:nvSpPr>
        <p:spPr>
          <a:xfrm>
            <a:off x="311700" y="445025"/>
            <a:ext cx="445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Containerization</a:t>
            </a:r>
            <a:endParaRPr/>
          </a:p>
        </p:txBody>
      </p:sp>
      <p:grpSp>
        <p:nvGrpSpPr>
          <p:cNvPr id="180" name="Google Shape;180;p19"/>
          <p:cNvGrpSpPr/>
          <p:nvPr/>
        </p:nvGrpSpPr>
        <p:grpSpPr>
          <a:xfrm>
            <a:off x="5983950" y="676525"/>
            <a:ext cx="3108960" cy="4114800"/>
            <a:chOff x="5128400" y="606075"/>
            <a:chExt cx="3657600" cy="4114800"/>
          </a:xfrm>
        </p:grpSpPr>
        <p:grpSp>
          <p:nvGrpSpPr>
            <p:cNvPr id="181" name="Google Shape;181;p19"/>
            <p:cNvGrpSpPr/>
            <p:nvPr/>
          </p:nvGrpSpPr>
          <p:grpSpPr>
            <a:xfrm>
              <a:off x="5128400" y="606075"/>
              <a:ext cx="3657600" cy="4114800"/>
              <a:chOff x="5128400" y="606075"/>
              <a:chExt cx="3657600" cy="4114800"/>
            </a:xfrm>
          </p:grpSpPr>
          <p:sp>
            <p:nvSpPr>
              <p:cNvPr id="182" name="Google Shape;182;p19"/>
              <p:cNvSpPr/>
              <p:nvPr/>
            </p:nvSpPr>
            <p:spPr>
              <a:xfrm>
                <a:off x="5128400" y="606075"/>
                <a:ext cx="3657600" cy="41148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5128400" y="3806475"/>
                <a:ext cx="3657600" cy="9144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Hardware</a:t>
                </a:r>
                <a:endParaRPr b="1"/>
              </a:p>
            </p:txBody>
          </p:sp>
        </p:grpSp>
        <p:sp>
          <p:nvSpPr>
            <p:cNvPr id="184" name="Google Shape;184;p19"/>
            <p:cNvSpPr/>
            <p:nvPr/>
          </p:nvSpPr>
          <p:spPr>
            <a:xfrm>
              <a:off x="5128400" y="2434975"/>
              <a:ext cx="3657600" cy="6858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Container Engine</a:t>
              </a:r>
              <a:endParaRPr b="1"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5128400" y="3120763"/>
              <a:ext cx="3657600" cy="6858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Operating System</a:t>
              </a:r>
              <a:endParaRPr b="1"/>
            </a:p>
          </p:txBody>
        </p:sp>
        <p:grpSp>
          <p:nvGrpSpPr>
            <p:cNvPr id="186" name="Google Shape;186;p19"/>
            <p:cNvGrpSpPr/>
            <p:nvPr/>
          </p:nvGrpSpPr>
          <p:grpSpPr>
            <a:xfrm>
              <a:off x="5128400" y="606075"/>
              <a:ext cx="1188600" cy="1976400"/>
              <a:chOff x="1602825" y="182775"/>
              <a:chExt cx="1188600" cy="1976400"/>
            </a:xfrm>
          </p:grpSpPr>
          <p:sp>
            <p:nvSpPr>
              <p:cNvPr id="187" name="Google Shape;187;p19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8" name="Google Shape;188;p19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189" name="Google Shape;189;p19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chemeClr val="dk2"/>
                      </a:solidFill>
                    </a:rPr>
                    <a:t>Container</a:t>
                  </a:r>
                  <a:endParaRPr b="1" sz="12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90" name="Google Shape;190;p19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AD1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libs/bin</a:t>
                  </a:r>
                  <a:endParaRPr b="1"/>
                </a:p>
              </p:txBody>
            </p:sp>
            <p:sp>
              <p:nvSpPr>
                <p:cNvPr id="191" name="Google Shape;191;p19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99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App</a:t>
                  </a:r>
                  <a:endParaRPr/>
                </a:p>
              </p:txBody>
            </p:sp>
          </p:grpSp>
        </p:grpSp>
        <p:grpSp>
          <p:nvGrpSpPr>
            <p:cNvPr id="192" name="Google Shape;192;p19"/>
            <p:cNvGrpSpPr/>
            <p:nvPr/>
          </p:nvGrpSpPr>
          <p:grpSpPr>
            <a:xfrm>
              <a:off x="6362900" y="606075"/>
              <a:ext cx="1188600" cy="1976400"/>
              <a:chOff x="1602825" y="182775"/>
              <a:chExt cx="1188600" cy="1976400"/>
            </a:xfrm>
          </p:grpSpPr>
          <p:sp>
            <p:nvSpPr>
              <p:cNvPr id="193" name="Google Shape;193;p19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" name="Google Shape;194;p19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195" name="Google Shape;195;p19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chemeClr val="dk2"/>
                      </a:solidFill>
                    </a:rPr>
                    <a:t>Container</a:t>
                  </a:r>
                  <a:endParaRPr b="1" sz="12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96" name="Google Shape;196;p19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AD1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1"/>
                      </a:solidFill>
                    </a:rPr>
                    <a:t>l</a:t>
                  </a:r>
                  <a:r>
                    <a:rPr b="1" lang="en">
                      <a:solidFill>
                        <a:schemeClr val="dk1"/>
                      </a:solidFill>
                    </a:rPr>
                    <a:t>ibs/bin</a:t>
                  </a:r>
                  <a:endParaRPr/>
                </a:p>
              </p:txBody>
            </p:sp>
            <p:sp>
              <p:nvSpPr>
                <p:cNvPr id="197" name="Google Shape;197;p19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App</a:t>
                  </a:r>
                  <a:endParaRPr/>
                </a:p>
              </p:txBody>
            </p:sp>
          </p:grpSp>
        </p:grpSp>
        <p:grpSp>
          <p:nvGrpSpPr>
            <p:cNvPr id="198" name="Google Shape;198;p19"/>
            <p:cNvGrpSpPr/>
            <p:nvPr/>
          </p:nvGrpSpPr>
          <p:grpSpPr>
            <a:xfrm>
              <a:off x="7597400" y="606075"/>
              <a:ext cx="1188600" cy="1976400"/>
              <a:chOff x="1602825" y="182775"/>
              <a:chExt cx="1188600" cy="1976400"/>
            </a:xfrm>
          </p:grpSpPr>
          <p:sp>
            <p:nvSpPr>
              <p:cNvPr id="199" name="Google Shape;199;p19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0" name="Google Shape;200;p19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201" name="Google Shape;201;p19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chemeClr val="dk2"/>
                      </a:solidFill>
                    </a:rPr>
                    <a:t>Container</a:t>
                  </a:r>
                  <a:endParaRPr b="1" sz="12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202" name="Google Shape;202;p19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AD1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1"/>
                      </a:solidFill>
                    </a:rPr>
                    <a:t>l</a:t>
                  </a:r>
                  <a:r>
                    <a:rPr b="1" lang="en">
                      <a:solidFill>
                        <a:schemeClr val="dk1"/>
                      </a:solidFill>
                    </a:rPr>
                    <a:t>ibs/bin</a:t>
                  </a:r>
                  <a:endParaRPr b="1"/>
                </a:p>
              </p:txBody>
            </p:sp>
            <p:sp>
              <p:nvSpPr>
                <p:cNvPr id="203" name="Google Shape;203;p19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8E7CC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App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 txBox="1"/>
          <p:nvPr>
            <p:ph idx="1" type="body"/>
          </p:nvPr>
        </p:nvSpPr>
        <p:spPr>
          <a:xfrm>
            <a:off x="311700" y="1152475"/>
            <a:ext cx="557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Control groups (Cgroups)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 cgroup allocates and limits resources that are used by a collection of processes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Namespaces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It is a linux feature that allows processes to have isolated views of the system resources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Example namespaces: PID, Mount, UTS (hostnames), IPC, NET, User, Cgroup, Time</a:t>
            </a:r>
            <a:endParaRPr sz="1400"/>
          </a:p>
        </p:txBody>
      </p:sp>
      <p:sp>
        <p:nvSpPr>
          <p:cNvPr id="209" name="Google Shape;209;p20"/>
          <p:cNvSpPr txBox="1"/>
          <p:nvPr>
            <p:ph type="title"/>
          </p:nvPr>
        </p:nvSpPr>
        <p:spPr>
          <a:xfrm>
            <a:off x="578450" y="445025"/>
            <a:ext cx="58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Containerization: Runtime</a:t>
            </a:r>
            <a:endParaRPr/>
          </a:p>
        </p:txBody>
      </p:sp>
      <p:grpSp>
        <p:nvGrpSpPr>
          <p:cNvPr id="210" name="Google Shape;210;p20"/>
          <p:cNvGrpSpPr/>
          <p:nvPr/>
        </p:nvGrpSpPr>
        <p:grpSpPr>
          <a:xfrm>
            <a:off x="5983950" y="676525"/>
            <a:ext cx="3108960" cy="4114800"/>
            <a:chOff x="5128400" y="606075"/>
            <a:chExt cx="3657600" cy="4114800"/>
          </a:xfrm>
        </p:grpSpPr>
        <p:grpSp>
          <p:nvGrpSpPr>
            <p:cNvPr id="211" name="Google Shape;211;p20"/>
            <p:cNvGrpSpPr/>
            <p:nvPr/>
          </p:nvGrpSpPr>
          <p:grpSpPr>
            <a:xfrm>
              <a:off x="5128400" y="606075"/>
              <a:ext cx="3657600" cy="4114800"/>
              <a:chOff x="5128400" y="606075"/>
              <a:chExt cx="3657600" cy="4114800"/>
            </a:xfrm>
          </p:grpSpPr>
          <p:sp>
            <p:nvSpPr>
              <p:cNvPr id="212" name="Google Shape;212;p20"/>
              <p:cNvSpPr/>
              <p:nvPr/>
            </p:nvSpPr>
            <p:spPr>
              <a:xfrm>
                <a:off x="5128400" y="606075"/>
                <a:ext cx="3657600" cy="41148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0"/>
              <p:cNvSpPr/>
              <p:nvPr/>
            </p:nvSpPr>
            <p:spPr>
              <a:xfrm>
                <a:off x="5128400" y="3806475"/>
                <a:ext cx="3657600" cy="914400"/>
              </a:xfrm>
              <a:prstGeom prst="rect">
                <a:avLst/>
              </a:prstGeom>
              <a:solidFill>
                <a:srgbClr val="E0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Hardware</a:t>
                </a:r>
                <a:endParaRPr b="1"/>
              </a:p>
            </p:txBody>
          </p:sp>
        </p:grpSp>
        <p:sp>
          <p:nvSpPr>
            <p:cNvPr id="214" name="Google Shape;214;p20"/>
            <p:cNvSpPr/>
            <p:nvPr/>
          </p:nvSpPr>
          <p:spPr>
            <a:xfrm>
              <a:off x="5128400" y="2434975"/>
              <a:ext cx="3657600" cy="685800"/>
            </a:xfrm>
            <a:prstGeom prst="rect">
              <a:avLst/>
            </a:prstGeom>
            <a:solidFill>
              <a:srgbClr val="FFE5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Namespaces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Cgroups</a:t>
              </a:r>
              <a:endParaRPr b="1"/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128400" y="3120763"/>
              <a:ext cx="3657600" cy="685800"/>
            </a:xfrm>
            <a:prstGeom prst="rect">
              <a:avLst/>
            </a:prstGeom>
            <a:solidFill>
              <a:srgbClr val="6FA8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SELINUX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SECCOMP</a:t>
              </a:r>
              <a:endParaRPr b="1"/>
            </a:p>
          </p:txBody>
        </p:sp>
        <p:grpSp>
          <p:nvGrpSpPr>
            <p:cNvPr id="216" name="Google Shape;216;p20"/>
            <p:cNvGrpSpPr/>
            <p:nvPr/>
          </p:nvGrpSpPr>
          <p:grpSpPr>
            <a:xfrm>
              <a:off x="5128400" y="606075"/>
              <a:ext cx="1188600" cy="1976400"/>
              <a:chOff x="1602825" y="182775"/>
              <a:chExt cx="1188600" cy="1976400"/>
            </a:xfrm>
          </p:grpSpPr>
          <p:sp>
            <p:nvSpPr>
              <p:cNvPr id="217" name="Google Shape;217;p20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8" name="Google Shape;218;p20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219" name="Google Shape;219;p20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chemeClr val="dk2"/>
                      </a:solidFill>
                    </a:rPr>
                    <a:t>Container</a:t>
                  </a:r>
                  <a:endParaRPr b="1" sz="12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220" name="Google Shape;220;p20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AD1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libs/bin</a:t>
                  </a:r>
                  <a:endParaRPr b="1"/>
                </a:p>
              </p:txBody>
            </p:sp>
            <p:sp>
              <p:nvSpPr>
                <p:cNvPr id="221" name="Google Shape;221;p20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FF9900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App</a:t>
                  </a:r>
                  <a:endParaRPr/>
                </a:p>
              </p:txBody>
            </p:sp>
          </p:grpSp>
        </p:grpSp>
        <p:grpSp>
          <p:nvGrpSpPr>
            <p:cNvPr id="222" name="Google Shape;222;p20"/>
            <p:cNvGrpSpPr/>
            <p:nvPr/>
          </p:nvGrpSpPr>
          <p:grpSpPr>
            <a:xfrm>
              <a:off x="6362900" y="606075"/>
              <a:ext cx="1188600" cy="1976400"/>
              <a:chOff x="1602825" y="182775"/>
              <a:chExt cx="1188600" cy="1976400"/>
            </a:xfrm>
          </p:grpSpPr>
          <p:sp>
            <p:nvSpPr>
              <p:cNvPr id="223" name="Google Shape;223;p20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4" name="Google Shape;224;p20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225" name="Google Shape;225;p20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chemeClr val="dk2"/>
                      </a:solidFill>
                    </a:rPr>
                    <a:t>Container</a:t>
                  </a:r>
                  <a:endParaRPr b="1" sz="12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226" name="Google Shape;226;p20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AD1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1"/>
                      </a:solidFill>
                    </a:rPr>
                    <a:t>libs/bin</a:t>
                  </a:r>
                  <a:endParaRPr/>
                </a:p>
              </p:txBody>
            </p:sp>
            <p:sp>
              <p:nvSpPr>
                <p:cNvPr id="227" name="Google Shape;227;p20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App</a:t>
                  </a:r>
                  <a:endParaRPr/>
                </a:p>
              </p:txBody>
            </p:sp>
          </p:grpSp>
        </p:grpSp>
        <p:grpSp>
          <p:nvGrpSpPr>
            <p:cNvPr id="228" name="Google Shape;228;p20"/>
            <p:cNvGrpSpPr/>
            <p:nvPr/>
          </p:nvGrpSpPr>
          <p:grpSpPr>
            <a:xfrm>
              <a:off x="7597400" y="606075"/>
              <a:ext cx="1188600" cy="1976400"/>
              <a:chOff x="1602825" y="182775"/>
              <a:chExt cx="1188600" cy="1976400"/>
            </a:xfrm>
          </p:grpSpPr>
          <p:sp>
            <p:nvSpPr>
              <p:cNvPr id="229" name="Google Shape;229;p20"/>
              <p:cNvSpPr/>
              <p:nvPr/>
            </p:nvSpPr>
            <p:spPr>
              <a:xfrm>
                <a:off x="1602825" y="182775"/>
                <a:ext cx="1188600" cy="1976400"/>
              </a:xfrm>
              <a:prstGeom prst="roundRect">
                <a:avLst>
                  <a:gd fmla="val 16667" name="adj"/>
                </a:avLst>
              </a:prstGeom>
              <a:solidFill>
                <a:srgbClr val="CCCCCC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0" name="Google Shape;230;p20"/>
              <p:cNvGrpSpPr/>
              <p:nvPr/>
            </p:nvGrpSpPr>
            <p:grpSpPr>
              <a:xfrm>
                <a:off x="1602825" y="328764"/>
                <a:ext cx="1188600" cy="1684421"/>
                <a:chOff x="359725" y="240450"/>
                <a:chExt cx="1188600" cy="1684421"/>
              </a:xfrm>
            </p:grpSpPr>
            <p:sp>
              <p:nvSpPr>
                <p:cNvPr id="231" name="Google Shape;231;p20"/>
                <p:cNvSpPr txBox="1"/>
                <p:nvPr/>
              </p:nvSpPr>
              <p:spPr>
                <a:xfrm>
                  <a:off x="416575" y="240450"/>
                  <a:ext cx="1074900" cy="399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1200">
                      <a:solidFill>
                        <a:schemeClr val="dk2"/>
                      </a:solidFill>
                    </a:rPr>
                    <a:t>Container</a:t>
                  </a:r>
                  <a:endParaRPr b="1" sz="12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232" name="Google Shape;232;p20"/>
                <p:cNvSpPr/>
                <p:nvPr/>
              </p:nvSpPr>
              <p:spPr>
                <a:xfrm>
                  <a:off x="359725" y="1344071"/>
                  <a:ext cx="11886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EAD1DC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>
                      <a:solidFill>
                        <a:schemeClr val="dk1"/>
                      </a:solidFill>
                    </a:rPr>
                    <a:t>libs/bin</a:t>
                  </a:r>
                  <a:endParaRPr b="1"/>
                </a:p>
              </p:txBody>
            </p:sp>
            <p:sp>
              <p:nvSpPr>
                <p:cNvPr id="233" name="Google Shape;233;p20"/>
                <p:cNvSpPr/>
                <p:nvPr/>
              </p:nvSpPr>
              <p:spPr>
                <a:xfrm>
                  <a:off x="542575" y="763286"/>
                  <a:ext cx="822900" cy="5808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8E7CC3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App</a:t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Foundation of Container Runtimes</a:t>
            </a:r>
            <a:endParaRPr/>
          </a:p>
        </p:txBody>
      </p:sp>
      <p:sp>
        <p:nvSpPr>
          <p:cNvPr id="239" name="Google Shape;23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/>
              <a:t>Engine:</a:t>
            </a:r>
            <a:r>
              <a:rPr lang="en"/>
              <a:t> Main interaction point for end user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/>
              <a:t>Containerd: </a:t>
            </a:r>
            <a:r>
              <a:rPr lang="en"/>
              <a:t>core container runtime that manages container lifecycle on a single host, it pulls/pushes images and owns the resources (storage, networking, etc.)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240" name="Google Shape;240;p21"/>
          <p:cNvGrpSpPr/>
          <p:nvPr/>
        </p:nvGrpSpPr>
        <p:grpSpPr>
          <a:xfrm>
            <a:off x="223425" y="2910089"/>
            <a:ext cx="8697150" cy="1801411"/>
            <a:chOff x="223425" y="2910089"/>
            <a:chExt cx="8697150" cy="1801411"/>
          </a:xfrm>
        </p:grpSpPr>
        <p:cxnSp>
          <p:nvCxnSpPr>
            <p:cNvPr id="241" name="Google Shape;241;p21"/>
            <p:cNvCxnSpPr>
              <a:stCxn id="242" idx="3"/>
              <a:endCxn id="243" idx="1"/>
            </p:cNvCxnSpPr>
            <p:nvPr/>
          </p:nvCxnSpPr>
          <p:spPr>
            <a:xfrm>
              <a:off x="1812375" y="3196439"/>
              <a:ext cx="89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4" name="Google Shape;244;p21"/>
            <p:cNvCxnSpPr>
              <a:stCxn id="243" idx="3"/>
              <a:endCxn id="245" idx="1"/>
            </p:cNvCxnSpPr>
            <p:nvPr/>
          </p:nvCxnSpPr>
          <p:spPr>
            <a:xfrm>
              <a:off x="4122925" y="3196439"/>
              <a:ext cx="75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46" name="Google Shape;246;p21"/>
            <p:cNvCxnSpPr>
              <a:stCxn id="247" idx="3"/>
              <a:endCxn id="248" idx="1"/>
            </p:cNvCxnSpPr>
            <p:nvPr/>
          </p:nvCxnSpPr>
          <p:spPr>
            <a:xfrm>
              <a:off x="6575300" y="3196439"/>
              <a:ext cx="7563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249" name="Google Shape;249;p21"/>
            <p:cNvGrpSpPr/>
            <p:nvPr/>
          </p:nvGrpSpPr>
          <p:grpSpPr>
            <a:xfrm>
              <a:off x="223425" y="2910089"/>
              <a:ext cx="1765500" cy="1801411"/>
              <a:chOff x="135150" y="2910089"/>
              <a:chExt cx="1765500" cy="1801411"/>
            </a:xfrm>
          </p:grpSpPr>
          <p:sp>
            <p:nvSpPr>
              <p:cNvPr id="242" name="Google Shape;242;p21"/>
              <p:cNvSpPr/>
              <p:nvPr/>
            </p:nvSpPr>
            <p:spPr>
              <a:xfrm>
                <a:off x="311700" y="2910089"/>
                <a:ext cx="1412400" cy="572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Engine</a:t>
                </a:r>
                <a:endParaRPr b="1"/>
              </a:p>
            </p:txBody>
          </p:sp>
          <p:sp>
            <p:nvSpPr>
              <p:cNvPr id="250" name="Google Shape;250;p21"/>
              <p:cNvSpPr txBox="1"/>
              <p:nvPr/>
            </p:nvSpPr>
            <p:spPr>
              <a:xfrm>
                <a:off x="135150" y="3733800"/>
                <a:ext cx="1765500" cy="9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251" name="Google Shape;251;p21"/>
            <p:cNvGrpSpPr/>
            <p:nvPr/>
          </p:nvGrpSpPr>
          <p:grpSpPr>
            <a:xfrm>
              <a:off x="2533975" y="2910089"/>
              <a:ext cx="1765500" cy="1801411"/>
              <a:chOff x="2445700" y="2910089"/>
              <a:chExt cx="1765500" cy="1801411"/>
            </a:xfrm>
          </p:grpSpPr>
          <p:sp>
            <p:nvSpPr>
              <p:cNvPr id="243" name="Google Shape;243;p21"/>
              <p:cNvSpPr/>
              <p:nvPr/>
            </p:nvSpPr>
            <p:spPr>
              <a:xfrm>
                <a:off x="2622250" y="2910089"/>
                <a:ext cx="1412400" cy="572700"/>
              </a:xfrm>
              <a:prstGeom prst="roundRect">
                <a:avLst>
                  <a:gd fmla="val 16667" name="adj"/>
                </a:avLst>
              </a:prstGeom>
              <a:solidFill>
                <a:srgbClr val="EA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Containerd</a:t>
                </a:r>
                <a:endParaRPr b="1"/>
              </a:p>
            </p:txBody>
          </p:sp>
          <p:sp>
            <p:nvSpPr>
              <p:cNvPr id="252" name="Google Shape;252;p21"/>
              <p:cNvSpPr txBox="1"/>
              <p:nvPr/>
            </p:nvSpPr>
            <p:spPr>
              <a:xfrm>
                <a:off x="2445700" y="3733800"/>
                <a:ext cx="1765500" cy="9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253" name="Google Shape;253;p21"/>
            <p:cNvGrpSpPr/>
            <p:nvPr/>
          </p:nvGrpSpPr>
          <p:grpSpPr>
            <a:xfrm>
              <a:off x="4844525" y="2910089"/>
              <a:ext cx="1765500" cy="1801411"/>
              <a:chOff x="4774100" y="2910089"/>
              <a:chExt cx="1765500" cy="1801411"/>
            </a:xfrm>
          </p:grpSpPr>
          <p:grpSp>
            <p:nvGrpSpPr>
              <p:cNvPr id="254" name="Google Shape;254;p21"/>
              <p:cNvGrpSpPr/>
              <p:nvPr/>
            </p:nvGrpSpPr>
            <p:grpSpPr>
              <a:xfrm>
                <a:off x="4808825" y="2910089"/>
                <a:ext cx="1696050" cy="572700"/>
                <a:chOff x="4249075" y="3719450"/>
                <a:chExt cx="1696050" cy="572700"/>
              </a:xfrm>
            </p:grpSpPr>
            <p:sp>
              <p:nvSpPr>
                <p:cNvPr id="247" name="Google Shape;247;p21"/>
                <p:cNvSpPr/>
                <p:nvPr/>
              </p:nvSpPr>
              <p:spPr>
                <a:xfrm>
                  <a:off x="4532725" y="3719450"/>
                  <a:ext cx="1412400" cy="572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D5A6B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  </a:t>
                  </a:r>
                  <a:r>
                    <a:rPr b="1" lang="en"/>
                    <a:t>runc</a:t>
                  </a:r>
                  <a:endParaRPr b="1"/>
                </a:p>
              </p:txBody>
            </p:sp>
            <p:sp>
              <p:nvSpPr>
                <p:cNvPr id="245" name="Google Shape;245;p21"/>
                <p:cNvSpPr/>
                <p:nvPr/>
              </p:nvSpPr>
              <p:spPr>
                <a:xfrm>
                  <a:off x="4249075" y="3719450"/>
                  <a:ext cx="666900" cy="572700"/>
                </a:xfrm>
                <a:prstGeom prst="roundRect">
                  <a:avLst>
                    <a:gd fmla="val 16667" name="adj"/>
                  </a:avLst>
                </a:prstGeom>
                <a:solidFill>
                  <a:srgbClr val="93C47D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/>
                    <a:t>OCI</a:t>
                  </a:r>
                  <a:br>
                    <a:rPr b="1" lang="en"/>
                  </a:br>
                  <a:r>
                    <a:rPr b="1" lang="en"/>
                    <a:t>Spec</a:t>
                  </a:r>
                  <a:endParaRPr b="1"/>
                </a:p>
              </p:txBody>
            </p:sp>
          </p:grpSp>
          <p:sp>
            <p:nvSpPr>
              <p:cNvPr id="255" name="Google Shape;255;p21"/>
              <p:cNvSpPr txBox="1"/>
              <p:nvPr/>
            </p:nvSpPr>
            <p:spPr>
              <a:xfrm>
                <a:off x="4774100" y="3733800"/>
                <a:ext cx="1765500" cy="9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Interacts with kernel to create container processes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256" name="Google Shape;256;p21"/>
            <p:cNvGrpSpPr/>
            <p:nvPr/>
          </p:nvGrpSpPr>
          <p:grpSpPr>
            <a:xfrm>
              <a:off x="7155075" y="2910089"/>
              <a:ext cx="1765500" cy="1801411"/>
              <a:chOff x="7066800" y="2910089"/>
              <a:chExt cx="1765500" cy="1801411"/>
            </a:xfrm>
          </p:grpSpPr>
          <p:sp>
            <p:nvSpPr>
              <p:cNvPr id="248" name="Google Shape;248;p21"/>
              <p:cNvSpPr/>
              <p:nvPr/>
            </p:nvSpPr>
            <p:spPr>
              <a:xfrm>
                <a:off x="7243350" y="2910089"/>
                <a:ext cx="1412400" cy="5727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/>
                  <a:t>Container</a:t>
                </a:r>
                <a:endParaRPr b="1"/>
              </a:p>
            </p:txBody>
          </p:sp>
          <p:sp>
            <p:nvSpPr>
              <p:cNvPr id="257" name="Google Shape;257;p21"/>
              <p:cNvSpPr txBox="1"/>
              <p:nvPr/>
            </p:nvSpPr>
            <p:spPr>
              <a:xfrm>
                <a:off x="7066800" y="3733800"/>
                <a:ext cx="1765500" cy="977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2"/>
                    </a:solidFill>
                  </a:rPr>
                  <a:t>Isolated process running within the host, packaged with its dependencies</a:t>
                </a:r>
                <a:endParaRPr>
                  <a:solidFill>
                    <a:schemeClr val="dk2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