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618f301c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618f301c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a:p>
            <a:pPr indent="0" lvl="0" marL="0" rtl="0" algn="l">
              <a:spcBef>
                <a:spcPts val="0"/>
              </a:spcBef>
              <a:spcAft>
                <a:spcPts val="0"/>
              </a:spcAft>
              <a:buNone/>
            </a:pPr>
            <a:r>
              <a:rPr lang="en"/>
              <a:t>We will have 1 queue per downstream task (useful but not scalable)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618f301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618f301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message queues are good for:</a:t>
            </a:r>
            <a:br>
              <a:rPr lang="en"/>
            </a:br>
            <a:r>
              <a:rPr lang="en"/>
              <a:t>1) Job worker system</a:t>
            </a:r>
            <a:endParaRPr/>
          </a:p>
          <a:p>
            <a:pPr indent="0" lvl="0" marL="0" rtl="0" algn="l">
              <a:spcBef>
                <a:spcPts val="0"/>
              </a:spcBef>
              <a:spcAft>
                <a:spcPts val="0"/>
              </a:spcAft>
              <a:buNone/>
            </a:pPr>
            <a:r>
              <a:rPr lang="en"/>
              <a:t>2) message queueing</a:t>
            </a:r>
            <a:endParaRPr/>
          </a:p>
          <a:p>
            <a:pPr indent="0" lvl="0" marL="0" rtl="0" algn="l">
              <a:spcBef>
                <a:spcPts val="0"/>
              </a:spcBef>
              <a:spcAft>
                <a:spcPts val="0"/>
              </a:spcAft>
              <a:buNone/>
            </a:pPr>
            <a:r>
              <a:rPr lang="en"/>
              <a:t>3) Decoupling microservices with dependencies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cannot solve the problem of streaming data efficiently for this we need something less coupled, since the root of the problem was the tight coupling, badawar 3ala 7aga army feeha el data w agry, welly ye2ra ye2ra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0cfa798d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0cfa798d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618f301c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618f301c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0cfa798d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0cfa798d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618f301c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618f301c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a:t>
            </a:r>
            <a:endParaRPr/>
          </a:p>
          <a:p>
            <a:pPr indent="-298450" lvl="0" marL="457200" rtl="0" algn="l">
              <a:spcBef>
                <a:spcPts val="0"/>
              </a:spcBef>
              <a:spcAft>
                <a:spcPts val="0"/>
              </a:spcAft>
              <a:buSzPts val="1100"/>
              <a:buChar char="-"/>
            </a:pPr>
            <a:r>
              <a:rPr lang="en"/>
              <a:t>Topics, and topic </a:t>
            </a:r>
            <a:r>
              <a:rPr lang="en"/>
              <a:t>partitioning</a:t>
            </a:r>
            <a:r>
              <a:rPr lang="en"/>
              <a:t>; leader is the on responsible for writes the rest are responsible for reads</a:t>
            </a:r>
            <a:endParaRPr/>
          </a:p>
          <a:p>
            <a:pPr indent="-298450" lvl="0" marL="457200" rtl="0" algn="l">
              <a:spcBef>
                <a:spcPts val="0"/>
              </a:spcBef>
              <a:spcAft>
                <a:spcPts val="0"/>
              </a:spcAft>
              <a:buSzPts val="1100"/>
              <a:buChar char="-"/>
            </a:pPr>
            <a:r>
              <a:rPr lang="en"/>
              <a:t>Consumer groups subscribing to a topic</a:t>
            </a:r>
            <a:endParaRPr/>
          </a:p>
          <a:p>
            <a:pPr indent="-298450" lvl="0" marL="457200" rtl="0" algn="l">
              <a:spcBef>
                <a:spcPts val="0"/>
              </a:spcBef>
              <a:spcAft>
                <a:spcPts val="0"/>
              </a:spcAft>
              <a:buSzPts val="1100"/>
              <a:buChar char="-"/>
            </a:pPr>
            <a:r>
              <a:rPr lang="en"/>
              <a:t>State management is done at endpoints not at the Kafka cluster (publisher, does work that usually was done by the exchange at RMQ, while subscriber </a:t>
            </a:r>
            <a:br>
              <a:rPr lang="en"/>
            </a:br>
            <a:br>
              <a:rPr lang="en"/>
            </a:br>
            <a:br>
              <a:rPr lang="en"/>
            </a:br>
            <a:r>
              <a:rPr b="1" lang="en">
                <a:solidFill>
                  <a:schemeClr val="dk1"/>
                </a:solidFill>
              </a:rPr>
              <a:t>Producers (Publishers):</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Who They Are:</a:t>
            </a:r>
            <a:r>
              <a:rPr lang="en">
                <a:solidFill>
                  <a:schemeClr val="dk1"/>
                </a:solidFill>
              </a:rPr>
              <a:t> In our use case, the clients (e.g., the ShopSmart website, mobile apps) act as producers.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What They Do:</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capture customer interactions and choose which topic to send each event. For instance, one topic might be “CustomerClicks” while another is “PurchaseEvents.”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publisher's internal logic includes state management: it decides the appropriate topic based on event type and may include metadata like timestamps or user identifiers.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Flow:</a:t>
            </a:r>
            <a:r>
              <a:rPr lang="en">
                <a:solidFill>
                  <a:schemeClr val="dk1"/>
                </a:solidFill>
              </a:rPr>
              <a:t> Producers push data into Kafka by sending messages to the relevant topics.</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Kafka Cluster (Brokers):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Cluster Role:</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Kafka cluster consists of multiple brokers (servers) working together.</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Each topic is divided into </a:t>
            </a:r>
            <a:r>
              <a:rPr b="1" lang="en">
                <a:solidFill>
                  <a:schemeClr val="dk1"/>
                </a:solidFill>
              </a:rPr>
              <a:t>partitions</a:t>
            </a:r>
            <a:r>
              <a:rPr lang="en">
                <a:solidFill>
                  <a:schemeClr val="dk1"/>
                </a:solidFill>
              </a:rPr>
              <a:t> for parallel processing.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Partition Leaders and Replication: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For each partition, one broker is designated as the </a:t>
            </a:r>
            <a:r>
              <a:rPr b="1" lang="en">
                <a:solidFill>
                  <a:schemeClr val="dk1"/>
                </a:solidFill>
              </a:rPr>
              <a:t>leader</a:t>
            </a:r>
            <a:r>
              <a:rPr lang="en">
                <a:solidFill>
                  <a:schemeClr val="dk1"/>
                </a:solidFill>
              </a:rPr>
              <a:t>. This leader handles all reads and writes for that partition.</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Other brokers act as </a:t>
            </a:r>
            <a:r>
              <a:rPr b="1" lang="en">
                <a:solidFill>
                  <a:schemeClr val="dk1"/>
                </a:solidFill>
              </a:rPr>
              <a:t>followers</a:t>
            </a:r>
            <a:r>
              <a:rPr lang="en">
                <a:solidFill>
                  <a:schemeClr val="dk1"/>
                </a:solidFill>
              </a:rPr>
              <a:t>, replicating data from the leader. This ensures that if one broker fails, the data remains available.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State Management:</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cluster maintains its own index and metadata (with the help of ZooKeeper or, in newer versions, Kafka’s internal quorum) to know which broker is the leader for each partition.</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indexing allows efficient retrieval of messages and guarantees that data is stored in the order it was received within each partition.</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Consumers (Subscribers):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Who They Are:</a:t>
            </a:r>
            <a:r>
              <a:rPr lang="en">
                <a:solidFill>
                  <a:schemeClr val="dk1"/>
                </a:solidFill>
              </a:rPr>
              <a:t> These are the systems or applications that need to process customer insights—for example, the personalization engine (to deliver targeted ads) or the business analytics dashboard.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What They Do:</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Consumers subscribe to one or more topics using the Consumer API.</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pull messages from the partitions, processing them in the order maintained by each partition.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Subscriber Groups: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Consumers can form a </a:t>
            </a:r>
            <a:r>
              <a:rPr b="1" lang="en">
                <a:solidFill>
                  <a:schemeClr val="dk1"/>
                </a:solidFill>
              </a:rPr>
              <a:t>subscriber group</a:t>
            </a:r>
            <a:r>
              <a:rPr lang="en">
                <a:solidFill>
                  <a:schemeClr val="dk1"/>
                </a:solidFill>
              </a:rPr>
              <a:t> (also known as a consumer group). In a group, each partition’s data is processed by only one consumer, which enables parallel processing while ensuring that each event is processed just once.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 our ShopSmart example, one consumer group might handle personalization (each consumer in the group processes different partitions of the “CustomerClicks” topic), while another group handles analytics.</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Data Flow Recap Linked to ShopSmart:</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Publishing:</a:t>
            </a:r>
            <a:r>
              <a:rPr lang="en">
                <a:solidFill>
                  <a:schemeClr val="dk1"/>
                </a:solidFill>
              </a:rPr>
              <a:t> When a customer clicks on a product or makes a purchase, the ShopSmart client (acting as a producer) sends this event to a designated topic. The producer decides on the topic based on the type of event.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Cluster Processing:</a:t>
            </a:r>
            <a:r>
              <a:rPr lang="en">
                <a:solidFill>
                  <a:schemeClr val="dk1"/>
                </a:solidFill>
              </a:rPr>
              <a:t> The event enters a partition of that topic in the Kafka cluster. The partition leader receives the event, and the data is replicated to follower brokers. The cluster maintains an index of all events, ensuring they are stored in order.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Consumption: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Personalization Engine:</a:t>
            </a:r>
            <a:r>
              <a:rPr lang="en">
                <a:solidFill>
                  <a:schemeClr val="dk1"/>
                </a:solidFill>
              </a:rPr>
              <a:t> A consumer group dedicated to real-time ad personalization subscribes to the relevant topics. Each consumer in the group gets a different subset of partitions, processes the data, and triggers personalized recommendations.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Business Analytics:</a:t>
            </a:r>
            <a:r>
              <a:rPr lang="en">
                <a:solidFill>
                  <a:schemeClr val="dk1"/>
                </a:solidFill>
              </a:rPr>
              <a:t> Another consumer group subscribes to the same or different topics to generate insights on user behavior, sales trends, and overall website growth.</a:t>
            </a:r>
            <a:endParaRPr>
              <a:solidFill>
                <a:schemeClr val="dk1"/>
              </a:solidFill>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0cfa798d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0cfa798d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618f301c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618f301c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0cfa798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0cfa798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that the platform handles millions of users concurrently—especially during peak events like flash sales—the system must be designed to scale and process vast volumes of data without degrading performance.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0cfa798d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0cfa798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Front-End Event Collection: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Problem:</a:t>
            </a:r>
            <a:r>
              <a:rPr lang="en">
                <a:solidFill>
                  <a:schemeClr val="dk1"/>
                </a:solidFill>
              </a:rPr>
              <a:t> When users interact with the website (e.g., clicking a product or navigating between pages), each event is sent synchronously to the backend.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Bottleneck:</a:t>
            </a:r>
            <a:r>
              <a:rPr lang="en">
                <a:solidFill>
                  <a:schemeClr val="dk1"/>
                </a:solidFill>
              </a:rPr>
              <a:t> Web servers can become overwhelmed when millions of interactions arrive at once, leading to increased latency, dropped events, and resource contention.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Immediate Processing of Events: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Problem:</a:t>
            </a:r>
            <a:r>
              <a:rPr lang="en">
                <a:solidFill>
                  <a:schemeClr val="dk1"/>
                </a:solidFill>
              </a:rPr>
              <a:t> Synchronously processing each event (e.g., updating user session data or triggering an ad refresh) ties up server threads.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Bottleneck:</a:t>
            </a:r>
            <a:r>
              <a:rPr lang="en">
                <a:solidFill>
                  <a:schemeClr val="dk1"/>
                </a:solidFill>
              </a:rPr>
              <a:t> Without decoupling, the system can’t apply backpressure, so a sudden traffic surge can quickly exhaust available processing capacity.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ML Model Invocation for Ads: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Problem:</a:t>
            </a:r>
            <a:r>
              <a:rPr lang="en">
                <a:solidFill>
                  <a:schemeClr val="dk1"/>
                </a:solidFill>
              </a:rPr>
              <a:t> Targeted ads require real-time inference from ML models. If each event directly triggers a model evaluation, latency and resource usage spike.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Bottleneck:</a:t>
            </a:r>
            <a:r>
              <a:rPr lang="en">
                <a:solidFill>
                  <a:schemeClr val="dk1"/>
                </a:solidFill>
              </a:rPr>
              <a:t> Direct integration limits the number of concurrent model invocations, slowing down ad delivery and reducing relevance.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Aggregation for Analytics: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Problem:</a:t>
            </a:r>
            <a:r>
              <a:rPr lang="en">
                <a:solidFill>
                  <a:schemeClr val="dk1"/>
                </a:solidFill>
              </a:rPr>
              <a:t> Aggregating raw interaction data for analysis in near-real time is computationally heavy.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Bottleneck:</a:t>
            </a:r>
            <a:r>
              <a:rPr lang="en">
                <a:solidFill>
                  <a:schemeClr val="dk1"/>
                </a:solidFill>
              </a:rPr>
              <a:t> Running heavy analytics synchronously would block the system, delaying insights and impairing user experience.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0cfa798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0cfa798d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0cfa798d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0cfa798d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Event Ingestion Layer (Producers):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Mechanism:</a:t>
            </a:r>
            <a:r>
              <a:rPr lang="en">
                <a:solidFill>
                  <a:schemeClr val="dk1"/>
                </a:solidFill>
              </a:rPr>
              <a:t> Web servers and client-side JavaScript asynchronously publish user interactions (clicks, page views, product impressions) to a Kafka topic.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Advantage:</a:t>
            </a:r>
            <a:r>
              <a:rPr lang="en">
                <a:solidFill>
                  <a:schemeClr val="dk1"/>
                </a:solidFill>
              </a:rPr>
              <a:t> Producers quickly enqueue events without waiting for immediate processing, reducing the response time and avoiding thread blockage.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0cfa798d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0cfa798d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Char char="●"/>
            </a:pPr>
            <a:r>
              <a:rPr b="1" lang="en" sz="1400">
                <a:solidFill>
                  <a:srgbClr val="595959"/>
                </a:solidFill>
              </a:rPr>
              <a:t>Backpressure &amp; Throttling</a:t>
            </a:r>
            <a:endParaRPr b="1" sz="14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b="1" lang="en" sz="1400">
                <a:solidFill>
                  <a:srgbClr val="595959"/>
                </a:solidFill>
              </a:rPr>
              <a:t>Backpressure:</a:t>
            </a:r>
            <a:r>
              <a:rPr lang="en" sz="1400">
                <a:solidFill>
                  <a:srgbClr val="595959"/>
                </a:solidFill>
              </a:rPr>
              <a:t> Consumers pull events at a rate they can process. If consumers slow down, the system can detect increasing consumer lag (the number of messages waiting in the partition), which naturally applies backpressure.</a:t>
            </a:r>
            <a:endParaRPr sz="14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b="1" lang="en" sz="1400">
                <a:solidFill>
                  <a:srgbClr val="595959"/>
                </a:solidFill>
              </a:rPr>
              <a:t>Throttling:</a:t>
            </a:r>
            <a:r>
              <a:rPr lang="en" sz="1400">
                <a:solidFill>
                  <a:srgbClr val="595959"/>
                </a:solidFill>
              </a:rPr>
              <a:t> Producers can be configured to slow down (throttle) when the broker signals high load or when consumer lag metrics exceed predefined thresholds, ensuring the queue remains within manageable capacity.</a:t>
            </a:r>
            <a:endParaRPr b="1">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0cfa798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0cfa798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None/>
            </a:pPr>
            <a:r>
              <a:rPr b="1" lang="en">
                <a:solidFill>
                  <a:schemeClr val="dk1"/>
                </a:solidFill>
              </a:rPr>
              <a:t>Scalability: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New consumer instances can be added horizontally to either group based on the queue depth (consumer lag), ensuring that even under peak load the system processes messages without delay.</a:t>
            </a:r>
            <a:endParaRPr b="1" sz="1400">
              <a:solidFill>
                <a:srgbClr val="595959"/>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0cfa798d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0cfa798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Flow Control &amp; Monitoring</a:t>
            </a:r>
            <a:endParaRPr sz="18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b="1" lang="en" sz="1400">
                <a:solidFill>
                  <a:srgbClr val="595959"/>
                </a:solidFill>
              </a:rPr>
              <a:t>Consumer Lag Metrics:</a:t>
            </a:r>
            <a:r>
              <a:rPr lang="en" sz="1400">
                <a:solidFill>
                  <a:srgbClr val="595959"/>
                </a:solidFill>
              </a:rPr>
              <a:t> Real-time monitoring of consumer lag provides insights into processing delays, enabling dynamic adjustments in consumer scaling.</a:t>
            </a:r>
            <a:endParaRPr sz="14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b="1" lang="en" sz="1400">
                <a:solidFill>
                  <a:srgbClr val="595959"/>
                </a:solidFill>
              </a:rPr>
              <a:t>Flow Control:</a:t>
            </a:r>
            <a:r>
              <a:rPr lang="en" sz="1400">
                <a:solidFill>
                  <a:srgbClr val="595959"/>
                </a:solidFill>
              </a:rPr>
              <a:t> Kafka’s pull-based consumption naturally supports flow control—consumers only retrieve what they can process, preventing overloading.</a:t>
            </a:r>
            <a:endParaRPr b="1" sz="1400">
              <a:solidFill>
                <a:srgbClr val="59595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0cfa798d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0cfa798d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618f301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618f301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618f30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618f30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618f301c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618f301c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0cfa798d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0cfa798d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618f301c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618f301c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618f301c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618f301c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618f301c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618f301c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Each message is read once</a:t>
            </a:r>
            <a:endParaRPr/>
          </a:p>
          <a:p>
            <a:pPr indent="0" lvl="0" marL="0" rtl="0" algn="l">
              <a:spcBef>
                <a:spcPts val="0"/>
              </a:spcBef>
              <a:spcAft>
                <a:spcPts val="0"/>
              </a:spcAft>
              <a:buNone/>
            </a:pPr>
            <a:r>
              <a:rPr lang="en"/>
              <a:t>Solution Replay the 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problems with the solution:</a:t>
            </a:r>
            <a:endParaRPr/>
          </a:p>
          <a:p>
            <a:pPr indent="-298450" lvl="0" marL="457200" rtl="0" algn="l">
              <a:spcBef>
                <a:spcPts val="0"/>
              </a:spcBef>
              <a:spcAft>
                <a:spcPts val="0"/>
              </a:spcAft>
              <a:buSzPts val="1100"/>
              <a:buAutoNum type="arabicParenR"/>
            </a:pPr>
            <a:r>
              <a:rPr lang="en"/>
              <a:t>Maybe the same team consumes the messages due to having faster machinery, or less compute intensive workload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BA and Personalization team services hang, this blocks the client as it is waiting for an 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Solution, disable ACK (because do I really care from a client POV?)</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hazelcast.com/foundations/event-driven-architecture/stream-processing/" TargetMode="External"/><Relationship Id="rId4" Type="http://schemas.openxmlformats.org/officeDocument/2006/relationships/hyperlink" Target="https://www.tencentcloud.com/document/product/406/4791" TargetMode="External"/><Relationship Id="rId5" Type="http://schemas.openxmlformats.org/officeDocument/2006/relationships/hyperlink" Target="https://kafka.apache.org/intro" TargetMode="External"/><Relationship Id="rId6" Type="http://schemas.openxmlformats.org/officeDocument/2006/relationships/hyperlink" Target="https://docs.confluent.io/kafka/design/efficient-design.html" TargetMode="External"/><Relationship Id="rId7" Type="http://schemas.openxmlformats.org/officeDocument/2006/relationships/hyperlink" Target="https://hub.docker.com/r/apache/kafka-nati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Lab 3: </a:t>
            </a:r>
            <a:r>
              <a:rPr lang="en" sz="3500"/>
              <a:t>Real-Time Streaming</a:t>
            </a:r>
            <a:endParaRPr sz="3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Queues: Fanout</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Message queues are designed for </a:t>
            </a:r>
            <a:r>
              <a:rPr b="1" lang="en"/>
              <a:t>competing consumers</a:t>
            </a:r>
            <a:endParaRPr b="1"/>
          </a:p>
          <a:p>
            <a:pPr indent="-342900" lvl="0" marL="457200" rtl="0" algn="l">
              <a:spcBef>
                <a:spcPts val="0"/>
              </a:spcBef>
              <a:spcAft>
                <a:spcPts val="0"/>
              </a:spcAft>
              <a:buSzPts val="1800"/>
              <a:buChar char="●"/>
            </a:pPr>
            <a:r>
              <a:rPr lang="en"/>
              <a:t>Each message gets read </a:t>
            </a:r>
            <a:r>
              <a:rPr b="1" lang="en"/>
              <a:t>once </a:t>
            </a:r>
            <a:r>
              <a:rPr lang="en"/>
              <a:t>by a consumer</a:t>
            </a:r>
            <a:endParaRPr/>
          </a:p>
        </p:txBody>
      </p:sp>
      <p:sp>
        <p:nvSpPr>
          <p:cNvPr id="132" name="Google Shape;132;p22"/>
          <p:cNvSpPr/>
          <p:nvPr/>
        </p:nvSpPr>
        <p:spPr>
          <a:xfrm>
            <a:off x="5024100" y="3423075"/>
            <a:ext cx="2130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Queue</a:t>
            </a:r>
            <a:endParaRPr/>
          </a:p>
        </p:txBody>
      </p:sp>
      <p:grpSp>
        <p:nvGrpSpPr>
          <p:cNvPr id="133" name="Google Shape;133;p22"/>
          <p:cNvGrpSpPr/>
          <p:nvPr/>
        </p:nvGrpSpPr>
        <p:grpSpPr>
          <a:xfrm>
            <a:off x="882775" y="2035550"/>
            <a:ext cx="8175475" cy="2117275"/>
            <a:chOff x="882775" y="2035550"/>
            <a:chExt cx="8175475" cy="2117275"/>
          </a:xfrm>
        </p:grpSpPr>
        <p:sp>
          <p:nvSpPr>
            <p:cNvPr id="134" name="Google Shape;134;p22"/>
            <p:cNvSpPr/>
            <p:nvPr/>
          </p:nvSpPr>
          <p:spPr>
            <a:xfrm>
              <a:off x="882775" y="2831325"/>
              <a:ext cx="1291200" cy="5727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a:t>
              </a:r>
              <a:endParaRPr/>
            </a:p>
          </p:txBody>
        </p:sp>
        <p:sp>
          <p:nvSpPr>
            <p:cNvPr id="135" name="Google Shape;135;p22"/>
            <p:cNvSpPr/>
            <p:nvPr/>
          </p:nvSpPr>
          <p:spPr>
            <a:xfrm>
              <a:off x="5024100" y="2192600"/>
              <a:ext cx="2130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Queue</a:t>
              </a:r>
              <a:endParaRPr/>
            </a:p>
          </p:txBody>
        </p:sp>
        <p:sp>
          <p:nvSpPr>
            <p:cNvPr id="136" name="Google Shape;136;p22"/>
            <p:cNvSpPr/>
            <p:nvPr/>
          </p:nvSpPr>
          <p:spPr>
            <a:xfrm>
              <a:off x="3012463" y="2503875"/>
              <a:ext cx="1409700" cy="12276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Exchange</a:t>
              </a:r>
              <a:endParaRPr/>
            </a:p>
          </p:txBody>
        </p:sp>
        <p:sp>
          <p:nvSpPr>
            <p:cNvPr id="137" name="Google Shape;137;p22"/>
            <p:cNvSpPr/>
            <p:nvPr/>
          </p:nvSpPr>
          <p:spPr>
            <a:xfrm>
              <a:off x="7648550" y="2035550"/>
              <a:ext cx="1409700" cy="886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a:t>
              </a:r>
              <a:endParaRPr/>
            </a:p>
            <a:p>
              <a:pPr indent="0" lvl="0" marL="0" rtl="0" algn="ctr">
                <a:spcBef>
                  <a:spcPts val="0"/>
                </a:spcBef>
                <a:spcAft>
                  <a:spcPts val="0"/>
                </a:spcAft>
                <a:buNone/>
              </a:pPr>
              <a:r>
                <a:rPr lang="en"/>
                <a:t>Analytics</a:t>
              </a:r>
              <a:endParaRPr/>
            </a:p>
          </p:txBody>
        </p:sp>
        <p:sp>
          <p:nvSpPr>
            <p:cNvPr id="138" name="Google Shape;138;p22"/>
            <p:cNvSpPr/>
            <p:nvPr/>
          </p:nvSpPr>
          <p:spPr>
            <a:xfrm>
              <a:off x="7648550" y="3266025"/>
              <a:ext cx="1409700" cy="886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Personalization</a:t>
              </a:r>
              <a:endParaRPr/>
            </a:p>
          </p:txBody>
        </p:sp>
      </p:grpSp>
      <p:cxnSp>
        <p:nvCxnSpPr>
          <p:cNvPr id="139" name="Google Shape;139;p22"/>
          <p:cNvCxnSpPr>
            <a:stCxn id="134" idx="3"/>
            <a:endCxn id="136" idx="1"/>
          </p:cNvCxnSpPr>
          <p:nvPr/>
        </p:nvCxnSpPr>
        <p:spPr>
          <a:xfrm>
            <a:off x="2173975" y="3117675"/>
            <a:ext cx="838500" cy="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2"/>
          <p:cNvCxnSpPr>
            <a:stCxn id="136" idx="3"/>
            <a:endCxn id="135" idx="1"/>
          </p:cNvCxnSpPr>
          <p:nvPr/>
        </p:nvCxnSpPr>
        <p:spPr>
          <a:xfrm flipH="1" rot="10800000">
            <a:off x="4422163" y="2478975"/>
            <a:ext cx="601800" cy="6387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2"/>
          <p:cNvCxnSpPr>
            <a:stCxn id="136" idx="3"/>
            <a:endCxn id="132" idx="1"/>
          </p:cNvCxnSpPr>
          <p:nvPr/>
        </p:nvCxnSpPr>
        <p:spPr>
          <a:xfrm>
            <a:off x="4422163" y="3117675"/>
            <a:ext cx="601800" cy="5919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2"/>
          <p:cNvCxnSpPr>
            <a:stCxn id="135" idx="3"/>
            <a:endCxn id="137" idx="1"/>
          </p:cNvCxnSpPr>
          <p:nvPr/>
        </p:nvCxnSpPr>
        <p:spPr>
          <a:xfrm>
            <a:off x="7155000" y="2478950"/>
            <a:ext cx="493500" cy="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2"/>
          <p:cNvCxnSpPr>
            <a:stCxn id="132" idx="3"/>
            <a:endCxn id="138" idx="1"/>
          </p:cNvCxnSpPr>
          <p:nvPr/>
        </p:nvCxnSpPr>
        <p:spPr>
          <a:xfrm>
            <a:off x="7155000" y="3709425"/>
            <a:ext cx="493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Message queues are designed for point-to-point communication</a:t>
            </a:r>
            <a:endParaRPr/>
          </a:p>
          <a:p>
            <a:pPr indent="-342900" lvl="0" marL="457200" rtl="0" algn="l">
              <a:spcBef>
                <a:spcPts val="0"/>
              </a:spcBef>
              <a:spcAft>
                <a:spcPts val="0"/>
              </a:spcAft>
              <a:buSzPts val="1800"/>
              <a:buChar char="●"/>
            </a:pPr>
            <a:r>
              <a:rPr lang="en"/>
              <a:t>Adapting message queues for high throughput publish subscribe is not trivial nor as scalable as we ‘d hope</a:t>
            </a:r>
            <a:endParaRPr/>
          </a:p>
          <a:p>
            <a:pPr indent="-342900" lvl="0" marL="457200" rtl="0" algn="l">
              <a:spcBef>
                <a:spcPts val="0"/>
              </a:spcBef>
              <a:spcAft>
                <a:spcPts val="0"/>
              </a:spcAft>
              <a:buSzPts val="1800"/>
              <a:buChar char="●"/>
            </a:pPr>
            <a:r>
              <a:rPr lang="en"/>
              <a:t>Looks like we </a:t>
            </a:r>
            <a:r>
              <a:rPr lang="en"/>
              <a:t>‘re using the </a:t>
            </a:r>
            <a:r>
              <a:rPr b="1" lang="en"/>
              <a:t>wrong tool </a:t>
            </a:r>
            <a:r>
              <a:rPr lang="en"/>
              <a:t>for the job</a:t>
            </a:r>
            <a:endParaRPr/>
          </a:p>
        </p:txBody>
      </p:sp>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Queues: Conclusion</a:t>
            </a:r>
            <a:endParaRPr/>
          </a:p>
        </p:txBody>
      </p:sp>
      <p:pic>
        <p:nvPicPr>
          <p:cNvPr id="150" name="Google Shape;150;p23"/>
          <p:cNvPicPr preferRelativeResize="0"/>
          <p:nvPr/>
        </p:nvPicPr>
        <p:blipFill>
          <a:blip r:embed="rId3">
            <a:alphaModFix/>
          </a:blip>
          <a:stretch>
            <a:fillRect/>
          </a:stretch>
        </p:blipFill>
        <p:spPr>
          <a:xfrm>
            <a:off x="6487775" y="2571750"/>
            <a:ext cx="2344525" cy="234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Distributed Logs: Introduction</a:t>
            </a:r>
            <a:endParaRPr sz="2600"/>
          </a:p>
        </p:txBody>
      </p:sp>
      <p:sp>
        <p:nvSpPr>
          <p:cNvPr id="156" name="Google Shape;156;p24"/>
          <p:cNvSpPr txBox="1"/>
          <p:nvPr>
            <p:ph idx="1" type="body"/>
          </p:nvPr>
        </p:nvSpPr>
        <p:spPr>
          <a:xfrm>
            <a:off x="311700" y="2227850"/>
            <a:ext cx="8520600" cy="15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400"/>
              <a:t>“</a:t>
            </a:r>
            <a:r>
              <a:rPr i="1" lang="en" sz="1400"/>
              <a:t>Each </a:t>
            </a:r>
            <a:r>
              <a:rPr i="1" lang="en" sz="1400"/>
              <a:t>working</a:t>
            </a:r>
            <a:r>
              <a:rPr i="1" lang="en" sz="1400"/>
              <a:t> data pipeline is a log;</a:t>
            </a:r>
            <a:endParaRPr i="1" sz="1400"/>
          </a:p>
          <a:p>
            <a:pPr indent="0" lvl="0" marL="0" rtl="0" algn="ctr">
              <a:spcBef>
                <a:spcPts val="1200"/>
              </a:spcBef>
              <a:spcAft>
                <a:spcPts val="0"/>
              </a:spcAft>
              <a:buNone/>
            </a:pPr>
            <a:r>
              <a:rPr i="1" lang="en" sz="1400"/>
              <a:t> each broken data pipeline is broken in its own way” </a:t>
            </a:r>
            <a:endParaRPr i="1" sz="1400"/>
          </a:p>
          <a:p>
            <a:pPr indent="0" lvl="0" marL="0" rtl="0" algn="ctr">
              <a:spcBef>
                <a:spcPts val="1200"/>
              </a:spcBef>
              <a:spcAft>
                <a:spcPts val="1200"/>
              </a:spcAft>
              <a:buNone/>
            </a:pPr>
            <a:r>
              <a:rPr i="1" lang="en" sz="1400"/>
              <a:t>- Leo Tolstoy</a:t>
            </a:r>
            <a:endParaRPr i="1" sz="1400"/>
          </a:p>
        </p:txBody>
      </p:sp>
      <p:pic>
        <p:nvPicPr>
          <p:cNvPr id="157" name="Google Shape;157;p24" title="L._N._Tolstoy,_by_Prokudin-Gorsky_(cropped).jpg"/>
          <p:cNvPicPr preferRelativeResize="0"/>
          <p:nvPr/>
        </p:nvPicPr>
        <p:blipFill>
          <a:blip r:embed="rId3">
            <a:alphaModFix/>
          </a:blip>
          <a:stretch>
            <a:fillRect/>
          </a:stretch>
        </p:blipFill>
        <p:spPr>
          <a:xfrm>
            <a:off x="6670377" y="1530700"/>
            <a:ext cx="2105501" cy="2756750"/>
          </a:xfrm>
          <a:prstGeom prst="rect">
            <a:avLst/>
          </a:prstGeom>
          <a:noFill/>
          <a:ln>
            <a:noFill/>
          </a:ln>
        </p:spPr>
      </p:pic>
      <p:sp>
        <p:nvSpPr>
          <p:cNvPr id="158" name="Google Shape;158;p24"/>
          <p:cNvSpPr txBox="1"/>
          <p:nvPr/>
        </p:nvSpPr>
        <p:spPr>
          <a:xfrm>
            <a:off x="6596925" y="4394750"/>
            <a:ext cx="22524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Leo Tolstoy (1898 - 1920)</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Distributed Logs: Introduction</a:t>
            </a:r>
            <a:endParaRPr sz="2600"/>
          </a:p>
        </p:txBody>
      </p:sp>
      <p:sp>
        <p:nvSpPr>
          <p:cNvPr id="164" name="Google Shape;16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log is an immutable, append-only sequence of records</a:t>
            </a:r>
            <a:endParaRPr/>
          </a:p>
          <a:p>
            <a:pPr indent="-317500" lvl="1" marL="914400" rtl="0" algn="l">
              <a:spcBef>
                <a:spcPts val="0"/>
              </a:spcBef>
              <a:spcAft>
                <a:spcPts val="0"/>
              </a:spcAft>
              <a:buSzPts val="1400"/>
              <a:buChar char="○"/>
            </a:pPr>
            <a:r>
              <a:rPr lang="en"/>
              <a:t>Benefits:</a:t>
            </a:r>
            <a:endParaRPr/>
          </a:p>
          <a:p>
            <a:pPr indent="-317500" lvl="2" marL="1371600" rtl="0" algn="l">
              <a:spcBef>
                <a:spcPts val="0"/>
              </a:spcBef>
              <a:spcAft>
                <a:spcPts val="0"/>
              </a:spcAft>
              <a:buSzPts val="1400"/>
              <a:buChar char="■"/>
            </a:pPr>
            <a:r>
              <a:rPr lang="en"/>
              <a:t>High sequential disk writes</a:t>
            </a:r>
            <a:endParaRPr/>
          </a:p>
          <a:p>
            <a:pPr indent="-317500" lvl="2" marL="1371600" rtl="0" algn="l">
              <a:spcBef>
                <a:spcPts val="0"/>
              </a:spcBef>
              <a:spcAft>
                <a:spcPts val="0"/>
              </a:spcAft>
              <a:buSzPts val="1400"/>
              <a:buChar char="■"/>
            </a:pPr>
            <a:r>
              <a:rPr lang="en"/>
              <a:t>Ability to replay events</a:t>
            </a:r>
            <a:endParaRPr/>
          </a:p>
          <a:p>
            <a:pPr indent="-342900" lvl="0" marL="457200" rtl="0" algn="l">
              <a:spcBef>
                <a:spcPts val="0"/>
              </a:spcBef>
              <a:spcAft>
                <a:spcPts val="0"/>
              </a:spcAft>
              <a:buSzPts val="1800"/>
              <a:buChar char="●"/>
            </a:pPr>
            <a:r>
              <a:rPr lang="en"/>
              <a:t>A distributed log is a log which is partitioned on multiple machines</a:t>
            </a:r>
            <a:endParaRPr/>
          </a:p>
          <a:p>
            <a:pPr indent="-317500" lvl="1" marL="914400" rtl="0" algn="l">
              <a:spcBef>
                <a:spcPts val="0"/>
              </a:spcBef>
              <a:spcAft>
                <a:spcPts val="0"/>
              </a:spcAft>
              <a:buSzPts val="1400"/>
              <a:buChar char="○"/>
            </a:pPr>
            <a:r>
              <a:rPr lang="en"/>
              <a:t>Benefits:</a:t>
            </a:r>
            <a:endParaRPr/>
          </a:p>
          <a:p>
            <a:pPr indent="-317500" lvl="2" marL="1371600" rtl="0" algn="l">
              <a:spcBef>
                <a:spcPts val="0"/>
              </a:spcBef>
              <a:spcAft>
                <a:spcPts val="0"/>
              </a:spcAft>
              <a:buSzPts val="1400"/>
              <a:buChar char="■"/>
            </a:pPr>
            <a:r>
              <a:rPr lang="en"/>
              <a:t>Parallel processing</a:t>
            </a:r>
            <a:endParaRPr/>
          </a:p>
          <a:p>
            <a:pPr indent="-317500" lvl="2" marL="1371600" rtl="0" algn="l">
              <a:spcBef>
                <a:spcPts val="0"/>
              </a:spcBef>
              <a:spcAft>
                <a:spcPts val="0"/>
              </a:spcAft>
              <a:buSzPts val="1400"/>
              <a:buChar char="■"/>
            </a:pPr>
            <a:r>
              <a:rPr lang="en"/>
              <a:t>High throughput</a:t>
            </a:r>
            <a:endParaRPr/>
          </a:p>
          <a:p>
            <a:pPr indent="-317500" lvl="2" marL="1371600" rtl="0" algn="l">
              <a:spcBef>
                <a:spcPts val="0"/>
              </a:spcBef>
              <a:spcAft>
                <a:spcPts val="0"/>
              </a:spcAft>
              <a:buSzPts val="1400"/>
              <a:buChar char="■"/>
            </a:pPr>
            <a:r>
              <a:rPr lang="en"/>
              <a:t>Replication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Apache Kafka is an open source distributed streaming platform</a:t>
            </a:r>
            <a:endParaRPr/>
          </a:p>
          <a:p>
            <a:pPr indent="-342900" lvl="0" marL="457200" rtl="0" algn="l">
              <a:spcBef>
                <a:spcPts val="0"/>
              </a:spcBef>
              <a:spcAft>
                <a:spcPts val="0"/>
              </a:spcAft>
              <a:buSzPts val="1800"/>
              <a:buChar char="●"/>
            </a:pPr>
            <a:r>
              <a:rPr lang="en"/>
              <a:t>Designed for building real time data pipelines</a:t>
            </a:r>
            <a:endParaRPr/>
          </a:p>
          <a:p>
            <a:pPr indent="-342900" lvl="0" marL="457200" rtl="0" algn="l">
              <a:spcBef>
                <a:spcPts val="0"/>
              </a:spcBef>
              <a:spcAft>
                <a:spcPts val="0"/>
              </a:spcAft>
              <a:buSzPts val="1800"/>
              <a:buChar char="●"/>
            </a:pPr>
            <a:r>
              <a:rPr lang="en"/>
              <a:t>Implements a partitioned log</a:t>
            </a:r>
            <a:endParaRPr/>
          </a:p>
          <a:p>
            <a:pPr indent="-342900" lvl="0" marL="457200" rtl="0" algn="l">
              <a:spcBef>
                <a:spcPts val="0"/>
              </a:spcBef>
              <a:spcAft>
                <a:spcPts val="0"/>
              </a:spcAft>
              <a:buSzPts val="1800"/>
              <a:buChar char="●"/>
            </a:pPr>
            <a:r>
              <a:rPr b="1" lang="en"/>
              <a:t>Core Components</a:t>
            </a:r>
            <a:endParaRPr b="1"/>
          </a:p>
          <a:p>
            <a:pPr indent="-317500" lvl="1" marL="914400" rtl="0" algn="l">
              <a:spcBef>
                <a:spcPts val="0"/>
              </a:spcBef>
              <a:spcAft>
                <a:spcPts val="0"/>
              </a:spcAft>
              <a:buSzPts val="1400"/>
              <a:buChar char="○"/>
            </a:pPr>
            <a:r>
              <a:rPr b="1" lang="en"/>
              <a:t>Producers: </a:t>
            </a:r>
            <a:r>
              <a:rPr lang="en"/>
              <a:t>Publish data to Kafka topics</a:t>
            </a:r>
            <a:endParaRPr/>
          </a:p>
          <a:p>
            <a:pPr indent="-317500" lvl="1" marL="914400" rtl="0" algn="l">
              <a:spcBef>
                <a:spcPts val="0"/>
              </a:spcBef>
              <a:spcAft>
                <a:spcPts val="0"/>
              </a:spcAft>
              <a:buSzPts val="1400"/>
              <a:buChar char="○"/>
            </a:pPr>
            <a:r>
              <a:rPr b="1" lang="en"/>
              <a:t>Consumers: </a:t>
            </a:r>
            <a:r>
              <a:rPr lang="en"/>
              <a:t>Subscribe to topics and process the data</a:t>
            </a:r>
            <a:endParaRPr/>
          </a:p>
          <a:p>
            <a:pPr indent="-317500" lvl="1" marL="914400" rtl="0" algn="l">
              <a:spcBef>
                <a:spcPts val="0"/>
              </a:spcBef>
              <a:spcAft>
                <a:spcPts val="0"/>
              </a:spcAft>
              <a:buSzPts val="1400"/>
              <a:buChar char="○"/>
            </a:pPr>
            <a:r>
              <a:rPr b="1" lang="en"/>
              <a:t>Brokers: </a:t>
            </a:r>
            <a:r>
              <a:rPr lang="en"/>
              <a:t>Servers that store and manage the data</a:t>
            </a:r>
            <a:endParaRPr/>
          </a:p>
          <a:p>
            <a:pPr indent="-317500" lvl="1" marL="914400" rtl="0" algn="l">
              <a:spcBef>
                <a:spcPts val="0"/>
              </a:spcBef>
              <a:spcAft>
                <a:spcPts val="0"/>
              </a:spcAft>
              <a:buSzPts val="1400"/>
              <a:buChar char="○"/>
            </a:pPr>
            <a:r>
              <a:rPr b="1" lang="en"/>
              <a:t>Topics: </a:t>
            </a:r>
            <a:r>
              <a:rPr lang="en"/>
              <a:t>Categories to which records are sent by producers</a:t>
            </a:r>
            <a:endParaRPr/>
          </a:p>
        </p:txBody>
      </p:sp>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Apache Kafka: A Distributed Streaming Platform</a:t>
            </a:r>
            <a:endParaRPr sz="2600"/>
          </a:p>
        </p:txBody>
      </p:sp>
      <p:pic>
        <p:nvPicPr>
          <p:cNvPr id="171" name="Google Shape;171;p26"/>
          <p:cNvPicPr preferRelativeResize="0"/>
          <p:nvPr/>
        </p:nvPicPr>
        <p:blipFill>
          <a:blip r:embed="rId3">
            <a:alphaModFix/>
          </a:blip>
          <a:stretch>
            <a:fillRect/>
          </a:stretch>
        </p:blipFill>
        <p:spPr>
          <a:xfrm>
            <a:off x="6025800" y="1712875"/>
            <a:ext cx="3118200" cy="325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Apache Kafka: Architecture Overview</a:t>
            </a:r>
            <a:endParaRPr sz="2600"/>
          </a:p>
        </p:txBody>
      </p:sp>
      <p:pic>
        <p:nvPicPr>
          <p:cNvPr id="177" name="Google Shape;177;p27"/>
          <p:cNvPicPr preferRelativeResize="0"/>
          <p:nvPr/>
        </p:nvPicPr>
        <p:blipFill>
          <a:blip r:embed="rId3">
            <a:alphaModFix/>
          </a:blip>
          <a:stretch>
            <a:fillRect/>
          </a:stretch>
        </p:blipFill>
        <p:spPr>
          <a:xfrm>
            <a:off x="1596911" y="1133775"/>
            <a:ext cx="5950174" cy="3451100"/>
          </a:xfrm>
          <a:prstGeom prst="rect">
            <a:avLst/>
          </a:prstGeom>
          <a:noFill/>
          <a:ln>
            <a:noFill/>
          </a:ln>
        </p:spPr>
      </p:pic>
      <p:sp>
        <p:nvSpPr>
          <p:cNvPr id="178" name="Google Shape;178;p27"/>
          <p:cNvSpPr txBox="1"/>
          <p:nvPr/>
        </p:nvSpPr>
        <p:spPr>
          <a:xfrm>
            <a:off x="543200" y="4716850"/>
            <a:ext cx="8148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999999"/>
                </a:solidFill>
              </a:rPr>
              <a:t>Source: Publish-Subscribe approaches for the IoT and the cloud: Functional and performance evaluation of open-source systems - Scientific Figure on ResearchGate.</a:t>
            </a:r>
            <a:endParaRPr sz="80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Why Apache Kafka is Fast, Scalable, and Fault Tolerant</a:t>
            </a:r>
            <a:endParaRPr sz="2600"/>
          </a:p>
        </p:txBody>
      </p:sp>
      <p:sp>
        <p:nvSpPr>
          <p:cNvPr id="184" name="Google Shape;18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Performance</a:t>
            </a:r>
            <a:endParaRPr/>
          </a:p>
          <a:p>
            <a:pPr indent="-317500" lvl="1" marL="914400" rtl="0" algn="l">
              <a:spcBef>
                <a:spcPts val="0"/>
              </a:spcBef>
              <a:spcAft>
                <a:spcPts val="0"/>
              </a:spcAft>
              <a:buSzPts val="1400"/>
              <a:buChar char="○"/>
            </a:pPr>
            <a:r>
              <a:rPr lang="en"/>
              <a:t>Batch processing and asynchronous I/O reduce network overhead.</a:t>
            </a:r>
            <a:endParaRPr/>
          </a:p>
          <a:p>
            <a:pPr indent="-317500" lvl="1" marL="914400" rtl="0" algn="l">
              <a:spcBef>
                <a:spcPts val="0"/>
              </a:spcBef>
              <a:spcAft>
                <a:spcPts val="0"/>
              </a:spcAft>
              <a:buSzPts val="1400"/>
              <a:buChar char="○"/>
            </a:pPr>
            <a:r>
              <a:rPr lang="en"/>
              <a:t>Zero-copy mechanism minimizes CPU usage.</a:t>
            </a:r>
            <a:endParaRPr/>
          </a:p>
          <a:p>
            <a:pPr indent="-342900" lvl="0" marL="457200" rtl="0" algn="l">
              <a:spcBef>
                <a:spcPts val="0"/>
              </a:spcBef>
              <a:spcAft>
                <a:spcPts val="0"/>
              </a:spcAft>
              <a:buSzPts val="1800"/>
              <a:buChar char="●"/>
            </a:pPr>
            <a:r>
              <a:rPr lang="en"/>
              <a:t>Scalability</a:t>
            </a:r>
            <a:endParaRPr/>
          </a:p>
          <a:p>
            <a:pPr indent="-317500" lvl="1" marL="914400" rtl="0" algn="l">
              <a:spcBef>
                <a:spcPts val="0"/>
              </a:spcBef>
              <a:spcAft>
                <a:spcPts val="0"/>
              </a:spcAft>
              <a:buSzPts val="1400"/>
              <a:buChar char="○"/>
            </a:pPr>
            <a:r>
              <a:rPr lang="en"/>
              <a:t>Horizontal scaling via partitions and dynamic consumer group rebalancing.</a:t>
            </a:r>
            <a:endParaRPr/>
          </a:p>
          <a:p>
            <a:pPr indent="-317500" lvl="1" marL="914400" rtl="0" algn="l">
              <a:spcBef>
                <a:spcPts val="0"/>
              </a:spcBef>
              <a:spcAft>
                <a:spcPts val="0"/>
              </a:spcAft>
              <a:buSzPts val="1400"/>
              <a:buChar char="○"/>
            </a:pPr>
            <a:r>
              <a:rPr lang="en"/>
              <a:t>Ability to handle millions of messages per second.</a:t>
            </a:r>
            <a:endParaRPr/>
          </a:p>
          <a:p>
            <a:pPr indent="-342900" lvl="0" marL="457200" rtl="0" algn="l">
              <a:spcBef>
                <a:spcPts val="0"/>
              </a:spcBef>
              <a:spcAft>
                <a:spcPts val="0"/>
              </a:spcAft>
              <a:buSzPts val="1800"/>
              <a:buChar char="●"/>
            </a:pPr>
            <a:r>
              <a:rPr lang="en"/>
              <a:t>Fault Tolerance</a:t>
            </a:r>
            <a:endParaRPr/>
          </a:p>
          <a:p>
            <a:pPr indent="-317500" lvl="1" marL="914400" rtl="0" algn="l">
              <a:spcBef>
                <a:spcPts val="0"/>
              </a:spcBef>
              <a:spcAft>
                <a:spcPts val="0"/>
              </a:spcAft>
              <a:buSzPts val="1400"/>
              <a:buChar char="○"/>
            </a:pPr>
            <a:r>
              <a:rPr lang="en"/>
              <a:t>Data replication across brokers ensures no data loss.</a:t>
            </a:r>
            <a:endParaRPr/>
          </a:p>
          <a:p>
            <a:pPr indent="-317500" lvl="1" marL="914400" rtl="0" algn="l">
              <a:spcBef>
                <a:spcPts val="0"/>
              </a:spcBef>
              <a:spcAft>
                <a:spcPts val="0"/>
              </a:spcAft>
              <a:buSzPts val="1400"/>
              <a:buChar char="○"/>
            </a:pPr>
            <a:r>
              <a:rPr lang="en"/>
              <a:t>Configurable retention policies and exactly-once semantics.</a:t>
            </a:r>
            <a:endParaRPr/>
          </a:p>
          <a:p>
            <a:pPr indent="-342900" lvl="0" marL="457200" rtl="0" algn="l">
              <a:spcBef>
                <a:spcPts val="0"/>
              </a:spcBef>
              <a:spcAft>
                <a:spcPts val="0"/>
              </a:spcAft>
              <a:buSzPts val="1800"/>
              <a:buChar char="●"/>
            </a:pPr>
            <a:r>
              <a:rPr lang="en"/>
              <a:t>Flow Control</a:t>
            </a:r>
            <a:endParaRPr/>
          </a:p>
          <a:p>
            <a:pPr indent="-317500" lvl="1" marL="914400" rtl="0" algn="l">
              <a:spcBef>
                <a:spcPts val="0"/>
              </a:spcBef>
              <a:spcAft>
                <a:spcPts val="0"/>
              </a:spcAft>
              <a:buSzPts val="1400"/>
              <a:buChar char="○"/>
            </a:pPr>
            <a:r>
              <a:rPr lang="en"/>
              <a:t>Consumer-driven pull mechanism ensures that backpressure is naturally applied.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Why Apache Kafka is Fast, Scalable, and Fault Tolerant</a:t>
            </a:r>
            <a:endParaRPr sz="2600"/>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Performance</a:t>
            </a:r>
            <a:endParaRPr/>
          </a:p>
          <a:p>
            <a:pPr indent="-317500" lvl="1" marL="914400" rtl="0" algn="l">
              <a:spcBef>
                <a:spcPts val="0"/>
              </a:spcBef>
              <a:spcAft>
                <a:spcPts val="0"/>
              </a:spcAft>
              <a:buSzPts val="1400"/>
              <a:buChar char="○"/>
            </a:pPr>
            <a:r>
              <a:rPr lang="en"/>
              <a:t>Batch processing and asynchronous I/O reduce network overhead.</a:t>
            </a:r>
            <a:endParaRPr/>
          </a:p>
          <a:p>
            <a:pPr indent="-317500" lvl="1" marL="914400" rtl="0" algn="l">
              <a:spcBef>
                <a:spcPts val="0"/>
              </a:spcBef>
              <a:spcAft>
                <a:spcPts val="0"/>
              </a:spcAft>
              <a:buSzPts val="1400"/>
              <a:buChar char="○"/>
            </a:pPr>
            <a:r>
              <a:rPr lang="en"/>
              <a:t>Zero-copy mechanism minimizes CPU usage.</a:t>
            </a:r>
            <a:endParaRPr/>
          </a:p>
          <a:p>
            <a:pPr indent="-342900" lvl="0" marL="457200" rtl="0" algn="l">
              <a:spcBef>
                <a:spcPts val="0"/>
              </a:spcBef>
              <a:spcAft>
                <a:spcPts val="0"/>
              </a:spcAft>
              <a:buSzPts val="1800"/>
              <a:buChar char="●"/>
            </a:pPr>
            <a:r>
              <a:rPr lang="en"/>
              <a:t>Scalability</a:t>
            </a:r>
            <a:endParaRPr/>
          </a:p>
          <a:p>
            <a:pPr indent="-317500" lvl="1" marL="914400" rtl="0" algn="l">
              <a:spcBef>
                <a:spcPts val="0"/>
              </a:spcBef>
              <a:spcAft>
                <a:spcPts val="0"/>
              </a:spcAft>
              <a:buSzPts val="1400"/>
              <a:buChar char="○"/>
            </a:pPr>
            <a:r>
              <a:rPr lang="en"/>
              <a:t>Horizontal scaling via partitions and dynamic consumer group rebalancing.</a:t>
            </a:r>
            <a:endParaRPr/>
          </a:p>
          <a:p>
            <a:pPr indent="-317500" lvl="1" marL="914400" rtl="0" algn="l">
              <a:spcBef>
                <a:spcPts val="0"/>
              </a:spcBef>
              <a:spcAft>
                <a:spcPts val="0"/>
              </a:spcAft>
              <a:buSzPts val="1400"/>
              <a:buChar char="○"/>
            </a:pPr>
            <a:r>
              <a:rPr lang="en"/>
              <a:t>Ability to handle millions of messages per second.</a:t>
            </a:r>
            <a:endParaRPr/>
          </a:p>
          <a:p>
            <a:pPr indent="-342900" lvl="0" marL="457200" rtl="0" algn="l">
              <a:spcBef>
                <a:spcPts val="0"/>
              </a:spcBef>
              <a:spcAft>
                <a:spcPts val="0"/>
              </a:spcAft>
              <a:buSzPts val="1800"/>
              <a:buChar char="●"/>
            </a:pPr>
            <a:r>
              <a:rPr lang="en"/>
              <a:t>Fault Tolerance</a:t>
            </a:r>
            <a:endParaRPr/>
          </a:p>
          <a:p>
            <a:pPr indent="-317500" lvl="1" marL="914400" rtl="0" algn="l">
              <a:spcBef>
                <a:spcPts val="0"/>
              </a:spcBef>
              <a:spcAft>
                <a:spcPts val="0"/>
              </a:spcAft>
              <a:buSzPts val="1400"/>
              <a:buChar char="○"/>
            </a:pPr>
            <a:r>
              <a:rPr lang="en"/>
              <a:t>Data replication across brokers ensures no data loss.</a:t>
            </a:r>
            <a:endParaRPr/>
          </a:p>
          <a:p>
            <a:pPr indent="-317500" lvl="1" marL="914400" rtl="0" algn="l">
              <a:spcBef>
                <a:spcPts val="0"/>
              </a:spcBef>
              <a:spcAft>
                <a:spcPts val="0"/>
              </a:spcAft>
              <a:buSzPts val="1400"/>
              <a:buChar char="○"/>
            </a:pPr>
            <a:r>
              <a:rPr lang="en"/>
              <a:t>Configurable retention policies and exactly-once semantics.</a:t>
            </a:r>
            <a:endParaRPr/>
          </a:p>
          <a:p>
            <a:pPr indent="-342900" lvl="0" marL="457200" rtl="0" algn="l">
              <a:spcBef>
                <a:spcPts val="0"/>
              </a:spcBef>
              <a:spcAft>
                <a:spcPts val="0"/>
              </a:spcAft>
              <a:buSzPts val="1800"/>
              <a:buChar char="●"/>
            </a:pPr>
            <a:r>
              <a:rPr lang="en"/>
              <a:t>Flow Control</a:t>
            </a:r>
            <a:endParaRPr/>
          </a:p>
          <a:p>
            <a:pPr indent="-317500" lvl="1" marL="914400" rtl="0" algn="l">
              <a:spcBef>
                <a:spcPts val="0"/>
              </a:spcBef>
              <a:spcAft>
                <a:spcPts val="0"/>
              </a:spcAft>
              <a:buSzPts val="1400"/>
              <a:buChar char="○"/>
            </a:pPr>
            <a:r>
              <a:rPr lang="en"/>
              <a:t>Consumer-driven pull mechanism ensures that backpressure is naturally applied.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Overview</a:t>
            </a:r>
            <a:endParaRPr/>
          </a:p>
        </p:txBody>
      </p:sp>
      <p:sp>
        <p:nvSpPr>
          <p:cNvPr id="196" name="Google Shape;19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an online retail platform that not only sells products but also aims to maximize user engagement by</a:t>
            </a:r>
            <a:endParaRPr/>
          </a:p>
          <a:p>
            <a:pPr indent="-342900" lvl="0" marL="457200" rtl="0" algn="l">
              <a:spcBef>
                <a:spcPts val="1200"/>
              </a:spcBef>
              <a:spcAft>
                <a:spcPts val="0"/>
              </a:spcAft>
              <a:buSzPts val="1800"/>
              <a:buChar char="●"/>
            </a:pPr>
            <a:r>
              <a:rPr b="1" lang="en"/>
              <a:t>Delivering Interaction-Based (Targeted) Ads</a:t>
            </a:r>
            <a:endParaRPr/>
          </a:p>
          <a:p>
            <a:pPr indent="-317500" lvl="1" marL="914400" rtl="0" algn="l">
              <a:spcBef>
                <a:spcPts val="0"/>
              </a:spcBef>
              <a:spcAft>
                <a:spcPts val="0"/>
              </a:spcAft>
              <a:buSzPts val="1400"/>
              <a:buChar char="○"/>
            </a:pPr>
            <a:r>
              <a:rPr lang="en"/>
              <a:t>ML models analyze real-time user interactions (clicks, views, hover events) to deliver personalized ad content.</a:t>
            </a:r>
            <a:endParaRPr/>
          </a:p>
          <a:p>
            <a:pPr indent="-342900" lvl="0" marL="457200" rtl="0" algn="l">
              <a:spcBef>
                <a:spcPts val="0"/>
              </a:spcBef>
              <a:spcAft>
                <a:spcPts val="0"/>
              </a:spcAft>
              <a:buSzPts val="1800"/>
              <a:buChar char="●"/>
            </a:pPr>
            <a:r>
              <a:rPr b="1" lang="en"/>
              <a:t>Conducting User Behavior Analysis</a:t>
            </a:r>
            <a:endParaRPr/>
          </a:p>
          <a:p>
            <a:pPr indent="-317500" lvl="1" marL="914400" rtl="0" algn="l">
              <a:spcBef>
                <a:spcPts val="0"/>
              </a:spcBef>
              <a:spcAft>
                <a:spcPts val="0"/>
              </a:spcAft>
              <a:buSzPts val="1400"/>
              <a:buChar char="○"/>
            </a:pPr>
            <a:r>
              <a:rPr lang="en"/>
              <a:t>Aggregated interaction data is used by the company’s analytics team to derive insights into user preferences, browsing patterns, and conversion funnels.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Bottlenecks in a Synchronous Architecture</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Front-End Event Collection</a:t>
            </a:r>
            <a:endParaRPr/>
          </a:p>
          <a:p>
            <a:pPr indent="-317500" lvl="1" marL="914400" rtl="0" algn="l">
              <a:spcBef>
                <a:spcPts val="0"/>
              </a:spcBef>
              <a:spcAft>
                <a:spcPts val="0"/>
              </a:spcAft>
              <a:buSzPts val="1400"/>
              <a:buChar char="○"/>
            </a:pPr>
            <a:r>
              <a:rPr lang="en"/>
              <a:t>Millions of interactions; leading to increased latency, dropped events, and resource contention.</a:t>
            </a:r>
            <a:endParaRPr/>
          </a:p>
          <a:p>
            <a:pPr indent="-342900" lvl="0" marL="457200" rtl="0" algn="l">
              <a:spcBef>
                <a:spcPts val="0"/>
              </a:spcBef>
              <a:spcAft>
                <a:spcPts val="0"/>
              </a:spcAft>
              <a:buSzPts val="1800"/>
              <a:buChar char="●"/>
            </a:pPr>
            <a:r>
              <a:rPr lang="en"/>
              <a:t>Immediate Processing of Events</a:t>
            </a:r>
            <a:endParaRPr/>
          </a:p>
          <a:p>
            <a:pPr indent="-317500" lvl="1" marL="914400" rtl="0" algn="l">
              <a:spcBef>
                <a:spcPts val="0"/>
              </a:spcBef>
              <a:spcAft>
                <a:spcPts val="0"/>
              </a:spcAft>
              <a:buSzPts val="1400"/>
              <a:buChar char="○"/>
            </a:pPr>
            <a:r>
              <a:rPr lang="en"/>
              <a:t>The system can’t have a backlog; a sudden traffic surge exhausts the available processing capacity.</a:t>
            </a:r>
            <a:endParaRPr/>
          </a:p>
          <a:p>
            <a:pPr indent="-342900" lvl="0" marL="457200" rtl="0" algn="l">
              <a:spcBef>
                <a:spcPts val="0"/>
              </a:spcBef>
              <a:spcAft>
                <a:spcPts val="0"/>
              </a:spcAft>
              <a:buSzPts val="1800"/>
              <a:buChar char="●"/>
            </a:pPr>
            <a:r>
              <a:rPr lang="en"/>
              <a:t>ML Model Invocation for Ads</a:t>
            </a:r>
            <a:endParaRPr/>
          </a:p>
          <a:p>
            <a:pPr indent="-317500" lvl="1" marL="914400" rtl="0" algn="l">
              <a:spcBef>
                <a:spcPts val="0"/>
              </a:spcBef>
              <a:spcAft>
                <a:spcPts val="0"/>
              </a:spcAft>
              <a:buSzPts val="1400"/>
              <a:buChar char="○"/>
            </a:pPr>
            <a:r>
              <a:rPr lang="en"/>
              <a:t>Concurrent multiple model invocations, slow down </a:t>
            </a:r>
            <a:r>
              <a:rPr b="1" lang="en"/>
              <a:t>ad</a:t>
            </a:r>
            <a:r>
              <a:rPr lang="en"/>
              <a:t> delivery which reduces </a:t>
            </a:r>
            <a:r>
              <a:rPr b="1" lang="en"/>
              <a:t>ad</a:t>
            </a:r>
            <a:r>
              <a:rPr lang="en"/>
              <a:t> relevance.</a:t>
            </a:r>
            <a:endParaRPr/>
          </a:p>
          <a:p>
            <a:pPr indent="-342900" lvl="0" marL="457200" rtl="0" algn="l">
              <a:spcBef>
                <a:spcPts val="0"/>
              </a:spcBef>
              <a:spcAft>
                <a:spcPts val="0"/>
              </a:spcAft>
              <a:buSzPts val="1800"/>
              <a:buChar char="●"/>
            </a:pPr>
            <a:r>
              <a:rPr lang="en"/>
              <a:t>Data Aggregation for Analytics</a:t>
            </a:r>
            <a:endParaRPr/>
          </a:p>
          <a:p>
            <a:pPr indent="-317500" lvl="1" marL="914400" rtl="0" algn="l">
              <a:spcBef>
                <a:spcPts val="0"/>
              </a:spcBef>
              <a:spcAft>
                <a:spcPts val="0"/>
              </a:spcAft>
              <a:buSzPts val="1400"/>
              <a:buChar char="○"/>
            </a:pPr>
            <a:r>
              <a:rPr lang="en"/>
              <a:t> Running heavy analytics synchronously would block the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ShopSmart: Use case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case</a:t>
            </a:r>
            <a:endParaRPr/>
          </a:p>
          <a:p>
            <a:pPr indent="-317500" lvl="1" marL="914400" rtl="0" algn="l">
              <a:spcBef>
                <a:spcPts val="0"/>
              </a:spcBef>
              <a:spcAft>
                <a:spcPts val="0"/>
              </a:spcAft>
              <a:buSzPts val="1400"/>
              <a:buChar char="○"/>
            </a:pPr>
            <a:r>
              <a:rPr lang="en"/>
              <a:t>E-commerce website serving thousands of customers</a:t>
            </a:r>
            <a:endParaRPr/>
          </a:p>
          <a:p>
            <a:pPr indent="-317500" lvl="1" marL="914400" rtl="0" algn="l">
              <a:spcBef>
                <a:spcPts val="0"/>
              </a:spcBef>
              <a:spcAft>
                <a:spcPts val="0"/>
              </a:spcAft>
              <a:buSzPts val="1400"/>
              <a:buChar char="○"/>
            </a:pPr>
            <a:r>
              <a:rPr lang="en"/>
              <a:t>Customers’ behavior (Customer Insights) is recorded for downstream tasks</a:t>
            </a:r>
            <a:endParaRPr/>
          </a:p>
          <a:p>
            <a:pPr indent="-317500" lvl="2" marL="1371600" rtl="0" algn="l">
              <a:spcBef>
                <a:spcPts val="0"/>
              </a:spcBef>
              <a:spcAft>
                <a:spcPts val="0"/>
              </a:spcAft>
              <a:buSzPts val="1400"/>
              <a:buChar char="■"/>
            </a:pPr>
            <a:r>
              <a:rPr lang="en"/>
              <a:t>Serving personalized recommendations/ads to the customers</a:t>
            </a:r>
            <a:endParaRPr/>
          </a:p>
          <a:p>
            <a:pPr indent="-317500" lvl="2" marL="1371600" rtl="0" algn="l">
              <a:spcBef>
                <a:spcPts val="0"/>
              </a:spcBef>
              <a:spcAft>
                <a:spcPts val="0"/>
              </a:spcAft>
              <a:buSzPts val="1400"/>
              <a:buChar char="■"/>
            </a:pPr>
            <a:r>
              <a:rPr lang="en"/>
              <a:t>Serving internal business teams with data critical to website growth </a:t>
            </a:r>
            <a:endParaRPr/>
          </a:p>
          <a:p>
            <a:pPr indent="-317500" lvl="1" marL="914400" rtl="0" algn="l">
              <a:spcBef>
                <a:spcPts val="0"/>
              </a:spcBef>
              <a:spcAft>
                <a:spcPts val="0"/>
              </a:spcAft>
              <a:buSzPts val="1400"/>
              <a:buChar char="○"/>
            </a:pPr>
            <a:r>
              <a:rPr b="1" lang="en"/>
              <a:t>Customer Insights </a:t>
            </a:r>
            <a:r>
              <a:rPr lang="en"/>
              <a:t>include high intensity data: views, clicks, purchases</a:t>
            </a:r>
            <a:endParaRPr/>
          </a:p>
          <a:p>
            <a:pPr indent="-317500" lvl="1" marL="914400" rtl="0" algn="l">
              <a:spcBef>
                <a:spcPts val="0"/>
              </a:spcBef>
              <a:spcAft>
                <a:spcPts val="0"/>
              </a:spcAft>
              <a:buSzPts val="1400"/>
              <a:buChar char="○"/>
            </a:pPr>
            <a:r>
              <a:rPr b="1" lang="en"/>
              <a:t>Customer Insights </a:t>
            </a:r>
            <a:r>
              <a:rPr lang="en"/>
              <a:t>must be ingested, processed, and analyzed in near real-time to be useful.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Message Queues Solve These Bottlenecks</a:t>
            </a:r>
            <a:endParaRPr/>
          </a:p>
        </p:txBody>
      </p:sp>
      <p:sp>
        <p:nvSpPr>
          <p:cNvPr id="208" name="Google Shape;20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processing user interactions synchronously, the website uses a message queue (e.g., Apache Kafka) to decouple event ingestion from processing.</a:t>
            </a:r>
            <a:endParaRPr/>
          </a:p>
          <a:p>
            <a:pPr indent="0" lvl="0" marL="0" rtl="0" algn="l">
              <a:spcBef>
                <a:spcPts val="1200"/>
              </a:spcBef>
              <a:spcAft>
                <a:spcPts val="0"/>
              </a:spcAft>
              <a:buNone/>
            </a:pPr>
            <a:r>
              <a:rPr lang="en"/>
              <a:t>Here’s how it works:</a:t>
            </a:r>
            <a:endParaRPr/>
          </a:p>
          <a:p>
            <a:pPr indent="-342900" lvl="0" marL="457200" rtl="0" algn="l">
              <a:spcBef>
                <a:spcPts val="1200"/>
              </a:spcBef>
              <a:spcAft>
                <a:spcPts val="0"/>
              </a:spcAft>
              <a:buSzPts val="1800"/>
              <a:buChar char="●"/>
            </a:pPr>
            <a:r>
              <a:rPr lang="en"/>
              <a:t>Event Ingestion Layer (Producers):</a:t>
            </a:r>
            <a:endParaRPr/>
          </a:p>
          <a:p>
            <a:pPr indent="-317500" lvl="1" marL="914400" rtl="0" algn="l">
              <a:spcBef>
                <a:spcPts val="0"/>
              </a:spcBef>
              <a:spcAft>
                <a:spcPts val="0"/>
              </a:spcAft>
              <a:buSzPts val="1400"/>
              <a:buChar char="○"/>
            </a:pPr>
            <a:r>
              <a:rPr b="1" lang="en"/>
              <a:t>Mechanism:</a:t>
            </a:r>
            <a:r>
              <a:rPr lang="en"/>
              <a:t> Web servers and client-side publish user interactions to a Kafka topic.</a:t>
            </a:r>
            <a:endParaRPr/>
          </a:p>
          <a:p>
            <a:pPr indent="-317500" lvl="1" marL="914400" rtl="0" algn="l">
              <a:spcBef>
                <a:spcPts val="0"/>
              </a:spcBef>
              <a:spcAft>
                <a:spcPts val="0"/>
              </a:spcAft>
              <a:buSzPts val="1400"/>
              <a:buChar char="○"/>
            </a:pPr>
            <a:r>
              <a:rPr b="1" lang="en"/>
              <a:t>Advantage:</a:t>
            </a:r>
            <a:r>
              <a:rPr lang="en"/>
              <a:t> Producers don’t wait for immediate processing, improving </a:t>
            </a:r>
            <a:r>
              <a:rPr lang="en"/>
              <a:t>responsiveness</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Message Queues Solve These Bottlenecks</a:t>
            </a:r>
            <a:endParaRPr/>
          </a:p>
        </p:txBody>
      </p:sp>
      <p:sp>
        <p:nvSpPr>
          <p:cNvPr id="214" name="Google Shape;21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Buffering &amp; Backpressure</a:t>
            </a:r>
            <a:endParaRPr/>
          </a:p>
          <a:p>
            <a:pPr indent="-317500" lvl="1" marL="914400" rtl="0" algn="l">
              <a:spcBef>
                <a:spcPts val="0"/>
              </a:spcBef>
              <a:spcAft>
                <a:spcPts val="0"/>
              </a:spcAft>
              <a:buSzPts val="1400"/>
              <a:buChar char="○"/>
            </a:pPr>
            <a:r>
              <a:rPr b="1" lang="en"/>
              <a:t>Mechanism:</a:t>
            </a:r>
            <a:r>
              <a:rPr lang="en"/>
              <a:t> The Kafka topic acts as a distributed, partitioned log—each partition serves as an independent FIFO queue.</a:t>
            </a:r>
            <a:endParaRPr/>
          </a:p>
          <a:p>
            <a:pPr indent="-317500" lvl="1" marL="914400" rtl="0" algn="l">
              <a:spcBef>
                <a:spcPts val="0"/>
              </a:spcBef>
              <a:spcAft>
                <a:spcPts val="0"/>
              </a:spcAft>
              <a:buSzPts val="1400"/>
              <a:buChar char="○"/>
            </a:pPr>
            <a:r>
              <a:rPr b="1" lang="en"/>
              <a:t>Backpressure &amp; Throttling</a:t>
            </a:r>
            <a:endParaRPr b="1"/>
          </a:p>
          <a:p>
            <a:pPr indent="-317500" lvl="2" marL="1371600" rtl="0" algn="l">
              <a:spcBef>
                <a:spcPts val="0"/>
              </a:spcBef>
              <a:spcAft>
                <a:spcPts val="0"/>
              </a:spcAft>
              <a:buSzPts val="1400"/>
              <a:buChar char="■"/>
            </a:pPr>
            <a:r>
              <a:rPr b="1" lang="en"/>
              <a:t>Backpressure:</a:t>
            </a:r>
            <a:r>
              <a:rPr lang="en"/>
              <a:t> Consumers pull events at a rate they can process.</a:t>
            </a:r>
            <a:endParaRPr/>
          </a:p>
          <a:p>
            <a:pPr indent="-317500" lvl="2" marL="1371600" rtl="0" algn="l">
              <a:spcBef>
                <a:spcPts val="0"/>
              </a:spcBef>
              <a:spcAft>
                <a:spcPts val="0"/>
              </a:spcAft>
              <a:buSzPts val="1400"/>
              <a:buChar char="■"/>
            </a:pPr>
            <a:r>
              <a:rPr b="1" lang="en"/>
              <a:t>Throttling:</a:t>
            </a:r>
            <a:r>
              <a:rPr lang="en"/>
              <a:t> Producers can be configured to slow down (throttle) with high loads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Message Queues Solve These Bottlenecks</a:t>
            </a:r>
            <a:endParaRPr/>
          </a:p>
        </p:txBody>
      </p:sp>
      <p:sp>
        <p:nvSpPr>
          <p:cNvPr id="220" name="Google Shape;22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Parallel Processing with Consumer Groups</a:t>
            </a:r>
            <a:endParaRPr/>
          </a:p>
          <a:p>
            <a:pPr indent="-317500" lvl="1" marL="914400" rtl="0" algn="l">
              <a:spcBef>
                <a:spcPts val="0"/>
              </a:spcBef>
              <a:spcAft>
                <a:spcPts val="0"/>
              </a:spcAft>
              <a:buSzPts val="1400"/>
              <a:buChar char="○"/>
            </a:pPr>
            <a:r>
              <a:rPr b="1" lang="en"/>
              <a:t>Targeted Ads Pipeline</a:t>
            </a:r>
            <a:endParaRPr b="1"/>
          </a:p>
          <a:p>
            <a:pPr indent="-317500" lvl="2" marL="1371600" rtl="0" algn="l">
              <a:spcBef>
                <a:spcPts val="0"/>
              </a:spcBef>
              <a:spcAft>
                <a:spcPts val="0"/>
              </a:spcAft>
              <a:buSzPts val="1400"/>
              <a:buChar char="■"/>
            </a:pPr>
            <a:r>
              <a:rPr b="1" lang="en"/>
              <a:t>Consumer Group A</a:t>
            </a:r>
            <a:r>
              <a:rPr lang="en"/>
              <a:t> subscribes to a dedicated Kafka topic containing user interaction events intended for ad personalization.</a:t>
            </a:r>
            <a:endParaRPr/>
          </a:p>
          <a:p>
            <a:pPr indent="-317500" lvl="2" marL="1371600" rtl="0" algn="l">
              <a:spcBef>
                <a:spcPts val="0"/>
              </a:spcBef>
              <a:spcAft>
                <a:spcPts val="0"/>
              </a:spcAft>
              <a:buSzPts val="1400"/>
              <a:buChar char="■"/>
            </a:pPr>
            <a:r>
              <a:rPr lang="en"/>
              <a:t>ML model inference services process these events in parallel, using the offset mechanism to maintain order within partitions.</a:t>
            </a:r>
            <a:endParaRPr/>
          </a:p>
          <a:p>
            <a:pPr indent="-317500" lvl="1" marL="914400" rtl="0" algn="l">
              <a:spcBef>
                <a:spcPts val="0"/>
              </a:spcBef>
              <a:spcAft>
                <a:spcPts val="0"/>
              </a:spcAft>
              <a:buSzPts val="1400"/>
              <a:buChar char="○"/>
            </a:pPr>
            <a:r>
              <a:rPr b="1" lang="en"/>
              <a:t>Behavior Analysis Pipeline</a:t>
            </a:r>
            <a:endParaRPr b="1"/>
          </a:p>
          <a:p>
            <a:pPr indent="-317500" lvl="2" marL="1371600" rtl="0" algn="l">
              <a:spcBef>
                <a:spcPts val="0"/>
              </a:spcBef>
              <a:spcAft>
                <a:spcPts val="0"/>
              </a:spcAft>
              <a:buSzPts val="1400"/>
              <a:buChar char="■"/>
            </a:pPr>
            <a:r>
              <a:rPr b="1" lang="en"/>
              <a:t>Consumer Group B</a:t>
            </a:r>
            <a:r>
              <a:rPr lang="en"/>
              <a:t> subscribes to the same or another topic that aggregates raw interactions.</a:t>
            </a:r>
            <a:endParaRPr/>
          </a:p>
          <a:p>
            <a:pPr indent="-317500" lvl="2" marL="1371600" rtl="0" algn="l">
              <a:spcBef>
                <a:spcPts val="0"/>
              </a:spcBef>
              <a:spcAft>
                <a:spcPts val="0"/>
              </a:spcAft>
              <a:buSzPts val="1400"/>
              <a:buChar char="■"/>
            </a:pPr>
            <a:r>
              <a:rPr lang="en"/>
              <a:t>This group processes data to compute aggregates, detect trends, and update dashboards for user behavior insights.</a:t>
            </a:r>
            <a:endParaRPr/>
          </a:p>
          <a:p>
            <a:pPr indent="-317500" lvl="1" marL="914400" rtl="0" algn="l">
              <a:spcBef>
                <a:spcPts val="0"/>
              </a:spcBef>
              <a:spcAft>
                <a:spcPts val="0"/>
              </a:spcAft>
              <a:buSzPts val="1400"/>
              <a:buChar char="○"/>
            </a:pPr>
            <a:r>
              <a:rPr b="1" lang="en"/>
              <a:t>Scalability</a:t>
            </a:r>
            <a:endParaRPr b="1"/>
          </a:p>
          <a:p>
            <a:pPr indent="-317500" lvl="2" marL="1371600" rtl="0" algn="l">
              <a:spcBef>
                <a:spcPts val="0"/>
              </a:spcBef>
              <a:spcAft>
                <a:spcPts val="0"/>
              </a:spcAft>
              <a:buSzPts val="1400"/>
              <a:buChar char="■"/>
            </a:pPr>
            <a:r>
              <a:rPr lang="en"/>
              <a:t>Replicas can be created under high loads to minimize delays.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Message Queues Solve These Bottlenecks</a:t>
            </a:r>
            <a:endParaRPr/>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Dead-Letter Queues &amp; Error Handling</a:t>
            </a:r>
            <a:endParaRPr/>
          </a:p>
          <a:p>
            <a:pPr indent="-317500" lvl="1" marL="914400" rtl="0" algn="l">
              <a:spcBef>
                <a:spcPts val="0"/>
              </a:spcBef>
              <a:spcAft>
                <a:spcPts val="0"/>
              </a:spcAft>
              <a:buSzPts val="1400"/>
              <a:buChar char="○"/>
            </a:pPr>
            <a:r>
              <a:rPr b="1" lang="en"/>
              <a:t>Mechanism:</a:t>
            </a:r>
            <a:r>
              <a:rPr lang="en"/>
              <a:t> Events that fail processing (due to malformed data or temporary service outages) are redirected to a dead-letter queue.</a:t>
            </a:r>
            <a:endParaRPr/>
          </a:p>
          <a:p>
            <a:pPr indent="-317500" lvl="1" marL="914400" rtl="0" algn="l">
              <a:spcBef>
                <a:spcPts val="0"/>
              </a:spcBef>
              <a:spcAft>
                <a:spcPts val="0"/>
              </a:spcAft>
              <a:buSzPts val="1400"/>
              <a:buChar char="○"/>
            </a:pPr>
            <a:r>
              <a:rPr b="1" lang="en"/>
              <a:t>Advantage:</a:t>
            </a:r>
            <a:r>
              <a:rPr lang="en"/>
              <a:t> This isolation ensures that problematic events do not block normal processing and can be analyzed or reprocessed later.</a:t>
            </a:r>
            <a:endParaRPr/>
          </a:p>
          <a:p>
            <a:pPr indent="-342900" lvl="0" marL="457200" rtl="0" algn="l">
              <a:spcBef>
                <a:spcPts val="0"/>
              </a:spcBef>
              <a:spcAft>
                <a:spcPts val="0"/>
              </a:spcAft>
              <a:buSzPts val="1800"/>
              <a:buChar char="●"/>
            </a:pPr>
            <a:r>
              <a:rPr lang="en"/>
              <a:t>Flow Control &amp; Monitoring</a:t>
            </a:r>
            <a:endParaRPr/>
          </a:p>
          <a:p>
            <a:pPr indent="-317500" lvl="1" marL="914400" rtl="0" algn="l">
              <a:spcBef>
                <a:spcPts val="0"/>
              </a:spcBef>
              <a:spcAft>
                <a:spcPts val="0"/>
              </a:spcAft>
              <a:buSzPts val="1400"/>
              <a:buChar char="○"/>
            </a:pPr>
            <a:r>
              <a:rPr lang="en"/>
              <a:t>Consumer Lag Metrics</a:t>
            </a:r>
            <a:endParaRPr/>
          </a:p>
          <a:p>
            <a:pPr indent="-317500" lvl="1" marL="914400" rtl="0" algn="l">
              <a:spcBef>
                <a:spcPts val="0"/>
              </a:spcBef>
              <a:spcAft>
                <a:spcPts val="0"/>
              </a:spcAft>
              <a:buSzPts val="1400"/>
              <a:buChar char="○"/>
            </a:pPr>
            <a:r>
              <a:rPr lang="en"/>
              <a:t>Flow Control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Stream Processing Overview</a:t>
            </a:r>
            <a:endParaRPr/>
          </a:p>
          <a:p>
            <a:pPr indent="0" lvl="0" marL="0" rtl="0" algn="l">
              <a:spcBef>
                <a:spcPts val="1200"/>
              </a:spcBef>
              <a:spcAft>
                <a:spcPts val="0"/>
              </a:spcAft>
              <a:buNone/>
            </a:pPr>
            <a:r>
              <a:rPr lang="en" u="sng">
                <a:solidFill>
                  <a:schemeClr val="hlink"/>
                </a:solidFill>
                <a:hlinkClick r:id="rId4"/>
              </a:rPr>
              <a:t>Differences Between Push and Pull</a:t>
            </a:r>
            <a:endParaRPr/>
          </a:p>
          <a:p>
            <a:pPr indent="0" lvl="0" marL="0" rtl="0" algn="l">
              <a:spcBef>
                <a:spcPts val="1200"/>
              </a:spcBef>
              <a:spcAft>
                <a:spcPts val="0"/>
              </a:spcAft>
              <a:buNone/>
            </a:pPr>
            <a:r>
              <a:rPr lang="en" u="sng">
                <a:solidFill>
                  <a:schemeClr val="hlink"/>
                </a:solidFill>
                <a:hlinkClick r:id="rId5"/>
              </a:rPr>
              <a:t>Kafka Introduction</a:t>
            </a:r>
            <a:endParaRPr/>
          </a:p>
          <a:p>
            <a:pPr indent="0" lvl="0" marL="0" rtl="0" algn="l">
              <a:spcBef>
                <a:spcPts val="1200"/>
              </a:spcBef>
              <a:spcAft>
                <a:spcPts val="0"/>
              </a:spcAft>
              <a:buNone/>
            </a:pPr>
            <a:r>
              <a:rPr lang="en" u="sng">
                <a:solidFill>
                  <a:schemeClr val="hlink"/>
                </a:solidFill>
                <a:hlinkClick r:id="rId6"/>
              </a:rPr>
              <a:t>Kafka Efficient Design</a:t>
            </a:r>
            <a:endParaRPr/>
          </a:p>
          <a:p>
            <a:pPr indent="0" lvl="0" marL="0" rtl="0" algn="l">
              <a:spcBef>
                <a:spcPts val="1200"/>
              </a:spcBef>
              <a:spcAft>
                <a:spcPts val="1200"/>
              </a:spcAft>
              <a:buNone/>
            </a:pPr>
            <a:r>
              <a:rPr lang="en" u="sng">
                <a:solidFill>
                  <a:schemeClr val="hlink"/>
                </a:solidFill>
                <a:hlinkClick r:id="rId7"/>
              </a:rPr>
              <a:t>Kafka-Native Docker Image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503275" y="1404150"/>
            <a:ext cx="3090000" cy="373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a:pPr>
            <a:r>
              <a:rPr lang="en">
                <a:solidFill>
                  <a:schemeClr val="dk2"/>
                </a:solidFill>
              </a:rPr>
              <a:t>Clients Generate Interactions.</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Interactions are aggregated in a central </a:t>
            </a:r>
            <a:r>
              <a:rPr b="1" lang="en">
                <a:solidFill>
                  <a:schemeClr val="dk2"/>
                </a:solidFill>
              </a:rPr>
              <a:t>logical</a:t>
            </a:r>
            <a:r>
              <a:rPr lang="en">
                <a:solidFill>
                  <a:schemeClr val="dk2"/>
                </a:solidFill>
              </a:rPr>
              <a:t> point</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Interactions are served in downstream tasks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n">
                <a:solidFill>
                  <a:schemeClr val="dk2"/>
                </a:solidFill>
              </a:rPr>
              <a:t>Note:</a:t>
            </a:r>
            <a:endParaRPr b="1">
              <a:solidFill>
                <a:schemeClr val="dk2"/>
              </a:solidFill>
            </a:endParaRPr>
          </a:p>
          <a:p>
            <a:pPr indent="0" lvl="0" marL="0" rtl="0" algn="l">
              <a:spcBef>
                <a:spcPts val="0"/>
              </a:spcBef>
              <a:spcAft>
                <a:spcPts val="0"/>
              </a:spcAft>
              <a:buNone/>
            </a:pPr>
            <a:r>
              <a:rPr lang="en">
                <a:solidFill>
                  <a:schemeClr val="dk2"/>
                </a:solidFill>
              </a:rPr>
              <a:t>This is an extremely write heavy </a:t>
            </a:r>
            <a:r>
              <a:rPr lang="en">
                <a:solidFill>
                  <a:schemeClr val="dk2"/>
                </a:solidFill>
              </a:rPr>
              <a:t>use case</a:t>
            </a:r>
            <a:r>
              <a:rPr lang="en">
                <a:solidFill>
                  <a:schemeClr val="dk2"/>
                </a:solidFill>
              </a:rPr>
              <a:t> traditional databases cannot handle this kind of workload</a:t>
            </a:r>
            <a:endParaRPr>
              <a:solidFill>
                <a:schemeClr val="dk2"/>
              </a:solidFill>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ShopSmart: Overview</a:t>
            </a:r>
            <a:endParaRPr/>
          </a:p>
        </p:txBody>
      </p:sp>
      <p:pic>
        <p:nvPicPr>
          <p:cNvPr id="68" name="Google Shape;68;p15" title="Editor _ Mermaid Chart-2025-03-29-043728.png"/>
          <p:cNvPicPr preferRelativeResize="0"/>
          <p:nvPr/>
        </p:nvPicPr>
        <p:blipFill>
          <a:blip r:embed="rId3">
            <a:alphaModFix/>
          </a:blip>
          <a:stretch>
            <a:fillRect/>
          </a:stretch>
        </p:blipFill>
        <p:spPr>
          <a:xfrm>
            <a:off x="3643066" y="982500"/>
            <a:ext cx="5189228" cy="3641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1: Writing to a DBMS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Customer Insights are written directly into a high throughput </a:t>
            </a:r>
            <a:r>
              <a:rPr lang="en"/>
              <a:t>database</a:t>
            </a:r>
            <a:r>
              <a:rPr lang="en"/>
              <a:t> (e.g: Cassandra, Dynamo)</a:t>
            </a:r>
            <a:endParaRPr/>
          </a:p>
          <a:p>
            <a:pPr indent="-342900" lvl="0" marL="457200" rtl="0" algn="l">
              <a:spcBef>
                <a:spcPts val="0"/>
              </a:spcBef>
              <a:spcAft>
                <a:spcPts val="0"/>
              </a:spcAft>
              <a:buSzPts val="1800"/>
              <a:buChar char="●"/>
            </a:pPr>
            <a:r>
              <a:rPr lang="en"/>
              <a:t>Shortcomings:</a:t>
            </a:r>
            <a:endParaRPr/>
          </a:p>
          <a:p>
            <a:pPr indent="-317500" lvl="1" marL="914400" rtl="0" algn="l">
              <a:spcBef>
                <a:spcPts val="0"/>
              </a:spcBef>
              <a:spcAft>
                <a:spcPts val="0"/>
              </a:spcAft>
              <a:buSzPts val="1400"/>
              <a:buChar char="○"/>
            </a:pPr>
            <a:r>
              <a:rPr lang="en"/>
              <a:t>High latency due to batch processing (Not suitable for RT applications)</a:t>
            </a:r>
            <a:endParaRPr/>
          </a:p>
          <a:p>
            <a:pPr indent="-317500" lvl="1" marL="914400" rtl="0" algn="l">
              <a:spcBef>
                <a:spcPts val="0"/>
              </a:spcBef>
              <a:spcAft>
                <a:spcPts val="0"/>
              </a:spcAft>
              <a:buSzPts val="1400"/>
              <a:buChar char="○"/>
            </a:pPr>
            <a:r>
              <a:rPr lang="en"/>
              <a:t>Poor performance under high throughput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Message Passing</a:t>
            </a:r>
            <a:endParaRPr sz="3500"/>
          </a:p>
        </p:txBody>
      </p:sp>
      <p:sp>
        <p:nvSpPr>
          <p:cNvPr id="80" name="Google Shape;80;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Messaging Patterns</a:t>
            </a:r>
            <a:endParaRPr sz="260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Competing Consumers</a:t>
            </a:r>
            <a:endParaRPr/>
          </a:p>
          <a:p>
            <a:pPr indent="-317500" lvl="1" marL="914400" rtl="0" algn="l">
              <a:spcBef>
                <a:spcPts val="0"/>
              </a:spcBef>
              <a:spcAft>
                <a:spcPts val="0"/>
              </a:spcAft>
              <a:buSzPts val="1400"/>
              <a:buChar char="○"/>
            </a:pPr>
            <a:r>
              <a:rPr lang="en"/>
              <a:t>Multiple consumers within a group share the workload for a given queue/partition, ensuring that each message is processed by one consumer.</a:t>
            </a:r>
            <a:endParaRPr/>
          </a:p>
          <a:p>
            <a:pPr indent="-317500" lvl="1" marL="914400" rtl="0" algn="l">
              <a:spcBef>
                <a:spcPts val="0"/>
              </a:spcBef>
              <a:spcAft>
                <a:spcPts val="0"/>
              </a:spcAft>
              <a:buSzPts val="1400"/>
              <a:buChar char="○"/>
            </a:pPr>
            <a:r>
              <a:rPr b="1" lang="en"/>
              <a:t>Use case</a:t>
            </a:r>
            <a:r>
              <a:rPr lang="en"/>
              <a:t>: Load balancing for high-volume processing.</a:t>
            </a:r>
            <a:endParaRPr/>
          </a:p>
          <a:p>
            <a:pPr indent="-342900" lvl="0" marL="457200" rtl="0" algn="l">
              <a:spcBef>
                <a:spcPts val="0"/>
              </a:spcBef>
              <a:spcAft>
                <a:spcPts val="0"/>
              </a:spcAft>
              <a:buSzPts val="1800"/>
              <a:buChar char="●"/>
            </a:pPr>
            <a:r>
              <a:rPr lang="en"/>
              <a:t>Pub-Sub Model</a:t>
            </a:r>
            <a:endParaRPr/>
          </a:p>
          <a:p>
            <a:pPr indent="-317500" lvl="1" marL="914400" rtl="0" algn="l">
              <a:spcBef>
                <a:spcPts val="0"/>
              </a:spcBef>
              <a:spcAft>
                <a:spcPts val="0"/>
              </a:spcAft>
              <a:buSzPts val="1400"/>
              <a:buChar char="○"/>
            </a:pPr>
            <a:r>
              <a:rPr lang="en"/>
              <a:t>One-to-many delivery, where messages are broadcast to multiple consumers (subscribers).</a:t>
            </a:r>
            <a:endParaRPr/>
          </a:p>
          <a:p>
            <a:pPr indent="-317500" lvl="1" marL="914400" rtl="0" algn="l">
              <a:spcBef>
                <a:spcPts val="0"/>
              </a:spcBef>
              <a:spcAft>
                <a:spcPts val="0"/>
              </a:spcAft>
              <a:buSzPts val="1400"/>
              <a:buChar char="○"/>
            </a:pPr>
            <a:r>
              <a:rPr b="1" lang="en"/>
              <a:t>Use case</a:t>
            </a:r>
            <a:r>
              <a:rPr lang="en"/>
              <a:t>: Broadcast notifications.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Queues: Point-to-Point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Producer publishes multiple messages on a queue</a:t>
            </a:r>
            <a:endParaRPr sz="1400"/>
          </a:p>
          <a:p>
            <a:pPr indent="-317500" lvl="0" marL="457200" rtl="0" algn="l">
              <a:spcBef>
                <a:spcPts val="0"/>
              </a:spcBef>
              <a:spcAft>
                <a:spcPts val="0"/>
              </a:spcAft>
              <a:buSzPts val="1400"/>
              <a:buAutoNum type="arabicPeriod"/>
            </a:pPr>
            <a:r>
              <a:rPr lang="en" sz="1400"/>
              <a:t>Consumers subscribes to a queue and listens to incoming messages</a:t>
            </a:r>
            <a:endParaRPr sz="1400"/>
          </a:p>
          <a:p>
            <a:pPr indent="-317500" lvl="0" marL="457200" rtl="0" algn="l">
              <a:spcBef>
                <a:spcPts val="0"/>
              </a:spcBef>
              <a:spcAft>
                <a:spcPts val="0"/>
              </a:spcAft>
              <a:buSzPts val="1400"/>
              <a:buAutoNum type="arabicPeriod"/>
            </a:pPr>
            <a:r>
              <a:rPr lang="en" sz="1400"/>
              <a:t>The </a:t>
            </a:r>
            <a:r>
              <a:rPr lang="en" sz="1400"/>
              <a:t>consumer sends an ACK on the queue which gets routed to the producer</a:t>
            </a:r>
            <a:endParaRPr sz="1400"/>
          </a:p>
        </p:txBody>
      </p:sp>
      <p:sp>
        <p:nvSpPr>
          <p:cNvPr id="93" name="Google Shape;93;p19"/>
          <p:cNvSpPr/>
          <p:nvPr/>
        </p:nvSpPr>
        <p:spPr>
          <a:xfrm>
            <a:off x="882775" y="2831325"/>
            <a:ext cx="1291200" cy="5727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Producer</a:t>
            </a:r>
            <a:endParaRPr/>
          </a:p>
        </p:txBody>
      </p:sp>
      <p:sp>
        <p:nvSpPr>
          <p:cNvPr id="94" name="Google Shape;94;p19"/>
          <p:cNvSpPr/>
          <p:nvPr/>
        </p:nvSpPr>
        <p:spPr>
          <a:xfrm>
            <a:off x="4969913" y="2831325"/>
            <a:ext cx="2130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Queue</a:t>
            </a:r>
            <a:endParaRPr/>
          </a:p>
        </p:txBody>
      </p:sp>
      <p:sp>
        <p:nvSpPr>
          <p:cNvPr id="95" name="Google Shape;95;p19"/>
          <p:cNvSpPr/>
          <p:nvPr/>
        </p:nvSpPr>
        <p:spPr>
          <a:xfrm>
            <a:off x="3012463" y="2503875"/>
            <a:ext cx="1409700" cy="12276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Exchange</a:t>
            </a:r>
            <a:endParaRPr/>
          </a:p>
        </p:txBody>
      </p:sp>
      <p:sp>
        <p:nvSpPr>
          <p:cNvPr id="96" name="Google Shape;96;p19"/>
          <p:cNvSpPr/>
          <p:nvPr/>
        </p:nvSpPr>
        <p:spPr>
          <a:xfrm>
            <a:off x="7648575" y="2674275"/>
            <a:ext cx="1058100" cy="886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Consumer</a:t>
            </a:r>
            <a:endParaRPr/>
          </a:p>
        </p:txBody>
      </p:sp>
      <p:cxnSp>
        <p:nvCxnSpPr>
          <p:cNvPr id="97" name="Google Shape;97;p19"/>
          <p:cNvCxnSpPr>
            <a:stCxn id="93" idx="3"/>
            <a:endCxn id="95" idx="1"/>
          </p:cNvCxnSpPr>
          <p:nvPr/>
        </p:nvCxnSpPr>
        <p:spPr>
          <a:xfrm>
            <a:off x="2173975" y="3117675"/>
            <a:ext cx="838500" cy="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9"/>
          <p:cNvCxnSpPr>
            <a:stCxn id="95" idx="3"/>
            <a:endCxn id="94" idx="1"/>
          </p:cNvCxnSpPr>
          <p:nvPr/>
        </p:nvCxnSpPr>
        <p:spPr>
          <a:xfrm>
            <a:off x="4422163" y="3117675"/>
            <a:ext cx="5478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9"/>
          <p:cNvCxnSpPr>
            <a:stCxn id="94" idx="3"/>
            <a:endCxn id="96" idx="1"/>
          </p:cNvCxnSpPr>
          <p:nvPr/>
        </p:nvCxnSpPr>
        <p:spPr>
          <a:xfrm>
            <a:off x="7100813" y="3117675"/>
            <a:ext cx="547800" cy="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9"/>
          <p:cNvCxnSpPr>
            <a:stCxn id="96" idx="2"/>
            <a:endCxn id="94" idx="2"/>
          </p:cNvCxnSpPr>
          <p:nvPr/>
        </p:nvCxnSpPr>
        <p:spPr>
          <a:xfrm flipH="1" rot="5400000">
            <a:off x="7028025" y="2411475"/>
            <a:ext cx="156900" cy="2142300"/>
          </a:xfrm>
          <a:prstGeom prst="curvedConnector3">
            <a:avLst>
              <a:gd fmla="val -193818" name="adj1"/>
            </a:avLst>
          </a:prstGeom>
          <a:noFill/>
          <a:ln cap="flat" cmpd="sng" w="9525">
            <a:solidFill>
              <a:schemeClr val="dk2"/>
            </a:solidFill>
            <a:prstDash val="lgDash"/>
            <a:round/>
            <a:headEnd len="med" w="med" type="none"/>
            <a:tailEnd len="med" w="med" type="stealth"/>
          </a:ln>
        </p:spPr>
      </p:cxnSp>
      <p:cxnSp>
        <p:nvCxnSpPr>
          <p:cNvPr id="101" name="Google Shape;101;p19"/>
          <p:cNvCxnSpPr>
            <a:stCxn id="94" idx="2"/>
            <a:endCxn id="95" idx="2"/>
          </p:cNvCxnSpPr>
          <p:nvPr/>
        </p:nvCxnSpPr>
        <p:spPr>
          <a:xfrm rot="5400000">
            <a:off x="4712513" y="2408775"/>
            <a:ext cx="327600" cy="2318100"/>
          </a:xfrm>
          <a:prstGeom prst="curvedConnector3">
            <a:avLst>
              <a:gd fmla="val 180708" name="adj1"/>
            </a:avLst>
          </a:prstGeom>
          <a:noFill/>
          <a:ln cap="flat" cmpd="sng" w="9525">
            <a:solidFill>
              <a:schemeClr val="dk2"/>
            </a:solidFill>
            <a:prstDash val="lgDash"/>
            <a:round/>
            <a:headEnd len="med" w="med" type="none"/>
            <a:tailEnd len="med" w="med" type="stealth"/>
          </a:ln>
        </p:spPr>
      </p:cxnSp>
      <p:cxnSp>
        <p:nvCxnSpPr>
          <p:cNvPr id="102" name="Google Shape;102;p19"/>
          <p:cNvCxnSpPr>
            <a:stCxn id="95" idx="2"/>
            <a:endCxn id="93" idx="2"/>
          </p:cNvCxnSpPr>
          <p:nvPr/>
        </p:nvCxnSpPr>
        <p:spPr>
          <a:xfrm flipH="1" rot="5400000">
            <a:off x="2459263" y="2473425"/>
            <a:ext cx="327300" cy="2188800"/>
          </a:xfrm>
          <a:prstGeom prst="curvedConnector3">
            <a:avLst>
              <a:gd fmla="val -72754" name="adj1"/>
            </a:avLst>
          </a:prstGeom>
          <a:noFill/>
          <a:ln cap="flat" cmpd="sng" w="9525">
            <a:solidFill>
              <a:schemeClr val="dk2"/>
            </a:solidFill>
            <a:prstDash val="lg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Queues: General Design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Producers publish message on an “exchange”</a:t>
            </a:r>
            <a:endParaRPr/>
          </a:p>
          <a:p>
            <a:pPr indent="-342900" lvl="0" marL="457200" rtl="0" algn="l">
              <a:spcBef>
                <a:spcPts val="0"/>
              </a:spcBef>
              <a:spcAft>
                <a:spcPts val="0"/>
              </a:spcAft>
              <a:buSzPts val="1800"/>
              <a:buChar char="●"/>
            </a:pPr>
            <a:r>
              <a:rPr lang="en"/>
              <a:t>The exchange is responsible for </a:t>
            </a:r>
            <a:r>
              <a:rPr lang="en"/>
              <a:t>routing</a:t>
            </a:r>
            <a:r>
              <a:rPr lang="en"/>
              <a:t> messages for the appropriate queues</a:t>
            </a:r>
            <a:endParaRPr/>
          </a:p>
          <a:p>
            <a:pPr indent="-342900" lvl="0" marL="457200" rtl="0" algn="l">
              <a:spcBef>
                <a:spcPts val="0"/>
              </a:spcBef>
              <a:spcAft>
                <a:spcPts val="0"/>
              </a:spcAft>
              <a:buSzPts val="1800"/>
              <a:buChar char="●"/>
            </a:pPr>
            <a:r>
              <a:rPr lang="en"/>
              <a:t>Consumers subscribe to a queue to </a:t>
            </a:r>
            <a:r>
              <a:rPr lang="en"/>
              <a:t>receive</a:t>
            </a:r>
            <a:r>
              <a:rPr lang="en"/>
              <a:t> sent messages</a:t>
            </a:r>
            <a:endParaRPr/>
          </a:p>
        </p:txBody>
      </p:sp>
      <p:pic>
        <p:nvPicPr>
          <p:cNvPr id="109" name="Google Shape;109;p20" title="rabbit_mq_system_designpng.png"/>
          <p:cNvPicPr preferRelativeResize="0"/>
          <p:nvPr/>
        </p:nvPicPr>
        <p:blipFill rotWithShape="1">
          <a:blip r:embed="rId3">
            <a:alphaModFix/>
          </a:blip>
          <a:srcRect b="17203" l="6959" r="6046" t="7738"/>
          <a:stretch/>
        </p:blipFill>
        <p:spPr>
          <a:xfrm>
            <a:off x="1884138" y="2701050"/>
            <a:ext cx="5375726" cy="205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Queues: Consumer Patterns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Message queues are designed for </a:t>
            </a:r>
            <a:r>
              <a:rPr b="1" lang="en"/>
              <a:t>competing consumers</a:t>
            </a:r>
            <a:endParaRPr b="1"/>
          </a:p>
          <a:p>
            <a:pPr indent="-342900" lvl="0" marL="457200" rtl="0" algn="l">
              <a:spcBef>
                <a:spcPts val="0"/>
              </a:spcBef>
              <a:spcAft>
                <a:spcPts val="0"/>
              </a:spcAft>
              <a:buSzPts val="1800"/>
              <a:buChar char="●"/>
            </a:pPr>
            <a:r>
              <a:rPr lang="en"/>
              <a:t>Each message gets read </a:t>
            </a:r>
            <a:r>
              <a:rPr b="1" lang="en"/>
              <a:t>once </a:t>
            </a:r>
            <a:r>
              <a:rPr lang="en"/>
              <a:t>by a consumer</a:t>
            </a:r>
            <a:endParaRPr/>
          </a:p>
          <a:p>
            <a:pPr indent="-342900" lvl="0" marL="457200" rtl="0" algn="l">
              <a:spcBef>
                <a:spcPts val="0"/>
              </a:spcBef>
              <a:spcAft>
                <a:spcPts val="0"/>
              </a:spcAft>
              <a:buSzPts val="1800"/>
              <a:buChar char="●"/>
            </a:pPr>
            <a:r>
              <a:rPr lang="en"/>
              <a:t>Solution: The client should replay the sent message?</a:t>
            </a:r>
            <a:endParaRPr/>
          </a:p>
        </p:txBody>
      </p:sp>
      <p:sp>
        <p:nvSpPr>
          <p:cNvPr id="116" name="Google Shape;116;p21"/>
          <p:cNvSpPr/>
          <p:nvPr/>
        </p:nvSpPr>
        <p:spPr>
          <a:xfrm>
            <a:off x="897875" y="2854813"/>
            <a:ext cx="1291200" cy="5727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a:t>
            </a:r>
            <a:endParaRPr/>
          </a:p>
        </p:txBody>
      </p:sp>
      <p:sp>
        <p:nvSpPr>
          <p:cNvPr id="117" name="Google Shape;117;p21"/>
          <p:cNvSpPr/>
          <p:nvPr/>
        </p:nvSpPr>
        <p:spPr>
          <a:xfrm>
            <a:off x="4985013" y="2854813"/>
            <a:ext cx="2130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Queue</a:t>
            </a:r>
            <a:endParaRPr/>
          </a:p>
        </p:txBody>
      </p:sp>
      <p:sp>
        <p:nvSpPr>
          <p:cNvPr id="118" name="Google Shape;118;p21"/>
          <p:cNvSpPr/>
          <p:nvPr/>
        </p:nvSpPr>
        <p:spPr>
          <a:xfrm>
            <a:off x="3027563" y="2527363"/>
            <a:ext cx="1409700" cy="12276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Exchange</a:t>
            </a:r>
            <a:endParaRPr/>
          </a:p>
        </p:txBody>
      </p:sp>
      <p:sp>
        <p:nvSpPr>
          <p:cNvPr id="119" name="Google Shape;119;p21"/>
          <p:cNvSpPr/>
          <p:nvPr/>
        </p:nvSpPr>
        <p:spPr>
          <a:xfrm>
            <a:off x="7663650" y="2059038"/>
            <a:ext cx="1409700" cy="886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a:t>
            </a:r>
            <a:endParaRPr/>
          </a:p>
          <a:p>
            <a:pPr indent="0" lvl="0" marL="0" rtl="0" algn="ctr">
              <a:spcBef>
                <a:spcPts val="0"/>
              </a:spcBef>
              <a:spcAft>
                <a:spcPts val="0"/>
              </a:spcAft>
              <a:buNone/>
            </a:pPr>
            <a:r>
              <a:rPr lang="en"/>
              <a:t>Analytics</a:t>
            </a:r>
            <a:endParaRPr/>
          </a:p>
        </p:txBody>
      </p:sp>
      <p:sp>
        <p:nvSpPr>
          <p:cNvPr id="120" name="Google Shape;120;p21"/>
          <p:cNvSpPr/>
          <p:nvPr/>
        </p:nvSpPr>
        <p:spPr>
          <a:xfrm>
            <a:off x="7663650" y="3289513"/>
            <a:ext cx="1409700" cy="886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Personalization</a:t>
            </a:r>
            <a:endParaRPr/>
          </a:p>
        </p:txBody>
      </p:sp>
      <p:cxnSp>
        <p:nvCxnSpPr>
          <p:cNvPr id="121" name="Google Shape;121;p21"/>
          <p:cNvCxnSpPr>
            <a:stCxn id="116" idx="3"/>
          </p:cNvCxnSpPr>
          <p:nvPr/>
        </p:nvCxnSpPr>
        <p:spPr>
          <a:xfrm flipH="1" rot="10800000">
            <a:off x="2189075" y="2929063"/>
            <a:ext cx="825600" cy="2121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21"/>
          <p:cNvCxnSpPr>
            <a:stCxn id="118" idx="3"/>
            <a:endCxn id="117" idx="1"/>
          </p:cNvCxnSpPr>
          <p:nvPr/>
        </p:nvCxnSpPr>
        <p:spPr>
          <a:xfrm>
            <a:off x="4437263" y="3141163"/>
            <a:ext cx="547800" cy="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1"/>
          <p:cNvCxnSpPr>
            <a:stCxn id="116" idx="3"/>
          </p:cNvCxnSpPr>
          <p:nvPr/>
        </p:nvCxnSpPr>
        <p:spPr>
          <a:xfrm>
            <a:off x="2189075" y="3141163"/>
            <a:ext cx="840600" cy="1755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21"/>
          <p:cNvCxnSpPr>
            <a:stCxn id="117" idx="3"/>
            <a:endCxn id="119" idx="1"/>
          </p:cNvCxnSpPr>
          <p:nvPr/>
        </p:nvCxnSpPr>
        <p:spPr>
          <a:xfrm flipH="1" rot="10800000">
            <a:off x="7115913" y="2502463"/>
            <a:ext cx="547800" cy="6387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1"/>
          <p:cNvCxnSpPr>
            <a:stCxn id="117" idx="3"/>
            <a:endCxn id="120" idx="1"/>
          </p:cNvCxnSpPr>
          <p:nvPr/>
        </p:nvCxnSpPr>
        <p:spPr>
          <a:xfrm>
            <a:off x="7115913" y="3141163"/>
            <a:ext cx="547800" cy="59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