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 id="261" r:id="rId7"/>
    <p:sldId id="260" r:id="rId8"/>
    <p:sldId id="263" r:id="rId9"/>
    <p:sldId id="262" r:id="rId10"/>
    <p:sldId id="264" r:id="rId11"/>
    <p:sldId id="265" r:id="rId12"/>
    <p:sldId id="266" r:id="rId13"/>
    <p:sldId id="267" r:id="rId14"/>
    <p:sldId id="268" r:id="rId15"/>
    <p:sldId id="269" r:id="rId16"/>
    <p:sldId id="270" r:id="rId17"/>
  </p:sldIdLst>
  <p:sldSz cx="12192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5" d="100"/>
          <a:sy n="95" d="100"/>
        </p:scale>
        <p:origin x="125"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14:cpLocks xmlns:a14="http://schemas.microsoft.com/office/drawing/2010/main"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a:t>Click to edit Master title style</a:t>
            </a:r>
            <a:endParaRPr lang="en-US"/>
          </a:p>
        </p:txBody>
      </p:sp>
      <p:sp>
        <p:nvSpPr>
          <p:cNvPr id="3" name="Vertical Text Placeholder 2"/>
          <p:cNvSpPr>
            <a14:cpLocks xmlns:a14="http://schemas.microsoft.com/office/drawing/2010/main"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14:cpLocks xmlns:a14="http://schemas.microsoft.com/office/drawing/2010/main"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14:cpLocks xmlns:a14="http://schemas.microsoft.com/office/drawing/2010/main"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a:t>Click to edit Master title style</a:t>
            </a:r>
            <a:endParaRPr lang="en-US"/>
          </a:p>
        </p:txBody>
      </p:sp>
      <p:sp>
        <p:nvSpPr>
          <p:cNvPr id="3" name="Content Placeholder 2"/>
          <p:cNvSpPr>
            <a14:cpLocks xmlns:a14="http://schemas.microsoft.com/office/drawing/2010/main"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14:cpLocks xmlns:a14="http://schemas.microsoft.com/office/drawing/2010/main"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a:t>Click to edit Master title style</a:t>
            </a:r>
            <a:endParaRPr lang="en-US"/>
          </a:p>
        </p:txBody>
      </p:sp>
      <p:sp>
        <p:nvSpPr>
          <p:cNvPr id="3" name="Content Placeholder 2"/>
          <p:cNvSpPr>
            <a14:cpLocks xmlns:a14="http://schemas.microsoft.com/office/drawing/2010/main"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14:cpLocks xmlns:a14="http://schemas.microsoft.com/office/drawing/2010/main"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endParaRPr lang="en-US"/>
          </a:p>
        </p:txBody>
      </p:sp>
      <p:sp>
        <p:nvSpPr>
          <p:cNvPr id="7" name="Slide Number Placeholder 6"/>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14:cpLocks xmlns:a14="http://schemas.microsoft.com/office/drawing/2010/main"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14:cpLocks xmlns:a14="http://schemas.microsoft.com/office/drawing/2010/main"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14:cpLocks xmlns:a14="http://schemas.microsoft.com/office/drawing/2010/main"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14:cpLocks xmlns:a14="http://schemas.microsoft.com/office/drawing/2010/main"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8" name="Footer Placeholder 7"/>
          <p:cNvSpPr>
            <a14:cpLocks xmlns:a14="http://schemas.microsoft.com/office/drawing/2010/main" noGrp="1"/>
          </p:cNvSpPr>
          <p:nvPr>
            <p:ph type="ftr" sz="quarter" idx="11"/>
          </p:nvPr>
        </p:nvSpPr>
        <p:spPr/>
        <p:txBody>
          <a:bodyPr/>
          <a:lstStyle/>
          <a:p>
            <a:endParaRPr lang="en-US"/>
          </a:p>
        </p:txBody>
      </p:sp>
      <p:sp>
        <p:nvSpPr>
          <p:cNvPr id="9" name="Slide Number Placeholder 8"/>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a:t>Click to edit Master title style</a:t>
            </a:r>
            <a:endParaRPr lang="en-US"/>
          </a:p>
        </p:txBody>
      </p:sp>
      <p:sp>
        <p:nvSpPr>
          <p:cNvPr id="3" name="Date Placeholder 2"/>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4" name="Footer Placeholder 3"/>
          <p:cNvSpPr>
            <a14:cpLocks xmlns:a14="http://schemas.microsoft.com/office/drawing/2010/main" noGrp="1"/>
          </p:cNvSpPr>
          <p:nvPr>
            <p:ph type="ftr" sz="quarter" idx="11"/>
          </p:nvPr>
        </p:nvSpPr>
        <p:spPr/>
        <p:txBody>
          <a:bodyPr/>
          <a:lstStyle/>
          <a:p>
            <a:endParaRPr lang="en-US"/>
          </a:p>
        </p:txBody>
      </p:sp>
      <p:sp>
        <p:nvSpPr>
          <p:cNvPr id="5" name="Slide Number Placeholder 4"/>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3" name="Footer Placeholder 2"/>
          <p:cNvSpPr>
            <a14:cpLocks xmlns:a14="http://schemas.microsoft.com/office/drawing/2010/main" noGrp="1"/>
          </p:cNvSpPr>
          <p:nvPr>
            <p:ph type="ftr" sz="quarter" idx="11"/>
          </p:nvPr>
        </p:nvSpPr>
        <p:spPr/>
        <p:txBody>
          <a:bodyPr/>
          <a:lstStyle/>
          <a:p>
            <a:endParaRPr lang="en-US"/>
          </a:p>
        </p:txBody>
      </p:sp>
      <p:sp>
        <p:nvSpPr>
          <p:cNvPr id="4" name="Slide Number Placeholder 3"/>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14:cpLocks xmlns:a14="http://schemas.microsoft.com/office/drawing/2010/main"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14:cpLocks xmlns:a14="http://schemas.microsoft.com/office/drawing/2010/main"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endParaRPr lang="en-US"/>
          </a:p>
        </p:txBody>
      </p:sp>
      <p:sp>
        <p:nvSpPr>
          <p:cNvPr id="7" name="Slide Number Placeholder 6"/>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14:cpLocks xmlns:a14="http://schemas.microsoft.com/office/drawing/2010/main"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14:cpLocks xmlns:a14="http://schemas.microsoft.com/office/drawing/2010/main"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14:cpLocks xmlns:a14="http://schemas.microsoft.com/office/drawing/2010/main" noGrp="1"/>
          </p:cNvSpPr>
          <p:nvPr>
            <p:ph type="dt" sz="half" idx="10"/>
          </p:nvPr>
        </p:nvSpPr>
        <p:spPr/>
        <p:txBody>
          <a:bodyPr/>
          <a:lstStyle/>
          <a:p>
            <a:fld id="{52870AFF-F187-4FA6-908E-CD59BF8D9170}" type="datetimeFigureOut">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endParaRPr lang="en-US"/>
          </a:p>
        </p:txBody>
      </p:sp>
      <p:sp>
        <p:nvSpPr>
          <p:cNvPr id="7" name="Slide Number Placeholder 6"/>
          <p:cNvSpPr>
            <a14:cpLocks xmlns:a14="http://schemas.microsoft.com/office/drawing/2010/main" noGrp="1"/>
          </p:cNvSpPr>
          <p:nvPr>
            <p:ph type="sldNum" sz="quarter" idx="12"/>
          </p:nvPr>
        </p:nvSpPr>
        <p:spPr/>
        <p:txBody>
          <a:bodyPr/>
          <a:lstStyle/>
          <a:p>
            <a:fld id="{A4279261-418E-426E-80D0-F52F60E38A7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14:cpLocks xmlns:a14="http://schemas.microsoft.com/office/drawing/2010/main"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14:cpLocks xmlns:a14="http://schemas.microsoft.com/office/drawing/2010/main"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14:cpLocks xmlns:a14="http://schemas.microsoft.com/office/drawing/2010/main"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fld>
            <a:endParaRPr lang="en-US"/>
          </a:p>
        </p:txBody>
      </p:sp>
      <p:sp>
        <p:nvSpPr>
          <p:cNvPr id="5" name="Footer Placeholder 4"/>
          <p:cNvSpPr>
            <a14:cpLocks xmlns:a14="http://schemas.microsoft.com/office/drawing/2010/main"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14:cpLocks xmlns:a14="http://schemas.microsoft.com/office/drawing/2010/main"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eaborn.pydata.org/" TargetMode="External"/><Relationship Id="rId1" Type="http://schemas.openxmlformats.org/officeDocument/2006/relationships/hyperlink" Target="http://www.kaggle.com/datase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endParaRPr lang="en-US" b="1" dirty="0">
              <a:solidFill>
                <a:schemeClr val="accent4"/>
              </a:solidFill>
            </a:endParaRPr>
          </a:p>
        </p:txBody>
      </p:sp>
      <p:sp>
        <p:nvSpPr>
          <p:cNvPr id="7" name="Subtitle 4"/>
          <p:cNvSpPr>
            <a14:cpLocks xmlns:a14="http://schemas.microsoft.com/office/drawing/2010/main" noGrp="1"/>
          </p:cNvSpPr>
          <p:nvPr>
            <p:ph type="subTitle" idx="1"/>
          </p:nvPr>
        </p:nvSpPr>
        <p:spPr>
          <a:xfrm>
            <a:off x="5853471" y="4937583"/>
            <a:ext cx="6061177" cy="1596107"/>
          </a:xfrm>
        </p:spPr>
        <p:txBody>
          <a:bodyPr anchor="t">
            <a:normAutofit fontScale="75000" lnSpcReduction="20000"/>
          </a:bodyPr>
          <a:lstStyle/>
          <a:p>
            <a:r>
              <a:rPr lang="en-IN" b="1" dirty="0">
                <a:solidFill>
                  <a:schemeClr val="tx2">
                    <a:lumMod val="50000"/>
                    <a:lumOff val="50000"/>
                  </a:schemeClr>
                </a:solidFill>
              </a:rPr>
              <a:t>By</a:t>
            </a:r>
            <a:endParaRPr lang="en-IN" b="1" dirty="0">
              <a:solidFill>
                <a:schemeClr val="tx2">
                  <a:lumMod val="50000"/>
                  <a:lumOff val="50000"/>
                </a:schemeClr>
              </a:solidFill>
            </a:endParaRPr>
          </a:p>
          <a:p>
            <a:pPr algn="l"/>
            <a:r>
              <a:rPr lang="en-IN" b="1" dirty="0"/>
              <a:t>                      </a:t>
            </a:r>
            <a:r>
              <a:rPr lang="en-AU" altLang="en-IN" b="1" dirty="0"/>
              <a:t>KARIMULLA BAIG.A</a:t>
            </a:r>
            <a:endParaRPr lang="en-AU" altLang="en-IN" b="1" dirty="0"/>
          </a:p>
          <a:p>
            <a:pPr algn="l"/>
            <a:r>
              <a:rPr lang="en-IN" b="1" dirty="0"/>
              <a:t>                      51042110330</a:t>
            </a:r>
            <a:r>
              <a:rPr lang="en-AU" altLang="en-IN" b="1" dirty="0"/>
              <a:t>2</a:t>
            </a:r>
            <a:r>
              <a:rPr lang="en-IN" b="1" dirty="0"/>
              <a:t> </a:t>
            </a:r>
            <a:endParaRPr lang="en-IN" b="1" dirty="0"/>
          </a:p>
          <a:p>
            <a:pPr algn="l"/>
            <a:r>
              <a:rPr lang="en-IN" b="1" dirty="0"/>
              <a:t>                      3</a:t>
            </a:r>
            <a:r>
              <a:rPr lang="en-IN" b="1" baseline="30000" dirty="0"/>
              <a:t>RD</a:t>
            </a:r>
            <a:r>
              <a:rPr lang="en-IN" b="1" dirty="0"/>
              <a:t> YEAR CIVIL ENGINEERING</a:t>
            </a:r>
            <a:endParaRPr lang="en-IN" b="1" dirty="0"/>
          </a:p>
          <a:p>
            <a:r>
              <a:rPr lang="en-IN" b="1" dirty="0"/>
              <a:t>ARUNAI ENGINEERING COLLEGE</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p:cNvSpPr>
            <a14:cpLocks xmlns:a14="http://schemas.microsoft.com/office/drawing/2010/main"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endParaRPr lang="en-US" sz="9600" b="1" i="0" dirty="0">
              <a:effectLst/>
              <a:latin typeface="Söhne"/>
            </a:endParaRPr>
          </a:p>
          <a:p>
            <a:pPr marL="0" indent="0" algn="l">
              <a:buNone/>
            </a:pPr>
            <a:r>
              <a:rPr lang="en-US" sz="7200" b="1" i="0" dirty="0">
                <a:effectLst/>
                <a:latin typeface="Söhne"/>
              </a:rPr>
              <a:t>Data Preparation:</a:t>
            </a:r>
            <a:endParaRPr lang="en-US" sz="7200" b="0" i="0" dirty="0">
              <a:effectLst/>
              <a:latin typeface="Söhne"/>
            </a:endParaRPr>
          </a:p>
          <a:p>
            <a:pPr algn="l">
              <a:buFont typeface="Arial"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endParaRPr lang="en-US" sz="7200" b="0" i="0" dirty="0">
              <a:effectLst/>
              <a:latin typeface="Söhne"/>
            </a:endParaRP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endParaRPr lang="en-US" sz="7200" b="0" i="0" dirty="0">
              <a:effectLst/>
              <a:latin typeface="Söhne"/>
            </a:endParaRPr>
          </a:p>
          <a:p>
            <a:pPr marL="0" indent="0" algn="l">
              <a:buNone/>
            </a:pPr>
            <a:r>
              <a:rPr lang="en-US" sz="7200" b="1" i="0" dirty="0">
                <a:effectLst/>
                <a:latin typeface="Söhne"/>
              </a:rPr>
              <a:t>Model Selection:</a:t>
            </a:r>
            <a:endParaRPr lang="en-US" sz="7200" b="0" i="0" dirty="0">
              <a:effectLst/>
              <a:latin typeface="Söhne"/>
            </a:endParaRPr>
          </a:p>
          <a:p>
            <a:pPr algn="l">
              <a:buFont typeface="Arial"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endParaRPr lang="en-US" sz="7200" b="0" i="0" dirty="0">
              <a:effectLst/>
              <a:latin typeface="Söhne"/>
            </a:endParaRPr>
          </a:p>
          <a:p>
            <a:pPr marL="0" indent="0" algn="l">
              <a:buNone/>
            </a:pPr>
            <a:r>
              <a:rPr lang="en-US" sz="7200" b="1" i="0" dirty="0">
                <a:effectLst/>
                <a:latin typeface="Söhne"/>
              </a:rPr>
              <a:t>Model Prediction:</a:t>
            </a:r>
            <a:endParaRPr lang="en-US" sz="7200" b="0" i="0" dirty="0">
              <a:effectLst/>
              <a:latin typeface="Söhne"/>
            </a:endParaRPr>
          </a:p>
          <a:p>
            <a:pPr algn="l">
              <a:buFont typeface="Arial" charset="0"/>
              <a:buChar char="•"/>
            </a:pPr>
            <a:r>
              <a:rPr lang="en-US" sz="7200" b="0" i="0" dirty="0">
                <a:effectLst/>
                <a:latin typeface="Söhne"/>
              </a:rPr>
              <a:t>Use the trained prediction model to make predictions or recommendations for users and movies.</a:t>
            </a:r>
            <a:endParaRPr lang="en-US" sz="7200" b="0" i="0" dirty="0">
              <a:effectLst/>
              <a:latin typeface="Söhne"/>
            </a:endParaRPr>
          </a:p>
          <a:p>
            <a:pPr algn="l">
              <a:buFont typeface="Arial" charset="0"/>
              <a:buChar char="•"/>
            </a:pPr>
            <a:r>
              <a:rPr lang="en-US" sz="7200" b="0" i="0" dirty="0">
                <a:effectLst/>
                <a:latin typeface="Söhne"/>
              </a:rPr>
              <a:t>For collaborative filtering models, predict movie ratings based on similarities between users or items in the dataset.</a:t>
            </a:r>
            <a:endParaRPr lang="en-US" sz="7200" b="0" i="0" dirty="0">
              <a:effectLst/>
              <a:latin typeface="Söhne"/>
            </a:endParaRPr>
          </a:p>
          <a:p>
            <a:pPr algn="l">
              <a:buFont typeface="Arial" charset="0"/>
              <a:buChar char="•"/>
            </a:pPr>
            <a:endParaRPr lang="en-US" sz="7200" b="0" i="0" dirty="0">
              <a:effectLst/>
              <a:latin typeface="Söhne"/>
            </a:endParaRPr>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14:cpLocks xmlns:a14="http://schemas.microsoft.com/office/drawing/2010/main" noGrp="1" noRot="1" noChangeAspect="1" noMove="1" noResize="1" noEditPoints="1" noAdjustHandles="1" noChangeArrowheads="1" noChangeShapeType="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14:cpLocks xmlns:a14="http://schemas.microsoft.com/office/drawing/2010/main"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endParaRPr lang="en-US" sz="5200" kern="1200" dirty="0">
              <a:solidFill>
                <a:schemeClr val="accent4"/>
              </a:solidFill>
              <a:latin typeface="+mj-lt"/>
              <a:ea typeface="+mj-ea"/>
              <a:cs typeface="+mj-cs"/>
            </a:endParaRPr>
          </a:p>
        </p:txBody>
      </p:sp>
      <p:pic>
        <p:nvPicPr>
          <p:cNvPr id="6" name="Picture 5" descr="A graph with different colored bars&#10;&#10;Description automatically generated"/>
          <p:cNvPicPr>
            <a:picLocks noChangeAspect="1"/>
          </p:cNvPicPr>
          <p:nvPr/>
        </p:nvPicPr>
        <p:blipFill rotWithShape="1">
          <a:blip r:embed="rId1"/>
          <a:srcRect t="26881" r="2" b="2"/>
          <a:stretch>
            <a:fillRect/>
          </a:stretch>
        </p:blipFill>
        <p:spPr>
          <a:xfrm>
            <a:off x="198742" y="2028574"/>
            <a:ext cx="3802338" cy="2043469"/>
          </a:xfrm>
          <a:prstGeom prst="rect">
            <a:avLst/>
          </a:prstGeom>
        </p:spPr>
      </p:pic>
      <p:pic>
        <p:nvPicPr>
          <p:cNvPr id="5" name="Picture 4" descr="A screenshot of a graph&#10;&#10;Description automatically generated"/>
          <p:cNvPicPr>
            <a:picLocks noChangeAspect="1"/>
          </p:cNvPicPr>
          <p:nvPr/>
        </p:nvPicPr>
        <p:blipFill rotWithShape="1">
          <a:blip r:embed="rId2"/>
          <a:srcRect t="28237" r="2" b="18022"/>
          <a:stretch>
            <a:fillRect/>
          </a:stretch>
        </p:blipFill>
        <p:spPr>
          <a:xfrm>
            <a:off x="4208848" y="2028574"/>
            <a:ext cx="3802338" cy="2043469"/>
          </a:xfrm>
          <a:prstGeom prst="rect">
            <a:avLst/>
          </a:prstGeom>
        </p:spPr>
      </p:pic>
      <p:pic>
        <p:nvPicPr>
          <p:cNvPr id="9" name="Picture 8" descr="A graph with blue bars and a line&#10;&#10;Description automatically generated"/>
          <p:cNvPicPr>
            <a:picLocks noChangeAspect="1"/>
          </p:cNvPicPr>
          <p:nvPr/>
        </p:nvPicPr>
        <p:blipFill rotWithShape="1">
          <a:blip r:embed="rId3"/>
          <a:srcRect t="3601" r="2" b="2"/>
          <a:stretch>
            <a:fillRect/>
          </a:stretch>
        </p:blipFill>
        <p:spPr>
          <a:xfrm>
            <a:off x="8184248" y="2021786"/>
            <a:ext cx="3802338" cy="2043469"/>
          </a:xfrm>
          <a:prstGeom prst="rect">
            <a:avLst/>
          </a:prstGeom>
        </p:spPr>
      </p:pic>
      <p:pic>
        <p:nvPicPr>
          <p:cNvPr id="7" name="Picture 6" descr="A graph of a graph&#10;&#10;Description automatically generated with medium confidence"/>
          <p:cNvPicPr>
            <a:picLocks noChangeAspect="1"/>
          </p:cNvPicPr>
          <p:nvPr/>
        </p:nvPicPr>
        <p:blipFill rotWithShape="1">
          <a:blip r:embed="rId4"/>
          <a:srcRect l="22270" r="1908" b="3"/>
          <a:stretch>
            <a:fillRect/>
          </a:stretch>
        </p:blipFill>
        <p:spPr>
          <a:xfrm>
            <a:off x="185394" y="4257335"/>
            <a:ext cx="3802338" cy="2043469"/>
          </a:xfrm>
          <a:prstGeom prst="rect">
            <a:avLst/>
          </a:prstGeom>
        </p:spPr>
      </p:pic>
      <p:pic>
        <p:nvPicPr>
          <p:cNvPr id="8" name="Picture 7" descr="A graph of a line graph&#10;&#10;Description automatically generated with medium confidence"/>
          <p:cNvPicPr>
            <a:picLocks noChangeAspect="1"/>
          </p:cNvPicPr>
          <p:nvPr/>
        </p:nvPicPr>
        <p:blipFill rotWithShape="1">
          <a:blip r:embed="rId5"/>
          <a:srcRect l="24175" r="3" b="3"/>
          <a:stretch>
            <a:fillRect/>
          </a:stretch>
        </p:blipFill>
        <p:spPr>
          <a:xfrm>
            <a:off x="4195500" y="4257335"/>
            <a:ext cx="3802338" cy="2043469"/>
          </a:xfrm>
          <a:prstGeom prst="rect">
            <a:avLst/>
          </a:prstGeom>
        </p:spPr>
      </p:pic>
      <p:pic>
        <p:nvPicPr>
          <p:cNvPr id="4" name="Content Placeholder 3" descr="A graph of a graph&#10;&#10;Description automatically generated with medium confidence"/>
          <p:cNvPicPr>
            <a:picLocks noGrp="1" noChangeAspect="1"/>
          </p:cNvPicPr>
          <p:nvPr>
            <p:ph idx="1"/>
          </p:nvPr>
        </p:nvPicPr>
        <p:blipFill rotWithShape="1">
          <a:blip r:embed="rId6"/>
          <a:srcRect l="13391" r="10787" b="3"/>
          <a:stretch>
            <a:fillRect/>
          </a:stretch>
        </p:blipFill>
        <p:spPr>
          <a:xfrm>
            <a:off x="8170900" y="4250547"/>
            <a:ext cx="3802338" cy="2043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4"/>
                </a:solidFill>
              </a:rPr>
              <a:t>CONCLUSION</a:t>
            </a:r>
            <a:endParaRPr lang="en-US" dirty="0">
              <a:solidFill>
                <a:schemeClr val="accent4"/>
              </a:solidFill>
            </a:endParaRPr>
          </a:p>
        </p:txBody>
      </p:sp>
      <p:sp>
        <p:nvSpPr>
          <p:cNvPr id="3" name="Content Placeholder 2"/>
          <p:cNvSpPr>
            <a14:cpLocks xmlns:a14="http://schemas.microsoft.com/office/drawing/2010/main"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2"/>
                </a:solidFill>
              </a:rPr>
              <a:t>FUTURE SCOPE</a:t>
            </a:r>
            <a:endParaRPr lang="en-US" dirty="0">
              <a:solidFill>
                <a:schemeClr val="accent2"/>
              </a:solidFill>
            </a:endParaRPr>
          </a:p>
        </p:txBody>
      </p:sp>
      <p:sp>
        <p:nvSpPr>
          <p:cNvPr id="3" name="Content Placeholder 2"/>
          <p:cNvSpPr>
            <a14:cpLocks xmlns:a14="http://schemas.microsoft.com/office/drawing/2010/main"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endParaRPr lang="en-US" b="0" i="0" dirty="0">
              <a:effectLst/>
              <a:latin typeface="Söhne"/>
            </a:endParaRPr>
          </a:p>
          <a:p>
            <a:pPr lvl="1"/>
            <a:r>
              <a:rPr lang="en-US" b="0" i="0" dirty="0">
                <a:effectLst/>
                <a:latin typeface="Söhne"/>
              </a:rPr>
              <a:t>Implementing AR-powered recommendation systems that overlay movie recommendations onto real-world environments based on user preferences and context.</a:t>
            </a:r>
            <a:endParaRPr lang="en-US" b="0" i="0" dirty="0">
              <a:effectLst/>
              <a:latin typeface="Söhne"/>
            </a:endParaRP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endParaRPr lang="en-US" b="0" i="0" dirty="0">
              <a:effectLst/>
              <a:latin typeface="Söhne"/>
            </a:endParaRPr>
          </a:p>
          <a:p>
            <a:pPr lvl="1"/>
            <a:r>
              <a:rPr lang="en-US" b="0" i="0" dirty="0">
                <a:effectLst/>
                <a:latin typeface="Söhne"/>
              </a:rPr>
              <a:t>Integrating predictive models with streaming platforms to personalize content recommendations in real-time as users navigate through their movie-watching journey.</a:t>
            </a:r>
            <a:endParaRPr lang="en-US" b="0" i="0" dirty="0">
              <a:effectLst/>
              <a:latin typeface="Söhne"/>
            </a:endParaRPr>
          </a:p>
          <a:p>
            <a:pPr marL="0" indent="0">
              <a:buNone/>
            </a:pPr>
            <a:r>
              <a:rPr lang="en-US" b="1" i="0" dirty="0">
                <a:effectLst/>
                <a:latin typeface="Söhne"/>
              </a:rPr>
              <a:t>Interactive User Interfaces:</a:t>
            </a:r>
            <a:endParaRPr lang="en-US" b="0" i="0" dirty="0">
              <a:effectLst/>
              <a:latin typeface="Söhne"/>
            </a:endParaRPr>
          </a:p>
          <a:p>
            <a:pPr algn="l">
              <a:buFont typeface="Arial"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endParaRPr lang="en-US" b="0" i="0" dirty="0">
              <a:effectLst/>
              <a:latin typeface="Söhne"/>
            </a:endParaRPr>
          </a:p>
          <a:p>
            <a:pPr algn="l">
              <a:buFont typeface="Arial" charset="0"/>
              <a:buChar char="•"/>
            </a:pPr>
            <a:r>
              <a:rPr lang="en-US" b="0" i="0" dirty="0">
                <a:effectLst/>
                <a:latin typeface="Söhne"/>
              </a:rPr>
              <a:t>Integrating chatbots or virtual assistants to engage with users in real-time, offering personalized recommendations, answering queries, and providing movie-related insights.</a:t>
            </a:r>
            <a:endParaRPr lang="en-US" b="0" i="0" dirty="0">
              <a:effectLst/>
              <a:latin typeface="Söhne"/>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4"/>
                </a:solidFill>
              </a:rPr>
              <a:t>REFERENCES</a:t>
            </a:r>
            <a:endParaRPr lang="en-US" dirty="0">
              <a:solidFill>
                <a:schemeClr val="accent4"/>
              </a:solidFill>
            </a:endParaRPr>
          </a:p>
        </p:txBody>
      </p:sp>
      <p:sp>
        <p:nvSpPr>
          <p:cNvPr id="3" name="Content Placeholder 2"/>
          <p:cNvSpPr>
            <a14:cpLocks xmlns:a14="http://schemas.microsoft.com/office/drawing/2010/main" noGrp="1"/>
          </p:cNvSpPr>
          <p:nvPr>
            <p:ph idx="1"/>
          </p:nvPr>
        </p:nvSpPr>
        <p:spPr/>
        <p:txBody>
          <a:bodyPr>
            <a:normAutofit/>
          </a:bodyPr>
          <a:lstStyle/>
          <a:p>
            <a:r>
              <a:rPr lang="en-US" sz="2400" u="sng" dirty="0">
                <a:solidFill>
                  <a:schemeClr val="accent6"/>
                </a:solidFill>
                <a:hlinkClick r:id="rId1"/>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endParaRPr lang="en-US" sz="2400" u="sng" dirty="0">
              <a:solidFill>
                <a:schemeClr val="accent6"/>
              </a:solidFill>
            </a:endParaRPr>
          </a:p>
          <a:p>
            <a:r>
              <a:rPr lang="en-US" sz="2400" u="sng" dirty="0">
                <a:solidFill>
                  <a:schemeClr val="accent6"/>
                </a:solidFill>
                <a:hlinkClick r:id="rId2"/>
              </a:rPr>
              <a:t>http://seaborn.pydata.org/</a:t>
            </a:r>
            <a:endParaRPr lang="en-US" sz="2400" u="sng" dirty="0">
              <a:solidFill>
                <a:schemeClr val="accent6"/>
              </a:solidFill>
            </a:endParaRPr>
          </a:p>
          <a:p>
            <a:r>
              <a:rPr lang="en-US" sz="2400" u="sng" dirty="0">
                <a:solidFill>
                  <a:schemeClr val="accent6"/>
                </a:solidFill>
              </a:rPr>
              <a:t>http://matplotlib.org/stable/contents.html</a:t>
            </a:r>
            <a:endParaRPr lang="en-US" sz="2400" u="sng" dirty="0">
              <a:solidFill>
                <a:schemeClr val="accent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14:cpLocks xmlns:a14="http://schemas.microsoft.com/office/drawing/2010/main"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endParaRPr lang="en-US" sz="9600" dirty="0">
              <a:solidFill>
                <a:schemeClr val="accent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4"/>
                </a:solidFill>
              </a:rPr>
              <a:t>OUTLINE </a:t>
            </a:r>
            <a:endParaRPr lang="en-US" dirty="0">
              <a:solidFill>
                <a:schemeClr val="accent4"/>
              </a:solidFill>
            </a:endParaRPr>
          </a:p>
        </p:txBody>
      </p:sp>
      <p:sp>
        <p:nvSpPr>
          <p:cNvPr id="3" name="Content Placeholder 2"/>
          <p:cNvSpPr>
            <a14:cpLocks xmlns:a14="http://schemas.microsoft.com/office/drawing/2010/main" noGrp="1"/>
          </p:cNvSpPr>
          <p:nvPr>
            <p:ph idx="1"/>
          </p:nvPr>
        </p:nvSpPr>
        <p:spPr/>
        <p:txBody>
          <a:bodyPr/>
          <a:lstStyle/>
          <a:p>
            <a:r>
              <a:rPr lang="en-US" dirty="0"/>
              <a:t>Problem statement </a:t>
            </a:r>
            <a:endParaRPr lang="en-US" dirty="0"/>
          </a:p>
          <a:p>
            <a:r>
              <a:rPr lang="en-US" dirty="0"/>
              <a:t>Proposed System/Solution </a:t>
            </a:r>
            <a:endParaRPr lang="en-US" dirty="0"/>
          </a:p>
          <a:p>
            <a:r>
              <a:rPr lang="en-US" dirty="0"/>
              <a:t>System Development Approach</a:t>
            </a:r>
            <a:endParaRPr lang="en-US" dirty="0"/>
          </a:p>
          <a:p>
            <a:r>
              <a:rPr lang="en-US" dirty="0"/>
              <a:t>Algorithm &amp; Deployment</a:t>
            </a:r>
            <a:endParaRPr lang="en-US" dirty="0"/>
          </a:p>
          <a:p>
            <a:r>
              <a:rPr lang="en-US" dirty="0"/>
              <a:t>Result</a:t>
            </a:r>
            <a:endParaRPr lang="en-US" dirty="0"/>
          </a:p>
          <a:p>
            <a:r>
              <a:rPr lang="en-US" dirty="0"/>
              <a:t>Conclusion</a:t>
            </a:r>
            <a:endParaRPr lang="en-US" dirty="0"/>
          </a:p>
          <a:p>
            <a:r>
              <a:rPr lang="en-US" dirty="0"/>
              <a:t>Future Scope</a:t>
            </a:r>
            <a:endParaRPr lang="en-US" dirty="0"/>
          </a:p>
          <a:p>
            <a:r>
              <a:rPr lang="en-US" dirty="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2"/>
                </a:solidFill>
              </a:rPr>
              <a:t>PROBLEM STATEMENT</a:t>
            </a:r>
            <a:endParaRPr lang="en-US" dirty="0">
              <a:solidFill>
                <a:schemeClr val="accent2"/>
              </a:solidFill>
            </a:endParaRPr>
          </a:p>
        </p:txBody>
      </p:sp>
      <p:sp>
        <p:nvSpPr>
          <p:cNvPr id="3" name="Content Placeholder 2"/>
          <p:cNvSpPr>
            <a14:cpLocks xmlns:a14="http://schemas.microsoft.com/office/drawing/2010/main"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endParaRPr lang="en-US" b="0" i="0" dirty="0">
              <a:effectLst/>
              <a:latin typeface="Söhne"/>
            </a:endParaRP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endParaRPr lang="en-US" b="0" i="0" dirty="0">
              <a:effectLst/>
              <a:latin typeface="Söhne"/>
            </a:endParaRP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2"/>
                </a:solidFill>
              </a:rPr>
              <a:t>PROPOSED SOLUTION</a:t>
            </a:r>
            <a:endParaRPr lang="en-US" dirty="0">
              <a:solidFill>
                <a:schemeClr val="accent2"/>
              </a:solidFill>
            </a:endParaRPr>
          </a:p>
        </p:txBody>
      </p:sp>
      <p:sp>
        <p:nvSpPr>
          <p:cNvPr id="3" name="Content Placeholder 2"/>
          <p:cNvSpPr>
            <a14:cpLocks xmlns:a14="http://schemas.microsoft.com/office/drawing/2010/main" noGrp="1"/>
          </p:cNvSpPr>
          <p:nvPr>
            <p:ph idx="1"/>
          </p:nvPr>
        </p:nvSpPr>
        <p:spPr/>
        <p:txBody>
          <a:bodyPr>
            <a:normAutofit fontScale="92500" lnSpcReduction="20000"/>
          </a:bodyPr>
          <a:lstStyle/>
          <a:p>
            <a:pPr algn="l">
              <a:buFont typeface="Arial" charset="0"/>
              <a:buChar char="•"/>
            </a:pPr>
            <a:r>
              <a:rPr lang="en-US" b="0" i="0" dirty="0">
                <a:effectLst/>
                <a:latin typeface="Söhne"/>
              </a:rPr>
              <a:t>Implement robust algorithms to detect and filter out fake or manipulated ratings.</a:t>
            </a:r>
            <a:endParaRPr lang="en-US" b="0" i="0" dirty="0">
              <a:effectLst/>
              <a:latin typeface="Söhne"/>
            </a:endParaRPr>
          </a:p>
          <a:p>
            <a:pPr algn="l">
              <a:buFont typeface="Arial" charset="0"/>
              <a:buChar char="•"/>
            </a:pPr>
            <a:r>
              <a:rPr lang="en-US" b="0" i="0" dirty="0">
                <a:effectLst/>
                <a:latin typeface="Söhne"/>
              </a:rPr>
              <a:t>Utilize cross-platform comparison and data integrity checks to ensure rating authenticity.</a:t>
            </a:r>
            <a:endParaRPr lang="en-US" b="0" i="0" dirty="0">
              <a:effectLst/>
              <a:latin typeface="Söhne"/>
            </a:endParaRPr>
          </a:p>
          <a:p>
            <a:pPr algn="l">
              <a:buFont typeface="Arial" charset="0"/>
              <a:buChar char="•"/>
            </a:pPr>
            <a:r>
              <a:rPr lang="en-US" b="0" i="0" dirty="0">
                <a:effectLst/>
                <a:latin typeface="Söhne"/>
              </a:rPr>
              <a:t>Introduce user feedback mechanisms to report suspicious ratings and enhance transparency.</a:t>
            </a:r>
            <a:endParaRPr lang="en-US" b="0" i="0" dirty="0">
              <a:effectLst/>
              <a:latin typeface="Söhne"/>
            </a:endParaRPr>
          </a:p>
          <a:p>
            <a:pPr algn="l">
              <a:buFont typeface="Arial" charset="0"/>
              <a:buChar char="•"/>
            </a:pPr>
            <a:r>
              <a:rPr lang="en-US" b="0" i="0" dirty="0">
                <a:effectLst/>
                <a:latin typeface="Söhne"/>
              </a:rPr>
              <a:t>Develop advanced user profiling techniques based on historical ratings, viewing history, and explicit user preferences.</a:t>
            </a:r>
            <a:endParaRPr lang="en-US" b="0" i="0" dirty="0">
              <a:effectLst/>
              <a:latin typeface="Söhne"/>
            </a:endParaRPr>
          </a:p>
          <a:p>
            <a:pPr algn="l">
              <a:buFont typeface="Arial" charset="0"/>
              <a:buChar char="•"/>
            </a:pPr>
            <a:r>
              <a:rPr lang="en-US" b="0" i="0" dirty="0">
                <a:effectLst/>
                <a:latin typeface="Söhne"/>
              </a:rPr>
              <a:t>Utilize collaborative filtering, content-based filtering, and hybrid approaches to provide personalized movie recommendations.</a:t>
            </a:r>
            <a:endParaRPr lang="en-US" b="0" i="0" dirty="0">
              <a:effectLst/>
              <a:latin typeface="Söhne"/>
            </a:endParaRPr>
          </a:p>
          <a:p>
            <a:pPr algn="l">
              <a:buFont typeface="Arial" charset="0"/>
              <a:buChar char="•"/>
            </a:pPr>
            <a:r>
              <a:rPr lang="en-US" b="0" i="0" dirty="0">
                <a:effectLst/>
                <a:latin typeface="Söhne"/>
              </a:rPr>
              <a:t>Incorporate context-aware recommendation strategies to account for diverse user preferences and viewing contexts.</a:t>
            </a:r>
            <a:endParaRPr lang="en-US" b="0" i="0" dirty="0">
              <a:effectLst/>
              <a:latin typeface="Söhne"/>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3"/>
                </a:solidFill>
              </a:rPr>
              <a:t>SYSTEM APPROACH</a:t>
            </a:r>
            <a:endParaRPr lang="en-US" dirty="0">
              <a:solidFill>
                <a:schemeClr val="accent3"/>
              </a:solidFill>
            </a:endParaRPr>
          </a:p>
        </p:txBody>
      </p:sp>
      <p:sp>
        <p:nvSpPr>
          <p:cNvPr id="3" name="Content Placeholder 2"/>
          <p:cNvSpPr>
            <a14:cpLocks xmlns:a14="http://schemas.microsoft.com/office/drawing/2010/main" noGrp="1"/>
          </p:cNvSpPr>
          <p:nvPr>
            <p:ph idx="1"/>
          </p:nvPr>
        </p:nvSpPr>
        <p:spPr/>
        <p:txBody>
          <a:bodyPr>
            <a:normAutofit fontScale="40000" lnSpcReduction="20000"/>
          </a:bodyPr>
          <a:lstStyle/>
          <a:p>
            <a:r>
              <a:rPr lang="en-US" sz="5900" dirty="0"/>
              <a:t>System Requirement </a:t>
            </a:r>
            <a:endParaRPr lang="en-US" sz="5900" dirty="0"/>
          </a:p>
          <a:p>
            <a:endParaRPr lang="en-US" sz="3800" dirty="0"/>
          </a:p>
          <a:p>
            <a:pPr algn="l"/>
            <a:r>
              <a:rPr lang="en-US" sz="5000" b="1" i="0" dirty="0">
                <a:effectLst/>
                <a:latin typeface="Söhne"/>
              </a:rPr>
              <a:t>Hardware :</a:t>
            </a:r>
            <a:endParaRPr lang="en-US" sz="5000" b="1" i="0" dirty="0">
              <a:effectLst/>
              <a:latin typeface="Söhne"/>
            </a:endParaRPr>
          </a:p>
          <a:p>
            <a:pPr algn="l"/>
            <a:endParaRPr lang="en-US" b="0" i="0" dirty="0">
              <a:effectLst/>
              <a:latin typeface="Söhne"/>
            </a:endParaRPr>
          </a:p>
          <a:p>
            <a:pPr lvl="1"/>
            <a:r>
              <a:rPr lang="en-US" sz="4200" b="0" i="0" dirty="0">
                <a:effectLst/>
                <a:latin typeface="Söhne"/>
              </a:rPr>
              <a:t>High-performance servers to handle data processing, analysis, and storage.</a:t>
            </a:r>
            <a:endParaRPr lang="en-US" sz="4200" b="0" i="0" dirty="0">
              <a:effectLst/>
              <a:latin typeface="Söhne"/>
            </a:endParaRPr>
          </a:p>
          <a:p>
            <a:pPr lvl="1"/>
            <a:r>
              <a:rPr lang="en-US" sz="4200" b="0" i="0" dirty="0">
                <a:effectLst/>
                <a:latin typeface="Söhne"/>
              </a:rPr>
              <a:t>Multi-core processors (e.g., Intel Xeon) for parallel processing of large datasets.</a:t>
            </a:r>
            <a:endParaRPr lang="en-US" sz="4200" b="0" i="0" dirty="0">
              <a:effectLst/>
              <a:latin typeface="Söhne"/>
            </a:endParaRP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endParaRPr lang="en-US" sz="4200" b="0" i="0" dirty="0">
              <a:effectLst/>
              <a:latin typeface="Söhne"/>
            </a:endParaRPr>
          </a:p>
          <a:p>
            <a:pPr lvl="1"/>
            <a:r>
              <a:rPr lang="en-US" sz="4200" b="0" i="0" dirty="0">
                <a:effectLst/>
                <a:latin typeface="Söhne"/>
              </a:rPr>
              <a:t>Client devices may use various operating systems (e.g., Windows, macOS, Linux, Android, iOS) to access the system through web interfaces or applications.</a:t>
            </a:r>
            <a:endParaRPr lang="en-US" sz="4200" b="0" i="0" dirty="0">
              <a:effectLst/>
              <a:latin typeface="Söhne"/>
            </a:endParaRPr>
          </a:p>
          <a:p>
            <a:pPr lvl="1"/>
            <a:r>
              <a:rPr lang="en-US" sz="4200" b="0" i="0" dirty="0">
                <a:effectLst/>
                <a:latin typeface="Söhne"/>
              </a:rPr>
              <a:t>Relational Database Management System (RDBMS) such as MySQL, PostgreSQL, or MariaDB for storing structured movie data.</a:t>
            </a:r>
            <a:endParaRPr lang="en-US" sz="4200" b="0" i="0" dirty="0">
              <a:effectLst/>
              <a:latin typeface="Söhne"/>
            </a:endParaRP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1"/>
                </a:solidFill>
              </a:rPr>
              <a:t>SYSTEM APPROACH –CONT.</a:t>
            </a:r>
            <a:endParaRPr lang="en-US" dirty="0">
              <a:solidFill>
                <a:schemeClr val="accent1"/>
              </a:solidFill>
            </a:endParaRPr>
          </a:p>
        </p:txBody>
      </p:sp>
      <p:sp>
        <p:nvSpPr>
          <p:cNvPr id="3" name="Content Placeholder 2"/>
          <p:cNvSpPr>
            <a14:cpLocks xmlns:a14="http://schemas.microsoft.com/office/drawing/2010/main" noGrp="1"/>
          </p:cNvSpPr>
          <p:nvPr>
            <p:ph idx="1"/>
          </p:nvPr>
        </p:nvSpPr>
        <p:spPr/>
        <p:txBody>
          <a:bodyPr>
            <a:normAutofit lnSpcReduction="10000"/>
          </a:bodyPr>
          <a:lstStyle/>
          <a:p>
            <a:pPr marL="0" indent="0">
              <a:buNone/>
            </a:pPr>
            <a:r>
              <a:rPr lang="en-US" dirty="0"/>
              <a:t> Library Requirement :</a:t>
            </a:r>
            <a:endParaRPr lang="en-US" dirty="0"/>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endParaRPr lang="en-US" b="0" i="0" dirty="0">
              <a:effectLst/>
              <a:latin typeface="Söhne"/>
            </a:endParaRP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endParaRPr lang="en-US" b="0" i="0" dirty="0">
              <a:effectLst/>
              <a:latin typeface="Söhne"/>
            </a:endParaRP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endParaRPr lang="en-US" b="0" i="0" dirty="0">
              <a:effectLst/>
              <a:latin typeface="Söhne"/>
            </a:endParaRP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endParaRPr lang="en-US" b="0" i="0" dirty="0">
              <a:effectLst/>
              <a:latin typeface="Söhne"/>
            </a:endParaRP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endParaRPr lang="en-US" b="0" i="0" dirty="0">
              <a:solidFill>
                <a:srgbClr val="ECECEC"/>
              </a:solidFill>
              <a:effectLst/>
              <a:latin typeface="Söhne"/>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p:cNvSpPr>
            <a14:cpLocks xmlns:a14="http://schemas.microsoft.com/office/drawing/2010/main"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charset="0"/>
              <a:buChar char="•"/>
            </a:pPr>
            <a:r>
              <a:rPr lang="en-US" b="1" i="0" dirty="0">
                <a:effectLst/>
                <a:latin typeface="Söhne"/>
              </a:rPr>
              <a:t>Data Availability:</a:t>
            </a:r>
            <a:endParaRPr lang="en-US" b="1" i="0" dirty="0">
              <a:effectLst/>
              <a:latin typeface="Söhne"/>
            </a:endParaRPr>
          </a:p>
          <a:p>
            <a:pPr algn="l">
              <a:buFont typeface="Arial" charset="0"/>
              <a:buChar char="•"/>
            </a:pPr>
            <a:r>
              <a:rPr lang="en-US" b="0" i="0" dirty="0">
                <a:effectLst/>
                <a:latin typeface="Söhne"/>
              </a:rPr>
              <a:t> Consider the availability and quality of data (e.g., user-item interactions, item features) when selecting algorithms.</a:t>
            </a:r>
            <a:endParaRPr lang="en-US" b="0" i="0" dirty="0">
              <a:effectLst/>
              <a:latin typeface="Söhne"/>
            </a:endParaRPr>
          </a:p>
          <a:p>
            <a:pPr algn="l">
              <a:buFont typeface="Arial" charset="0"/>
              <a:buChar char="•"/>
            </a:pPr>
            <a:r>
              <a:rPr lang="en-US" b="1" i="0" dirty="0">
                <a:effectLst/>
                <a:latin typeface="Söhne"/>
              </a:rPr>
              <a:t>System Requirements:</a:t>
            </a:r>
            <a:r>
              <a:rPr lang="en-US" b="0" i="0" dirty="0">
                <a:effectLst/>
                <a:latin typeface="Söhne"/>
              </a:rPr>
              <a:t> </a:t>
            </a:r>
            <a:endParaRPr lang="en-US" b="0" i="0" dirty="0">
              <a:effectLst/>
              <a:latin typeface="Söhne"/>
            </a:endParaRPr>
          </a:p>
          <a:p>
            <a:pPr algn="l">
              <a:buFont typeface="Arial" charset="0"/>
              <a:buChar char="•"/>
            </a:pPr>
            <a:r>
              <a:rPr lang="en-US" b="0" i="0" dirty="0">
                <a:effectLst/>
                <a:latin typeface="Söhne"/>
              </a:rPr>
              <a:t>Assess computational resources, scalability, and real-time performance requirements of the system.</a:t>
            </a:r>
            <a:endParaRPr lang="en-US" b="0" i="0" dirty="0">
              <a:effectLst/>
              <a:latin typeface="Söhne"/>
            </a:endParaRPr>
          </a:p>
          <a:p>
            <a:pPr algn="l">
              <a:buFont typeface="Arial" charset="0"/>
              <a:buChar char="•"/>
            </a:pPr>
            <a:r>
              <a:rPr lang="en-US" b="1" i="0" dirty="0">
                <a:effectLst/>
                <a:latin typeface="Söhne"/>
              </a:rPr>
              <a:t>User Experience:</a:t>
            </a:r>
            <a:endParaRPr lang="en-US" b="1" i="0" dirty="0">
              <a:effectLst/>
              <a:latin typeface="Söhne"/>
            </a:endParaRPr>
          </a:p>
          <a:p>
            <a:pPr algn="l">
              <a:buFont typeface="Arial" charset="0"/>
              <a:buChar char="•"/>
            </a:pPr>
            <a:r>
              <a:rPr lang="en-US" b="0" i="0" dirty="0">
                <a:effectLst/>
                <a:latin typeface="Söhne"/>
              </a:rPr>
              <a:t> Choose algorithms that provide personalized and diverse recommendations to enhance the user experience.</a:t>
            </a:r>
            <a:endParaRPr lang="en-US" b="0" i="0" dirty="0">
              <a:effectLst/>
              <a:latin typeface="Söhne"/>
            </a:endParaRPr>
          </a:p>
          <a:p>
            <a:pPr algn="l">
              <a:buFont typeface="Arial" charset="0"/>
              <a:buChar char="•"/>
            </a:pPr>
            <a:r>
              <a:rPr lang="en-US" b="1" i="0" dirty="0">
                <a:effectLst/>
                <a:latin typeface="Söhne"/>
              </a:rPr>
              <a:t>Evaluation Metrics:</a:t>
            </a:r>
            <a:endParaRPr lang="en-US" b="1" i="0" dirty="0">
              <a:effectLst/>
              <a:latin typeface="Söhne"/>
            </a:endParaRPr>
          </a:p>
          <a:p>
            <a:pPr algn="l">
              <a:buFont typeface="Arial" charset="0"/>
              <a:buChar char="•"/>
            </a:pPr>
            <a:r>
              <a:rPr lang="en-US" b="0" i="0" dirty="0">
                <a:effectLst/>
                <a:latin typeface="Söhne"/>
              </a:rPr>
              <a:t> Select algorithms based on performance metrics such as accuracy, coverage, and novelty.</a:t>
            </a:r>
            <a:endParaRPr lang="en-US" b="0" i="0" dirty="0">
              <a:effectLst/>
              <a:latin typeface="Söhne"/>
            </a:endParaRPr>
          </a:p>
          <a:p>
            <a:pPr algn="l">
              <a:buFont typeface="Arial" charset="0"/>
              <a:buChar char="•"/>
            </a:pPr>
            <a:r>
              <a:rPr lang="en-US" b="1" i="0" dirty="0">
                <a:effectLst/>
                <a:latin typeface="Söhne"/>
              </a:rPr>
              <a:t>Integration:</a:t>
            </a:r>
            <a:endParaRPr lang="en-US" b="1" i="0" dirty="0">
              <a:effectLst/>
              <a:latin typeface="Söhne"/>
            </a:endParaRPr>
          </a:p>
          <a:p>
            <a:pPr algn="l">
              <a:buFont typeface="Arial" charset="0"/>
              <a:buChar char="•"/>
            </a:pPr>
            <a:r>
              <a:rPr lang="en-US" b="0" i="0" dirty="0">
                <a:effectLst/>
                <a:latin typeface="Söhne"/>
              </a:rPr>
              <a:t> Ensure seamless integration with other system components such as data pipelines, user interfaces, and feedback mechanisms.</a:t>
            </a:r>
            <a:endParaRPr lang="en-US" b="0" i="0" dirty="0">
              <a:effectLst/>
              <a:latin typeface="Söhne"/>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4"/>
                </a:solidFill>
              </a:rPr>
              <a:t>ALGORITM &amp; DEPLOYMENT </a:t>
            </a:r>
            <a:endParaRPr lang="en-US" dirty="0">
              <a:solidFill>
                <a:schemeClr val="accent4"/>
              </a:solidFill>
            </a:endParaRPr>
          </a:p>
        </p:txBody>
      </p:sp>
      <p:sp>
        <p:nvSpPr>
          <p:cNvPr id="3" name="Content Placeholder 2"/>
          <p:cNvSpPr>
            <a14:cpLocks xmlns:a14="http://schemas.microsoft.com/office/drawing/2010/main" noGrp="1"/>
          </p:cNvSpPr>
          <p:nvPr>
            <p:ph idx="1"/>
          </p:nvPr>
        </p:nvSpPr>
        <p:spPr/>
        <p:txBody>
          <a:bodyPr>
            <a:normAutofit fontScale="62500" lnSpcReduction="20000"/>
          </a:bodyPr>
          <a:lstStyle/>
          <a:p>
            <a:r>
              <a:rPr lang="en-US" sz="5100" dirty="0"/>
              <a:t>                                                  Data Input</a:t>
            </a:r>
            <a:endParaRPr lang="en-US" sz="5100" dirty="0"/>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endParaRPr lang="en-US" b="0" i="0" dirty="0">
              <a:effectLst/>
              <a:latin typeface="Söhne"/>
            </a:endParaRP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endParaRPr lang="en-US" b="0" i="0" dirty="0">
              <a:effectLst/>
              <a:latin typeface="Söhne"/>
            </a:endParaRP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endParaRPr lang="en-US" b="0" i="0" dirty="0">
              <a:effectLst/>
              <a:latin typeface="Söhne"/>
            </a:endParaRP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endParaRPr lang="en-US" b="0" i="0" dirty="0">
              <a:effectLst/>
              <a:latin typeface="Söhne"/>
            </a:endParaRP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endParaRPr lang="en-US" b="0" i="0" dirty="0">
              <a:effectLst/>
              <a:latin typeface="Söhne"/>
            </a:endParaRP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endParaRPr lang="en-US" b="0" i="0" dirty="0">
              <a:effectLst/>
              <a:latin typeface="Söhne"/>
            </a:endParaRP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endParaRPr lang="en-US" b="0" i="0" dirty="0">
              <a:effectLst/>
              <a:latin typeface="Söhne"/>
            </a:endParaRP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endParaRPr lang="en-US" b="0" i="0" dirty="0">
              <a:effectLst/>
              <a:latin typeface="Söhne"/>
            </a:endParaRPr>
          </a:p>
          <a:p>
            <a:pPr marL="0" indent="0" algn="l">
              <a:buNone/>
            </a:pPr>
            <a:endParaRPr lang="en-US" b="0" i="0" dirty="0">
              <a:effectLst/>
              <a:latin typeface="Söhne"/>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p:cNvSpPr>
            <a14:cpLocks xmlns:a14="http://schemas.microsoft.com/office/drawing/2010/main"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endParaRPr lang="en-US" sz="4600" b="1" dirty="0">
              <a:latin typeface="Söhne"/>
            </a:endParaRPr>
          </a:p>
          <a:p>
            <a:pPr marL="0" indent="0" algn="l">
              <a:buNone/>
            </a:pPr>
            <a:r>
              <a:rPr lang="en-US" b="1" i="0" dirty="0">
                <a:effectLst/>
                <a:latin typeface="Söhne"/>
              </a:rPr>
              <a:t>Model Training:</a:t>
            </a:r>
            <a:endParaRPr lang="en-US" b="0" i="0" dirty="0">
              <a:effectLst/>
              <a:latin typeface="Söhne"/>
            </a:endParaRPr>
          </a:p>
          <a:p>
            <a:pPr algn="l">
              <a:buFont typeface="Arial" charset="0"/>
              <a:buChar char="•"/>
            </a:pPr>
            <a:r>
              <a:rPr lang="en-US" b="0" i="0" dirty="0">
                <a:effectLst/>
                <a:latin typeface="Söhne"/>
              </a:rPr>
              <a:t>Split the dataset into training and validation sets to train and evaluate the model's performance.</a:t>
            </a:r>
            <a:endParaRPr lang="en-US" b="0" i="0" dirty="0">
              <a:effectLst/>
              <a:latin typeface="Söhne"/>
            </a:endParaRPr>
          </a:p>
          <a:p>
            <a:pPr algn="l">
              <a:buFont typeface="Arial" charset="0"/>
              <a:buChar char="•"/>
            </a:pPr>
            <a:r>
              <a:rPr lang="en-US" b="0" i="0" dirty="0">
                <a:effectLst/>
                <a:latin typeface="Söhne"/>
              </a:rPr>
              <a:t>Train the selected algorithm on the training dataset using appropriate training techniques .</a:t>
            </a:r>
            <a:endParaRPr lang="en-US" b="0" i="0" dirty="0">
              <a:effectLst/>
              <a:latin typeface="Söhne"/>
            </a:endParaRPr>
          </a:p>
          <a:p>
            <a:pPr marL="0" indent="0" algn="l">
              <a:buNone/>
            </a:pPr>
            <a:r>
              <a:rPr lang="en-US" b="1" i="0" dirty="0">
                <a:effectLst/>
                <a:latin typeface="Söhne"/>
              </a:rPr>
              <a:t> Evaluation:</a:t>
            </a:r>
            <a:endParaRPr lang="en-US" b="0" i="0" dirty="0">
              <a:effectLst/>
              <a:latin typeface="Söhne"/>
            </a:endParaRPr>
          </a:p>
          <a:p>
            <a:pPr algn="l">
              <a:buFont typeface="Arial" charset="0"/>
              <a:buChar char="•"/>
            </a:pPr>
            <a:r>
              <a:rPr lang="en-US" b="0" i="0" dirty="0">
                <a:effectLst/>
                <a:latin typeface="Söhne"/>
              </a:rPr>
              <a:t>Evaluate the trained model's performance on the validation dataset using suitable evaluation metrics .</a:t>
            </a:r>
            <a:endParaRPr lang="en-US" b="0" i="0" dirty="0">
              <a:effectLst/>
              <a:latin typeface="Söhne"/>
            </a:endParaRPr>
          </a:p>
          <a:p>
            <a:pPr algn="l">
              <a:buFont typeface="Arial" charset="0"/>
              <a:buChar char="•"/>
            </a:pPr>
            <a:r>
              <a:rPr lang="en-US" b="0" i="0" dirty="0">
                <a:effectLst/>
                <a:latin typeface="Söhne"/>
              </a:rPr>
              <a:t>Compare the performance of different models and algorithms to select the best-performing one for movie rating analysis.</a:t>
            </a:r>
            <a:endParaRPr lang="en-US" b="0" i="0" dirty="0">
              <a:effectLst/>
              <a:latin typeface="Söhne"/>
            </a:endParaRPr>
          </a:p>
          <a:p>
            <a:pPr marL="0" indent="0" algn="l">
              <a:buNone/>
            </a:pPr>
            <a:r>
              <a:rPr lang="en-US" b="1" i="0" dirty="0">
                <a:effectLst/>
                <a:latin typeface="Söhne"/>
              </a:rPr>
              <a:t> Model Deployment:</a:t>
            </a:r>
            <a:endParaRPr lang="en-US" b="0" i="0" dirty="0">
              <a:effectLst/>
              <a:latin typeface="Söhne"/>
            </a:endParaRPr>
          </a:p>
          <a:p>
            <a:pPr algn="l">
              <a:buFont typeface="Arial" charset="0"/>
              <a:buChar char="•"/>
            </a:pPr>
            <a:r>
              <a:rPr lang="en-US" b="0" i="0" dirty="0">
                <a:effectLst/>
                <a:latin typeface="Söhne"/>
              </a:rPr>
              <a:t>Once the model is trained and evaluated, deploy it into production to make predictions on new data.</a:t>
            </a:r>
            <a:endParaRPr lang="en-US" b="0" i="0" dirty="0">
              <a:effectLst/>
              <a:latin typeface="Söhne"/>
            </a:endParaRPr>
          </a:p>
          <a:p>
            <a:pPr algn="l">
              <a:buFont typeface="Arial" charset="0"/>
              <a:buChar char="•"/>
            </a:pPr>
            <a:r>
              <a:rPr lang="en-US" b="0" i="0" dirty="0">
                <a:effectLst/>
                <a:latin typeface="Söhne"/>
              </a:rPr>
              <a:t>Integrate the trained model into the movie rating analysis system's architecture, ensuring scalability, efficiency, and real-time performance</a:t>
            </a:r>
            <a:endParaRPr lang="en-US" b="0" i="0" dirty="0">
              <a:effectLst/>
              <a:latin typeface="Söhne"/>
            </a:endParaRPr>
          </a:p>
          <a:p>
            <a:pPr algn="l">
              <a:buFont typeface="Arial"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Widescreen</PresentationFormat>
  <Paragraphs>117</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Söhne</vt:lpstr>
      <vt:lpstr>Aptos Display</vt:lpstr>
      <vt:lpstr>Aptos</vt:lpstr>
      <vt:lpstr>Calibri</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iPhone</cp:lastModifiedBy>
  <cp:revision>3</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05A696B79552C3E14ABD0F66AC3E9A5F_32</vt:lpwstr>
  </property>
  <property fmtid="{D5CDD505-2E9C-101B-9397-08002B2CF9AE}" pid="3" name="KSOProductBuildVer">
    <vt:lpwstr>3081-11.33.82</vt:lpwstr>
  </property>
</Properties>
</file>