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7" r:id="rId2"/>
    <p:sldId id="268" r:id="rId3"/>
    <p:sldId id="269" r:id="rId4"/>
    <p:sldId id="270" r:id="rId5"/>
    <p:sldId id="271" r:id="rId6"/>
    <p:sldId id="272" r:id="rId7"/>
    <p:sldId id="290" r:id="rId8"/>
    <p:sldId id="273" r:id="rId9"/>
    <p:sldId id="287" r:id="rId10"/>
    <p:sldId id="274" r:id="rId11"/>
    <p:sldId id="275" r:id="rId12"/>
    <p:sldId id="288" r:id="rId13"/>
    <p:sldId id="276" r:id="rId14"/>
    <p:sldId id="289" r:id="rId15"/>
    <p:sldId id="277" r:id="rId16"/>
    <p:sldId id="278" r:id="rId17"/>
    <p:sldId id="279" r:id="rId18"/>
    <p:sldId id="282" r:id="rId19"/>
    <p:sldId id="286" r:id="rId20"/>
    <p:sldId id="280" r:id="rId21"/>
    <p:sldId id="281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734"/>
    <a:srgbClr val="F38A00"/>
    <a:srgbClr val="D1B400"/>
    <a:srgbClr val="ACA39A"/>
    <a:srgbClr val="8F001A"/>
    <a:srgbClr val="049ADB"/>
    <a:srgbClr val="1BA2E2"/>
    <a:srgbClr val="2DAAE2"/>
    <a:srgbClr val="5A93E2"/>
    <a:srgbClr val="81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290" autoAdjust="0"/>
  </p:normalViewPr>
  <p:slideViewPr>
    <p:cSldViewPr>
      <p:cViewPr varScale="1">
        <p:scale>
          <a:sx n="146" d="100"/>
          <a:sy n="146" d="100"/>
        </p:scale>
        <p:origin x="25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6643" y="5768214"/>
            <a:ext cx="9150643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6" name="Picture 1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B1AAE9-9813-2248-B2A8-96C88B254205}" type="slidenum">
              <a:rPr lang="en-US" sz="1000" smtClean="0">
                <a:solidFill>
                  <a:schemeClr val="bg2"/>
                </a:solidFill>
                <a:latin typeface="Arial;"/>
                <a:cs typeface="Arial;"/>
              </a:rPr>
              <a:t>‹#›</a:t>
            </a:fld>
            <a:endParaRPr lang="en-US" sz="1000" dirty="0">
              <a:solidFill>
                <a:schemeClr val="bg2"/>
              </a:solidFill>
              <a:latin typeface="Arial;"/>
              <a:cs typeface="Arial;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n-lt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4032"/>
          <a:stretch/>
        </p:blipFill>
        <p:spPr>
          <a:xfrm>
            <a:off x="0" y="116632"/>
            <a:ext cx="9144000" cy="657875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4941" y="-1866"/>
            <a:ext cx="9173882" cy="6867337"/>
            <a:chOff x="-14941" y="-1866"/>
            <a:chExt cx="9173882" cy="68673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4941" y="6652164"/>
              <a:ext cx="9166412" cy="2133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-6643" y="5768214"/>
              <a:ext cx="9165584" cy="886711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</p:grpSp>
      <p:sp>
        <p:nvSpPr>
          <p:cNvPr id="17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uOttawa.ca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872208" y="306896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Flow Simulation through a Stenotic Capillary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Presented by: Karim Saade</a:t>
            </a: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4789-4B30-5562-83C2-FF677B4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Poisson Equation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3D54-44EC-E7AD-A9DA-4E81DC58F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18648" cy="3886200"/>
          </a:xfrm>
        </p:spPr>
        <p:txBody>
          <a:bodyPr/>
          <a:lstStyle/>
          <a:p>
            <a:r>
              <a:rPr lang="en-CA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 satisfy the continuity equation, </a:t>
            </a:r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take the divergence of the corrector step and enforcing the continuity condition.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This is called the Poisson Equation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7D732-C6AD-B704-BF5B-2DFCDF97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23" y="2060848"/>
            <a:ext cx="3893483" cy="163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BD570-5FC7-A759-3E4C-9F8BEBB6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37" y="4122800"/>
            <a:ext cx="362757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9BCE-7751-4C4A-ECAB-392E5BC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Equation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8511-3CE6-70E3-159A-2DDB8DCCA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630616" cy="3886200"/>
          </a:xfrm>
        </p:spPr>
        <p:txBody>
          <a:bodyPr/>
          <a:lstStyle/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Using 2</a:t>
            </a:r>
            <a:r>
              <a:rPr lang="en-US" sz="1500" b="0" i="0" baseline="30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order central differences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2 ways to solve this, Gauss-Seidel or Linear Algebra where </a:t>
            </a:r>
            <a:r>
              <a:rPr lang="en-US" sz="15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Ap = b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097C1-9CBE-9E11-9EE9-CC2E383C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844824"/>
            <a:ext cx="8100392" cy="773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F2718-526E-BB2D-7CBE-78161DEB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82346"/>
            <a:ext cx="6264696" cy="32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ED4775-CB77-3A67-8C96-45E1CF40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5770984" cy="576064"/>
          </a:xfrm>
        </p:spPr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58908-F158-9661-73F7-4D6C2175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7"/>
            <a:ext cx="3194995" cy="417646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D89B4-12B6-99D0-417F-FA99AE8D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462319"/>
            <a:ext cx="4572000" cy="193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2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DD9B-1C4C-3C23-A14B-2E202BA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Spatial Discretization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2A7-7D9C-82E7-146D-4740A9FA8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18648" cy="3886200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Corrector Step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Utilizing 2</a:t>
            </a:r>
            <a:r>
              <a:rPr lang="en-CA" sz="1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CA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 order central difference</a:t>
            </a: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schemes employed to discretize Navier-Stokes equation is first order in time and second order in space i.e. O(∆t, (∆x</a:t>
            </a:r>
            <a:r>
              <a:rPr lang="en-US" sz="1500" b="0" i="0" baseline="30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))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63FB0-6833-F2EB-1181-9963A4DD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21943"/>
            <a:ext cx="3658111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DA466-33E6-2C20-FD65-21888B5B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49" y="3720362"/>
            <a:ext cx="430590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2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B6E3E76-351A-C2F1-CFEB-C83686D8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887E2-10C3-8113-DCF5-773C77CC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96799"/>
            <a:ext cx="7772400" cy="3361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088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BC8-29BF-181C-17EB-EA89601F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8A346-F610-8EAB-D82B-EDFA2CDA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180" y="1295400"/>
            <a:ext cx="4825640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0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97BB-21DD-C5F8-7792-C2365E51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 – Couette Flow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A3877-CF40-F88C-DCB2-ED08FEAF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3573016"/>
            <a:ext cx="7394713" cy="2263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33676B-E103-FCE8-B1CD-5609C219C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094112" cy="3886200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 used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U = 1.0 m/s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ρ = 1060 kg/m3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μ = 5.0 </a:t>
            </a:r>
            <a:r>
              <a:rPr lang="en-US" sz="1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Pa.s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L = 5.0 m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H = 1.0 m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Re = 1060 &lt; 2300 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Laminar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Grid size 200x200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14FB6F-F0B3-3E72-44C8-E71F2E6B7060}"/>
              </a:ext>
            </a:extLst>
          </p:cNvPr>
          <p:cNvSpPr txBox="1">
            <a:spLocks/>
          </p:cNvSpPr>
          <p:nvPr/>
        </p:nvSpPr>
        <p:spPr bwMode="auto">
          <a:xfrm>
            <a:off x="4860032" y="1629916"/>
            <a:ext cx="34093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Boundary Condition at x = 0 and x = L</a:t>
            </a:r>
          </a:p>
          <a:p>
            <a:pPr lvl="1"/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endParaRPr lang="en-US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U = 0 at y = 0</a:t>
            </a:r>
          </a:p>
          <a:p>
            <a:pPr lvl="1"/>
            <a:endParaRPr lang="en-US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E22D6C-731A-26D9-A1BA-0B886004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920868"/>
            <a:ext cx="113789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D55-97F7-515A-7D73-A19CDA8B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 – Couette Flow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FE1D1-B66E-B087-3370-6ED168DE95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1524000"/>
                <a:ext cx="7702624" cy="3886200"/>
              </a:xfrm>
            </p:spPr>
            <p:txBody>
              <a:bodyPr/>
              <a:lstStyle/>
              <a:p>
                <a:r>
                  <a:rPr lang="en-US" sz="1500" b="0" i="0" dirty="0">
                    <a:effectLst/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simulation result will be plotted against the theoretical,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</m:sSub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CA" sz="15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FE1D1-B66E-B087-3370-6ED168DE9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1524000"/>
                <a:ext cx="7702624" cy="3886200"/>
              </a:xfrm>
              <a:blipFill>
                <a:blip r:embed="rId2"/>
                <a:stretch>
                  <a:fillRect l="-396" t="-4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9135478-850B-7772-55F1-0293147F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20888"/>
            <a:ext cx="7239000" cy="32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A4180D4C-2213-5B4B-3924-3997C846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780928"/>
            <a:ext cx="4028832" cy="3140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D27E5-0314-E46F-D3E9-CFE21FB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II – Lid Driven Cavity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347FBB-97B6-94FC-74E4-CB7EE30F7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094112" cy="3886200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 used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U = 0.001 m/s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ρ = 1060 kg/m3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μ = 0.004 </a:t>
            </a:r>
            <a:r>
              <a:rPr lang="en-US" sz="1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Pa.s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L = 1.0 m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H = 1.0 m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Re = 265 &lt; 2300 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Laminar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Grid size 100x100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E6C984-CEA9-1C56-A70E-7B0E0269ECCB}"/>
              </a:ext>
            </a:extLst>
          </p:cNvPr>
          <p:cNvSpPr txBox="1">
            <a:spLocks/>
          </p:cNvSpPr>
          <p:nvPr/>
        </p:nvSpPr>
        <p:spPr bwMode="auto">
          <a:xfrm>
            <a:off x="4788024" y="1628800"/>
            <a:ext cx="34093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Boundary Condition at x = 0, x = L and y = 0,</a:t>
            </a:r>
          </a:p>
          <a:p>
            <a:pPr lvl="1"/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U = 0</a:t>
            </a:r>
          </a:p>
          <a:p>
            <a:pPr lvl="1"/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V = 0</a:t>
            </a:r>
          </a:p>
          <a:p>
            <a:endParaRPr lang="en-CA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688A-C691-3C7D-063E-BD703879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Test Case II – Lid Driven Cavity</a:t>
            </a:r>
            <a:endParaRPr lang="en-CA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B2D266-5CED-5F44-C6B0-EFF960A5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89" y="1700808"/>
            <a:ext cx="7257022" cy="4063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6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 and Problem Statement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Discretization Method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Test Cases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Couette Flow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Lid Driven Cavity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Pipe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DA57-1D13-985E-AB14-B7C22B4E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III – Pipe Flow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27273-66AA-3D6B-38AA-A3F74B343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094112" cy="3886200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 used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U = 0.001 m/s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ρ = 1060 kg/m3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μ = 6.0 </a:t>
            </a:r>
            <a:r>
              <a:rPr lang="en-US" sz="1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Pa.s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L = 2.0 m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H = 1.0 m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Re = 0.353 &lt; 1 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Stokes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Grid size 75x75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7EAA24-0855-4568-4FE5-7D206FCE4201}"/>
              </a:ext>
            </a:extLst>
          </p:cNvPr>
          <p:cNvSpPr txBox="1">
            <a:spLocks/>
          </p:cNvSpPr>
          <p:nvPr/>
        </p:nvSpPr>
        <p:spPr bwMode="auto">
          <a:xfrm>
            <a:off x="4860032" y="1629916"/>
            <a:ext cx="34093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Boundary Condition at x = L</a:t>
            </a:r>
          </a:p>
          <a:p>
            <a:pPr lvl="1"/>
            <a:endParaRPr lang="en-US" sz="11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01E14-8703-1572-2B5C-B2EB70F0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1" y="3789040"/>
            <a:ext cx="5796136" cy="2417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8F4BD-9714-8BF6-8425-11AD44F7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997585"/>
            <a:ext cx="922600" cy="1050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2CC0A-B026-3E93-E805-C144EFCF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047987"/>
            <a:ext cx="3567178" cy="6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92A0-0352-C3EE-5641-2B6AC2E9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Test Case III – Pipe Flow</a:t>
            </a:r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F3C3ED-0656-9D7F-2075-B0102281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608" y="5258172"/>
            <a:ext cx="3810000" cy="608856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Maximum velocity is equal to 0.0012 m/s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Need to run the code for longer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FDE79-B4BA-8F62-13F6-3DC3B91C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16" y="1295400"/>
            <a:ext cx="7198568" cy="3887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00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1F55D5-FC38-FA39-48FD-C4E31067B4F0}"/>
              </a:ext>
            </a:extLst>
          </p:cNvPr>
          <p:cNvSpPr txBox="1">
            <a:spLocks/>
          </p:cNvSpPr>
          <p:nvPr/>
        </p:nvSpPr>
        <p:spPr bwMode="auto">
          <a:xfrm>
            <a:off x="685800" y="1391202"/>
            <a:ext cx="34093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To form the diameter reduction</a:t>
            </a:r>
          </a:p>
          <a:p>
            <a:pPr lvl="1"/>
            <a:endParaRPr lang="en-US" sz="11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E7F9A-E8D9-7E03-8041-273CF04B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Stenotic Flow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581A5C-D534-D1E9-05D9-6E0609600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5373216"/>
            <a:ext cx="7772400" cy="914400"/>
          </a:xfrm>
        </p:spPr>
        <p:txBody>
          <a:bodyPr/>
          <a:lstStyle/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Vortices will be generated near the wall.</a:t>
            </a: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Red blood cells will be exposed to the increased shear stress at the wall of the stenosis.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A6954-3073-A173-DCCE-56217475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3239616"/>
            <a:ext cx="7902222" cy="2133600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DB6D7E-3B62-DF5C-DC0D-A1557BBB9844}"/>
              </a:ext>
            </a:extLst>
          </p:cNvPr>
          <p:cNvSpPr txBox="1">
            <a:spLocks/>
          </p:cNvSpPr>
          <p:nvPr/>
        </p:nvSpPr>
        <p:spPr bwMode="auto">
          <a:xfrm>
            <a:off x="4860032" y="1391202"/>
            <a:ext cx="34093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500" kern="0" dirty="0">
                <a:latin typeface="Calibri Light" panose="020F0302020204030204" pitchFamily="34" charset="0"/>
                <a:cs typeface="Calibri Light" panose="020F0302020204030204" pitchFamily="34" charset="0"/>
              </a:rPr>
              <a:t>Boundary Condition at x = L</a:t>
            </a:r>
          </a:p>
          <a:p>
            <a:pPr lvl="1"/>
            <a:endParaRPr lang="en-US" sz="11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kern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2FE59-1089-A938-12CE-8E83E884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71216"/>
            <a:ext cx="922600" cy="1050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A3C61-9C67-180C-8694-D1FFEC17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678453"/>
            <a:ext cx="3567178" cy="691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A353E-89EB-7EAA-8CDB-6BB82BB88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984" y="1788666"/>
            <a:ext cx="2185337" cy="8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2BC-3D66-BD0A-55F2-10D77D12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C65E-A8EE-51A1-8454-047C8A7F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90656" cy="3886200"/>
          </a:xfrm>
        </p:spPr>
        <p:txBody>
          <a:bodyPr/>
          <a:lstStyle/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Method employed to numerically solve the Navier-Stokes equation was successful</a:t>
            </a:r>
          </a:p>
          <a:p>
            <a:r>
              <a:rPr lang="en-CA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Parallel programming</a:t>
            </a: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introduced</a:t>
            </a: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Different schemes can be used to obtain a more accurate output</a:t>
            </a:r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C6A5-669D-281E-1074-E0CE4702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C96E1-50CC-71C9-8035-730A079E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5" y="1556792"/>
            <a:ext cx="5487590" cy="4444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FBA6-C6CB-C976-61B8-A2ACAD22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914400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726900-3EAC-0217-EBF3-D4A9F190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3886200"/>
          </a:xfrm>
        </p:spPr>
        <p:txBody>
          <a:bodyPr/>
          <a:lstStyle/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Smallest vessels in the human body with size ranging from 5 </a:t>
            </a:r>
            <a:r>
              <a:rPr lang="en-US" sz="1500" b="0" i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μm</a:t>
            </a:r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 10 </a:t>
            </a:r>
            <a:r>
              <a:rPr lang="en-US" sz="1500" b="0" i="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μm</a:t>
            </a:r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Exchange nutrients and metabolites to organs in the body.</a:t>
            </a: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Cerebral micro-circulation consisting of capillary vessels is about 400 miles or 648 km!!!</a:t>
            </a: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Cell free layer is a layer near the walls of the vessels which carry no red blood cells and is only filled with plasma.</a:t>
            </a:r>
          </a:p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Stenosis is a reduction in the diameter of the capillary caused by: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Plaque build up.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Birth defects</a:t>
            </a:r>
          </a:p>
          <a:p>
            <a:pPr lvl="1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B41A-6ADF-59DD-BE30-9A6BF2EB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67" y="548680"/>
            <a:ext cx="2961769" cy="28803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C4B11-6461-6176-48BE-8FC28FB1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77" y="3596680"/>
            <a:ext cx="4570951" cy="19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5E60-10E6-07D6-B0A8-5CD127DF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25B7-CCD5-D408-84BC-1225FBB4E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90656" cy="3886200"/>
          </a:xfrm>
        </p:spPr>
        <p:txBody>
          <a:bodyPr/>
          <a:lstStyle/>
          <a:p>
            <a:pPr algn="just"/>
            <a:r>
              <a:rPr lang="en-US" sz="20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project is to simulate blood flow through a stenotic capillary to understand the effect of velocity and pressure of the disturbed blood flow on the cell free layer.</a:t>
            </a:r>
            <a:endParaRPr lang="en-CA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272B-15FA-A0C0-D3DC-459C18D4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Governing Equation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B952-F27B-A3DC-96E5-9C2A600C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679" y="1678124"/>
            <a:ext cx="7846640" cy="3501752"/>
          </a:xfrm>
        </p:spPr>
        <p:txBody>
          <a:bodyPr/>
          <a:lstStyle/>
          <a:p>
            <a:r>
              <a:rPr lang="en-US" sz="20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two governing equations are the continuity and Navier-Stokes equations.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 Splitting Method with predictor and corrector step</a:t>
            </a:r>
          </a:p>
          <a:p>
            <a:pPr lvl="1"/>
            <a:r>
              <a:rPr lang="en-US" sz="16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WHY?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CA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FA16E-C8A5-8123-D365-204D74FD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90" y="2204864"/>
            <a:ext cx="47822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3019-EDF4-3526-54EE-7361C681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E0C1-4B77-D367-18E0-B846FA87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486600" cy="3886200"/>
          </a:xfrm>
        </p:spPr>
        <p:txBody>
          <a:bodyPr/>
          <a:lstStyle/>
          <a:p>
            <a:r>
              <a:rPr lang="en-CA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Euler forward scheme</a:t>
            </a:r>
          </a:p>
          <a:p>
            <a:endParaRPr lang="en-CA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LHS ca be re-written as corrector step + predictor step.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b="0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5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time-step ∆t should be chosen based on the Courant-Friedrichs-Lewy criteria, so that</a:t>
            </a: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91CA5-BAA1-489B-3CF5-3B48834F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4" y="1988840"/>
            <a:ext cx="6697010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BC17-EDDD-D3F7-E4FB-238829A3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47" y="3387260"/>
            <a:ext cx="5572903" cy="1047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6A1614-B674-EA89-9F43-0E7121624C3D}"/>
                  </a:ext>
                </a:extLst>
              </p:cNvPr>
              <p:cNvSpPr txBox="1"/>
              <p:nvPr/>
            </p:nvSpPr>
            <p:spPr>
              <a:xfrm>
                <a:off x="3561747" y="4899996"/>
                <a:ext cx="173470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6A1614-B674-EA89-9F43-0E712162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47" y="4899996"/>
                <a:ext cx="1734706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4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AA6A629-F452-8FE0-27EB-2F167E40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6E4E4-13E0-2E0A-BD6E-058C8D39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28" y="1587137"/>
            <a:ext cx="5608543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50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DDB7-EC10-02E9-DF80-94B0608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Spatial Discretization</a:t>
            </a:r>
            <a:endParaRPr lang="en-CA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F282-FECD-9299-F2F8-2756AC0C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484784"/>
            <a:ext cx="7515723" cy="360040"/>
          </a:xfrm>
        </p:spPr>
        <p:txBody>
          <a:bodyPr/>
          <a:lstStyle/>
          <a:p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Predictor Step</a:t>
            </a: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CA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Utilizing 2</a:t>
            </a:r>
            <a:r>
              <a:rPr lang="en-CA" sz="1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CA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 order central difference</a:t>
            </a: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C4B81-621D-6D4C-BF0A-33AFFBB1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89" y="1834844"/>
            <a:ext cx="5017021" cy="1297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A080-FB03-3F66-1BA4-F6C5062B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32" y="3725187"/>
            <a:ext cx="5476936" cy="21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B8A474F-57FC-016A-C62E-1BB4209C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017FC-04D9-FD7A-AC63-2C51AB32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586488"/>
            <a:ext cx="5832648" cy="4228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4765374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1563</TotalTime>
  <Words>619</Words>
  <Application>Microsoft Office PowerPoint</Application>
  <PresentationFormat>On-screen Show (4:3)</PresentationFormat>
  <Paragraphs>160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Arial;</vt:lpstr>
      <vt:lpstr>Calibri Light</vt:lpstr>
      <vt:lpstr>Cambria Math</vt:lpstr>
      <vt:lpstr>Times</vt:lpstr>
      <vt:lpstr>Verdana</vt:lpstr>
      <vt:lpstr>uOttawa-powerpoint-template</vt:lpstr>
      <vt:lpstr>PowerPoint Presentation</vt:lpstr>
      <vt:lpstr>Outline</vt:lpstr>
      <vt:lpstr>Motivation</vt:lpstr>
      <vt:lpstr>Problem Statement</vt:lpstr>
      <vt:lpstr>Governing Equation</vt:lpstr>
      <vt:lpstr>Temporal Discretization</vt:lpstr>
      <vt:lpstr>Code Snippet</vt:lpstr>
      <vt:lpstr>Spatial Discretization</vt:lpstr>
      <vt:lpstr>Code Snippet</vt:lpstr>
      <vt:lpstr>Poisson Equation</vt:lpstr>
      <vt:lpstr>Poisson Equation</vt:lpstr>
      <vt:lpstr>Code Snippet</vt:lpstr>
      <vt:lpstr>Spatial Discretization</vt:lpstr>
      <vt:lpstr>Code Snippet</vt:lpstr>
      <vt:lpstr>Grid</vt:lpstr>
      <vt:lpstr>Test Case I – Couette Flow</vt:lpstr>
      <vt:lpstr>Test Case I – Couette Flow</vt:lpstr>
      <vt:lpstr>Test Case II – Lid Driven Cavity</vt:lpstr>
      <vt:lpstr>Test Case II – Lid Driven Cavity</vt:lpstr>
      <vt:lpstr>Test Case III – Pipe Flow</vt:lpstr>
      <vt:lpstr>Test Case III – Pipe Flow</vt:lpstr>
      <vt:lpstr>Stenotic Flow</vt:lpstr>
      <vt:lpstr>Conclusion and Future Work</vt:lpstr>
      <vt:lpstr>References</vt:lpstr>
    </vt:vector>
  </TitlesOfParts>
  <Manager/>
  <Company>University of Ottawa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Karim Saadeh</dc:creator>
  <cp:keywords/>
  <dc:description/>
  <cp:lastModifiedBy>Karim</cp:lastModifiedBy>
  <cp:revision>122</cp:revision>
  <cp:lastPrinted>2013-05-07T16:03:29Z</cp:lastPrinted>
  <dcterms:created xsi:type="dcterms:W3CDTF">2010-02-26T18:49:55Z</dcterms:created>
  <dcterms:modified xsi:type="dcterms:W3CDTF">2022-12-04T02:17:57Z</dcterms:modified>
  <cp:category/>
</cp:coreProperties>
</file>