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Автор и дата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Автор и дата </a:t>
            </a:r>
          </a:p>
        </p:txBody>
      </p:sp>
      <p:sp>
        <p:nvSpPr>
          <p:cNvPr id="14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Заголовок презентации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6" name="Уровень текста 1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9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Заголовок слайда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1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29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нформационное сообщ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Уровень текста 1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Важный факт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Уровень текста 1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Информация о факте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08990">
              <a:lnSpc>
                <a:spcPct val="80000"/>
              </a:lnSpc>
              <a:tabLst/>
              <a:defRPr spc="-53" sz="5390">
                <a:solidFill>
                  <a:schemeClr val="accent1"/>
                </a:solidFill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49" name="Линия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Авторство"/>
          <p:cNvSpPr txBox="1"/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08990">
              <a:lnSpc>
                <a:spcPct val="80000"/>
              </a:lnSpc>
              <a:tabLst/>
              <a:defRPr spc="-53" sz="5390">
                <a:solidFill>
                  <a:schemeClr val="accent1"/>
                </a:solidFill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61" name="Уровень текста 1…"/>
          <p:cNvSpPr txBox="1"/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38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4953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9525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14097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Розовый фламинго, погрузивший клюв в воду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Чёрная игуана с детёнышем на спине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Голубоногая олуша на песке"/>
          <p:cNvSpPr/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Морская черепаха плывёт под водой"/>
          <p:cNvSpPr/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Морская черепаха плывёт под водой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Автор и дата"/>
          <p:cNvSpPr txBox="1"/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6" name="Уровень текста 1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Заголовок презентации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xfrm>
            <a:off x="23431499" y="12824502"/>
            <a:ext cx="371756" cy="55524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 (вариант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Морская черепаха проплывает под водой мимо косяка рыб"/>
          <p:cNvSpPr/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Автор и дата"/>
          <p:cNvSpPr txBox="1"/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41" name="Заголовок слайда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Автор и дата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Заголовок слайда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xfrm>
            <a:off x="23436122" y="128269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Линия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Уровень текста 1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Голубоногая олуша на песке"/>
          <p:cNvSpPr/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Заголовок слайда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76" name="Уровень текста 1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мелк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одзаголовок слайда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5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Заголовок слайда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88" name="Уровень текста 1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крупн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Подзаголовок слайда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97" name="Линия"/>
          <p:cNvSpPr/>
          <p:nvPr/>
        </p:nvSpPr>
        <p:spPr>
          <a:xfrm>
            <a:off x="12196142" y="12192000"/>
            <a:ext cx="11552858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Линия"/>
          <p:cNvSpPr/>
          <p:nvPr/>
        </p:nvSpPr>
        <p:spPr>
          <a:xfrm>
            <a:off x="12192000" y="692907"/>
            <a:ext cx="11561143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100" name="Уровень текста 1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аздел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Линия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Заголовок раздела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повестки дня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повестки дня</a:t>
            </a:r>
          </a:p>
        </p:txBody>
      </p:sp>
      <p:sp>
        <p:nvSpPr>
          <p:cNvPr id="3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Уровень текста 1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431499" y="128269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4">
                <a:hueOff val="352432"/>
                <a:satOff val="6167"/>
                <a:lumOff val="-11914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Музафаров Карим Ринатович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Музафаров Карим Ринатович</a:t>
            </a:r>
          </a:p>
        </p:txBody>
      </p:sp>
      <p:sp>
        <p:nvSpPr>
          <p:cNvPr id="197" name="Взаимодействие  поисковой машины ElasticSear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470534">
              <a:lnSpc>
                <a:spcPct val="70000"/>
              </a:lnSpc>
              <a:defRPr spc="-170" sz="8550"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Взаимодействие  поисковой машины ElasticSearch</a:t>
            </a:r>
          </a:p>
        </p:txBody>
      </p:sp>
      <p:sp>
        <p:nvSpPr>
          <p:cNvPr id="19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99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00" name="С высокоуровневыми языками программир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536575">
              <a:defRPr spc="-195" sz="9750"/>
            </a:lvl1pPr>
          </a:lstStyle>
          <a:p>
            <a:pPr/>
            <a:r>
              <a:t>С высокоуровневыми языками программирования</a:t>
            </a:r>
          </a:p>
        </p:txBody>
      </p:sp>
      <p:pic>
        <p:nvPicPr>
          <p:cNvPr id="201" name="elastic-elasticsearch-logo.png" descr="elastic-elasticsearch-log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79088" y="4629853"/>
            <a:ext cx="3440380" cy="3440379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02" name="kisspng-python-computer-icons-programming-language-executa-5d0f0aa7c78fb3.0414836115612668558174.png" descr="kisspng-python-computer-icons-programming-language-executa-5d0f0aa7c78fb3.04148361156126685581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2215" y="4172787"/>
            <a:ext cx="3897577" cy="389757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03" name="pngwing.com.png" descr="pngwing.com.png"/>
          <p:cNvPicPr>
            <a:picLocks noChangeAspect="1"/>
          </p:cNvPicPr>
          <p:nvPr/>
        </p:nvPicPr>
        <p:blipFill>
          <a:blip r:embed="rId4">
            <a:extLst/>
          </a:blip>
          <a:srcRect l="14269" t="6332" r="14269" b="6332"/>
          <a:stretch>
            <a:fillRect/>
          </a:stretch>
        </p:blipFill>
        <p:spPr>
          <a:xfrm>
            <a:off x="19535536" y="3479709"/>
            <a:ext cx="3756357" cy="459073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04" name="pngegg.png" descr="pngeg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02410" y="4401320"/>
            <a:ext cx="3440510" cy="344051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4">
                <a:hueOff val="352432"/>
                <a:satOff val="6167"/>
                <a:lumOff val="-11914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ngegg-3.png" descr="pngegg-3.png"/>
          <p:cNvPicPr>
            <a:picLocks noChangeAspect="1"/>
          </p:cNvPicPr>
          <p:nvPr/>
        </p:nvPicPr>
        <p:blipFill>
          <a:blip r:embed="rId2">
            <a:alphaModFix amt="45590"/>
            <a:extLst/>
          </a:blip>
          <a:stretch>
            <a:fillRect/>
          </a:stretch>
        </p:blipFill>
        <p:spPr>
          <a:xfrm>
            <a:off x="3328584" y="-21432"/>
            <a:ext cx="18255937" cy="1375874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0" dist="249671" dir="5400000">
              <a:srgbClr val="000000">
                <a:alpha val="40726"/>
              </a:srgbClr>
            </a:outerShdw>
          </a:effectLst>
        </p:spPr>
      </p:pic>
      <p:sp>
        <p:nvSpPr>
          <p:cNvPr id="207" name="Зачем же нужен ElasticSearch?"/>
          <p:cNvSpPr txBox="1"/>
          <p:nvPr>
            <p:ph type="body" sz="quarter" idx="1"/>
          </p:nvPr>
        </p:nvSpPr>
        <p:spPr>
          <a:xfrm>
            <a:off x="1779532" y="721028"/>
            <a:ext cx="22202692" cy="1411314"/>
          </a:xfrm>
          <a:prstGeom prst="rect">
            <a:avLst/>
          </a:prstGeom>
        </p:spPr>
        <p:txBody>
          <a:bodyPr/>
          <a:lstStyle>
            <a:lvl1pPr algn="ctr" defTabSz="470534">
              <a:lnSpc>
                <a:spcPct val="70000"/>
              </a:lnSpc>
              <a:defRPr spc="-170" sz="8550"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Зачем же нужен ElasticSearch?</a:t>
            </a:r>
          </a:p>
        </p:txBody>
      </p:sp>
      <p:pic>
        <p:nvPicPr>
          <p:cNvPr id="208" name="pngegg-4.png" descr="pngegg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3841" y="9693524"/>
            <a:ext cx="4794511" cy="479451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Текст"/>
          <p:cNvSpPr txBox="1"/>
          <p:nvPr/>
        </p:nvSpPr>
        <p:spPr>
          <a:xfrm>
            <a:off x="11424136" y="6539419"/>
            <a:ext cx="127001" cy="63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000"/>
              </a:spcBef>
              <a:defRPr spc="0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6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Современные требования к интеллектуальной переработке сырых данных;…"/>
          <p:cNvSpPr txBox="1"/>
          <p:nvPr/>
        </p:nvSpPr>
        <p:spPr>
          <a:xfrm>
            <a:off x="1730953" y="3508086"/>
            <a:ext cx="21188870" cy="480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Современные требования к интеллектуальной переработке сырых данных;</a:t>
            </a:r>
          </a:p>
          <a:p>
            <a:pPr marL="457200" indent="-457200">
              <a:buClr>
                <a:schemeClr val="accent4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Данные имеют неограниченный объем;</a:t>
            </a:r>
          </a:p>
          <a:p>
            <a:pPr marL="457200" indent="-457200">
              <a:buClr>
                <a:schemeClr val="accent4">
                  <a:hueOff val="352432"/>
                  <a:satOff val="6167"/>
                  <a:lumOff val="-11914"/>
                </a:schemeClr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Данные являются разнородными (количественными, качественными, текстовыми);</a:t>
            </a:r>
          </a:p>
          <a:p>
            <a:pPr marL="457200" indent="-457200">
              <a:buClr>
                <a:schemeClr val="accent2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Результаты должны быть конкретны и понятны;</a:t>
            </a:r>
          </a:p>
          <a:p>
            <a:pPr marL="457200" indent="-457200">
              <a:buClr>
                <a:schemeClr val="accent1"/>
              </a:buClr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 Инструменты для обработки сырых данных должны быть просты в использовании;</a:t>
            </a:r>
          </a:p>
        </p:txBody>
      </p:sp>
      <p:pic>
        <p:nvPicPr>
          <p:cNvPr id="21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4">
            <a:extLst/>
          </a:blip>
          <a:srcRect l="10489" t="3840" r="55" b="6748"/>
          <a:stretch>
            <a:fillRect/>
          </a:stretch>
        </p:blipFill>
        <p:spPr>
          <a:xfrm>
            <a:off x="17294328" y="9092586"/>
            <a:ext cx="7099860" cy="408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478" fill="norm" stroke="1" extrusionOk="0">
                <a:moveTo>
                  <a:pt x="9767" y="2"/>
                </a:moveTo>
                <a:cubicBezTo>
                  <a:pt x="8958" y="-18"/>
                  <a:pt x="8152" y="85"/>
                  <a:pt x="7532" y="334"/>
                </a:cubicBezTo>
                <a:cubicBezTo>
                  <a:pt x="5981" y="958"/>
                  <a:pt x="5629" y="2141"/>
                  <a:pt x="6753" y="2957"/>
                </a:cubicBezTo>
                <a:cubicBezTo>
                  <a:pt x="7178" y="3266"/>
                  <a:pt x="8616" y="3709"/>
                  <a:pt x="9192" y="3709"/>
                </a:cubicBezTo>
                <a:lnTo>
                  <a:pt x="9623" y="3709"/>
                </a:lnTo>
                <a:lnTo>
                  <a:pt x="9623" y="6006"/>
                </a:lnTo>
                <a:lnTo>
                  <a:pt x="9623" y="8305"/>
                </a:lnTo>
                <a:lnTo>
                  <a:pt x="9291" y="8413"/>
                </a:lnTo>
                <a:cubicBezTo>
                  <a:pt x="9109" y="8473"/>
                  <a:pt x="8880" y="8673"/>
                  <a:pt x="8783" y="8860"/>
                </a:cubicBezTo>
                <a:cubicBezTo>
                  <a:pt x="8686" y="9047"/>
                  <a:pt x="8556" y="9201"/>
                  <a:pt x="8496" y="9201"/>
                </a:cubicBezTo>
                <a:cubicBezTo>
                  <a:pt x="8436" y="9201"/>
                  <a:pt x="8014" y="8765"/>
                  <a:pt x="7557" y="8234"/>
                </a:cubicBezTo>
                <a:lnTo>
                  <a:pt x="6726" y="7267"/>
                </a:lnTo>
                <a:lnTo>
                  <a:pt x="7459" y="6945"/>
                </a:lnTo>
                <a:cubicBezTo>
                  <a:pt x="8283" y="6584"/>
                  <a:pt x="8670" y="6173"/>
                  <a:pt x="8718" y="5609"/>
                </a:cubicBezTo>
                <a:cubicBezTo>
                  <a:pt x="8768" y="5018"/>
                  <a:pt x="8469" y="4594"/>
                  <a:pt x="7706" y="4176"/>
                </a:cubicBezTo>
                <a:cubicBezTo>
                  <a:pt x="7087" y="3838"/>
                  <a:pt x="6796" y="3796"/>
                  <a:pt x="5133" y="3796"/>
                </a:cubicBezTo>
                <a:cubicBezTo>
                  <a:pt x="3469" y="3796"/>
                  <a:pt x="3178" y="3838"/>
                  <a:pt x="2559" y="4176"/>
                </a:cubicBezTo>
                <a:cubicBezTo>
                  <a:pt x="1796" y="4594"/>
                  <a:pt x="1497" y="5018"/>
                  <a:pt x="1547" y="5609"/>
                </a:cubicBezTo>
                <a:cubicBezTo>
                  <a:pt x="1636" y="6653"/>
                  <a:pt x="2611" y="7143"/>
                  <a:pt x="4836" y="7261"/>
                </a:cubicBezTo>
                <a:lnTo>
                  <a:pt x="6514" y="7348"/>
                </a:lnTo>
                <a:lnTo>
                  <a:pt x="7403" y="8388"/>
                </a:lnTo>
                <a:cubicBezTo>
                  <a:pt x="7891" y="8960"/>
                  <a:pt x="8306" y="9451"/>
                  <a:pt x="8325" y="9476"/>
                </a:cubicBezTo>
                <a:cubicBezTo>
                  <a:pt x="8344" y="9501"/>
                  <a:pt x="8307" y="9795"/>
                  <a:pt x="8243" y="10132"/>
                </a:cubicBezTo>
                <a:cubicBezTo>
                  <a:pt x="8134" y="10707"/>
                  <a:pt x="8103" y="10744"/>
                  <a:pt x="7704" y="10744"/>
                </a:cubicBezTo>
                <a:cubicBezTo>
                  <a:pt x="7439" y="10744"/>
                  <a:pt x="7231" y="10644"/>
                  <a:pt x="7151" y="10476"/>
                </a:cubicBezTo>
                <a:cubicBezTo>
                  <a:pt x="6759" y="9655"/>
                  <a:pt x="5518" y="9201"/>
                  <a:pt x="3682" y="9205"/>
                </a:cubicBezTo>
                <a:cubicBezTo>
                  <a:pt x="1730" y="9209"/>
                  <a:pt x="374" y="9734"/>
                  <a:pt x="60" y="10608"/>
                </a:cubicBezTo>
                <a:cubicBezTo>
                  <a:pt x="-148" y="11187"/>
                  <a:pt x="186" y="11782"/>
                  <a:pt x="995" y="12281"/>
                </a:cubicBezTo>
                <a:cubicBezTo>
                  <a:pt x="1627" y="12670"/>
                  <a:pt x="1820" y="12704"/>
                  <a:pt x="3553" y="12711"/>
                </a:cubicBezTo>
                <a:cubicBezTo>
                  <a:pt x="5617" y="12719"/>
                  <a:pt x="6415" y="12480"/>
                  <a:pt x="7026" y="11673"/>
                </a:cubicBezTo>
                <a:cubicBezTo>
                  <a:pt x="7232" y="11401"/>
                  <a:pt x="7471" y="11259"/>
                  <a:pt x="7720" y="11259"/>
                </a:cubicBezTo>
                <a:cubicBezTo>
                  <a:pt x="8053" y="11259"/>
                  <a:pt x="8113" y="11324"/>
                  <a:pt x="8212" y="11779"/>
                </a:cubicBezTo>
                <a:cubicBezTo>
                  <a:pt x="8320" y="12276"/>
                  <a:pt x="8308" y="12318"/>
                  <a:pt x="7963" y="12694"/>
                </a:cubicBezTo>
                <a:cubicBezTo>
                  <a:pt x="6645" y="14127"/>
                  <a:pt x="6739" y="14078"/>
                  <a:pt x="5386" y="14030"/>
                </a:cubicBezTo>
                <a:cubicBezTo>
                  <a:pt x="3294" y="13957"/>
                  <a:pt x="1619" y="14706"/>
                  <a:pt x="1549" y="15747"/>
                </a:cubicBezTo>
                <a:cubicBezTo>
                  <a:pt x="1484" y="16726"/>
                  <a:pt x="2272" y="17303"/>
                  <a:pt x="4117" y="17626"/>
                </a:cubicBezTo>
                <a:cubicBezTo>
                  <a:pt x="5832" y="17927"/>
                  <a:pt x="7735" y="17488"/>
                  <a:pt x="8512" y="16616"/>
                </a:cubicBezTo>
                <a:cubicBezTo>
                  <a:pt x="8658" y="16451"/>
                  <a:pt x="8735" y="16198"/>
                  <a:pt x="8735" y="15870"/>
                </a:cubicBezTo>
                <a:cubicBezTo>
                  <a:pt x="8735" y="15285"/>
                  <a:pt x="8385" y="14845"/>
                  <a:pt x="7664" y="14521"/>
                </a:cubicBezTo>
                <a:cubicBezTo>
                  <a:pt x="7411" y="14408"/>
                  <a:pt x="7142" y="14280"/>
                  <a:pt x="7064" y="14239"/>
                </a:cubicBezTo>
                <a:cubicBezTo>
                  <a:pt x="6983" y="14196"/>
                  <a:pt x="7225" y="13840"/>
                  <a:pt x="7644" y="13387"/>
                </a:cubicBezTo>
                <a:lnTo>
                  <a:pt x="8362" y="12608"/>
                </a:lnTo>
                <a:lnTo>
                  <a:pt x="8589" y="12978"/>
                </a:lnTo>
                <a:cubicBezTo>
                  <a:pt x="8713" y="13181"/>
                  <a:pt x="8985" y="13449"/>
                  <a:pt x="9194" y="13573"/>
                </a:cubicBezTo>
                <a:lnTo>
                  <a:pt x="9573" y="13801"/>
                </a:lnTo>
                <a:lnTo>
                  <a:pt x="9601" y="15766"/>
                </a:lnTo>
                <a:lnTo>
                  <a:pt x="9629" y="17731"/>
                </a:lnTo>
                <a:lnTo>
                  <a:pt x="8762" y="17852"/>
                </a:lnTo>
                <a:cubicBezTo>
                  <a:pt x="7309" y="18052"/>
                  <a:pt x="5968" y="18746"/>
                  <a:pt x="5848" y="19362"/>
                </a:cubicBezTo>
                <a:cubicBezTo>
                  <a:pt x="5777" y="19733"/>
                  <a:pt x="5883" y="20153"/>
                  <a:pt x="6116" y="20418"/>
                </a:cubicBezTo>
                <a:cubicBezTo>
                  <a:pt x="6427" y="20772"/>
                  <a:pt x="7341" y="21214"/>
                  <a:pt x="8123" y="21387"/>
                </a:cubicBezTo>
                <a:cubicBezTo>
                  <a:pt x="9004" y="21582"/>
                  <a:pt x="11400" y="21441"/>
                  <a:pt x="12139" y="21151"/>
                </a:cubicBezTo>
                <a:cubicBezTo>
                  <a:pt x="12950" y="20833"/>
                  <a:pt x="13435" y="20451"/>
                  <a:pt x="13566" y="20026"/>
                </a:cubicBezTo>
                <a:cubicBezTo>
                  <a:pt x="13895" y="18959"/>
                  <a:pt x="12808" y="18125"/>
                  <a:pt x="10733" y="17854"/>
                </a:cubicBezTo>
                <a:lnTo>
                  <a:pt x="9820" y="17735"/>
                </a:lnTo>
                <a:lnTo>
                  <a:pt x="9820" y="15797"/>
                </a:lnTo>
                <a:lnTo>
                  <a:pt x="9820" y="13859"/>
                </a:lnTo>
                <a:lnTo>
                  <a:pt x="10168" y="13661"/>
                </a:lnTo>
                <a:cubicBezTo>
                  <a:pt x="10359" y="13551"/>
                  <a:pt x="10644" y="13272"/>
                  <a:pt x="10801" y="13043"/>
                </a:cubicBezTo>
                <a:lnTo>
                  <a:pt x="11086" y="12627"/>
                </a:lnTo>
                <a:lnTo>
                  <a:pt x="11778" y="13350"/>
                </a:lnTo>
                <a:cubicBezTo>
                  <a:pt x="12451" y="14054"/>
                  <a:pt x="12571" y="14348"/>
                  <a:pt x="12186" y="14348"/>
                </a:cubicBezTo>
                <a:cubicBezTo>
                  <a:pt x="11828" y="14348"/>
                  <a:pt x="10898" y="15064"/>
                  <a:pt x="10752" y="15453"/>
                </a:cubicBezTo>
                <a:cubicBezTo>
                  <a:pt x="10365" y="16479"/>
                  <a:pt x="11199" y="17239"/>
                  <a:pt x="13145" y="17635"/>
                </a:cubicBezTo>
                <a:cubicBezTo>
                  <a:pt x="14872" y="17985"/>
                  <a:pt x="17237" y="17382"/>
                  <a:pt x="17769" y="16457"/>
                </a:cubicBezTo>
                <a:cubicBezTo>
                  <a:pt x="17854" y="16310"/>
                  <a:pt x="17909" y="15990"/>
                  <a:pt x="17893" y="15743"/>
                </a:cubicBezTo>
                <a:cubicBezTo>
                  <a:pt x="17824" y="14703"/>
                  <a:pt x="16155" y="13964"/>
                  <a:pt x="14015" y="14026"/>
                </a:cubicBezTo>
                <a:lnTo>
                  <a:pt x="12730" y="14064"/>
                </a:lnTo>
                <a:lnTo>
                  <a:pt x="12139" y="13412"/>
                </a:lnTo>
                <a:cubicBezTo>
                  <a:pt x="11814" y="13055"/>
                  <a:pt x="11451" y="12658"/>
                  <a:pt x="11333" y="12531"/>
                </a:cubicBezTo>
                <a:cubicBezTo>
                  <a:pt x="11142" y="12324"/>
                  <a:pt x="11131" y="12237"/>
                  <a:pt x="11227" y="11694"/>
                </a:cubicBezTo>
                <a:cubicBezTo>
                  <a:pt x="11329" y="11113"/>
                  <a:pt x="11353" y="11088"/>
                  <a:pt x="11795" y="11088"/>
                </a:cubicBezTo>
                <a:cubicBezTo>
                  <a:pt x="12121" y="11088"/>
                  <a:pt x="12306" y="11182"/>
                  <a:pt x="12425" y="11410"/>
                </a:cubicBezTo>
                <a:cubicBezTo>
                  <a:pt x="12517" y="11587"/>
                  <a:pt x="12823" y="11857"/>
                  <a:pt x="13106" y="12009"/>
                </a:cubicBezTo>
                <a:cubicBezTo>
                  <a:pt x="15984" y="13560"/>
                  <a:pt x="20800" y="11920"/>
                  <a:pt x="19126" y="9959"/>
                </a:cubicBezTo>
                <a:cubicBezTo>
                  <a:pt x="17771" y="8371"/>
                  <a:pt x="13070" y="8624"/>
                  <a:pt x="12300" y="10326"/>
                </a:cubicBezTo>
                <a:cubicBezTo>
                  <a:pt x="12155" y="10646"/>
                  <a:pt x="12017" y="10744"/>
                  <a:pt x="11714" y="10744"/>
                </a:cubicBezTo>
                <a:cubicBezTo>
                  <a:pt x="11345" y="10744"/>
                  <a:pt x="11308" y="10699"/>
                  <a:pt x="11199" y="10128"/>
                </a:cubicBezTo>
                <a:cubicBezTo>
                  <a:pt x="11134" y="9785"/>
                  <a:pt x="11120" y="9447"/>
                  <a:pt x="11167" y="9365"/>
                </a:cubicBezTo>
                <a:cubicBezTo>
                  <a:pt x="11213" y="9285"/>
                  <a:pt x="11628" y="8751"/>
                  <a:pt x="12089" y="8179"/>
                </a:cubicBezTo>
                <a:lnTo>
                  <a:pt x="12928" y="7142"/>
                </a:lnTo>
                <a:lnTo>
                  <a:pt x="14162" y="7135"/>
                </a:lnTo>
                <a:cubicBezTo>
                  <a:pt x="16892" y="7122"/>
                  <a:pt x="18535" y="5934"/>
                  <a:pt x="17699" y="4579"/>
                </a:cubicBezTo>
                <a:cubicBezTo>
                  <a:pt x="16600" y="2800"/>
                  <a:pt x="11079" y="3157"/>
                  <a:pt x="10664" y="5035"/>
                </a:cubicBezTo>
                <a:cubicBezTo>
                  <a:pt x="10511" y="5731"/>
                  <a:pt x="11043" y="6314"/>
                  <a:pt x="12371" y="6908"/>
                </a:cubicBezTo>
                <a:lnTo>
                  <a:pt x="12701" y="7056"/>
                </a:lnTo>
                <a:lnTo>
                  <a:pt x="11841" y="8146"/>
                </a:lnTo>
                <a:lnTo>
                  <a:pt x="10981" y="9234"/>
                </a:lnTo>
                <a:lnTo>
                  <a:pt x="10698" y="8871"/>
                </a:lnTo>
                <a:cubicBezTo>
                  <a:pt x="10542" y="8670"/>
                  <a:pt x="10281" y="8460"/>
                  <a:pt x="10118" y="8403"/>
                </a:cubicBezTo>
                <a:lnTo>
                  <a:pt x="9820" y="8301"/>
                </a:lnTo>
                <a:lnTo>
                  <a:pt x="9820" y="6006"/>
                </a:lnTo>
                <a:lnTo>
                  <a:pt x="9820" y="3709"/>
                </a:lnTo>
                <a:lnTo>
                  <a:pt x="10303" y="3709"/>
                </a:lnTo>
                <a:cubicBezTo>
                  <a:pt x="10569" y="3709"/>
                  <a:pt x="11143" y="3592"/>
                  <a:pt x="11580" y="3448"/>
                </a:cubicBezTo>
                <a:cubicBezTo>
                  <a:pt x="13264" y="2892"/>
                  <a:pt x="13803" y="1969"/>
                  <a:pt x="12996" y="1023"/>
                </a:cubicBezTo>
                <a:cubicBezTo>
                  <a:pt x="12474" y="412"/>
                  <a:pt x="11116" y="36"/>
                  <a:pt x="9767" y="2"/>
                </a:cubicBezTo>
                <a:close/>
                <a:moveTo>
                  <a:pt x="21429" y="3646"/>
                </a:moveTo>
                <a:cubicBezTo>
                  <a:pt x="21419" y="3320"/>
                  <a:pt x="21414" y="6099"/>
                  <a:pt x="21414" y="11088"/>
                </a:cubicBezTo>
                <a:cubicBezTo>
                  <a:pt x="21414" y="17741"/>
                  <a:pt x="21425" y="20462"/>
                  <a:pt x="21440" y="17136"/>
                </a:cubicBezTo>
                <a:cubicBezTo>
                  <a:pt x="21448" y="15472"/>
                  <a:pt x="21452" y="13281"/>
                  <a:pt x="21452" y="11088"/>
                </a:cubicBezTo>
                <a:cubicBezTo>
                  <a:pt x="21452" y="8896"/>
                  <a:pt x="21447" y="6702"/>
                  <a:pt x="21440" y="5039"/>
                </a:cubicBezTo>
                <a:cubicBezTo>
                  <a:pt x="21436" y="4207"/>
                  <a:pt x="21432" y="3755"/>
                  <a:pt x="21429" y="364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4">
                <a:hueOff val="352432"/>
                <a:satOff val="6167"/>
                <a:lumOff val="-11914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Каким образом применяют ElasticSearch?"/>
          <p:cNvSpPr txBox="1"/>
          <p:nvPr>
            <p:ph type="body" sz="quarter" idx="1"/>
          </p:nvPr>
        </p:nvSpPr>
        <p:spPr>
          <a:xfrm>
            <a:off x="2220926" y="915878"/>
            <a:ext cx="19942148" cy="1216464"/>
          </a:xfrm>
          <a:prstGeom prst="rect">
            <a:avLst/>
          </a:prstGeom>
        </p:spPr>
        <p:txBody>
          <a:bodyPr/>
          <a:lstStyle>
            <a:lvl1pPr algn="ctr" defTabSz="396239">
              <a:lnSpc>
                <a:spcPct val="70000"/>
              </a:lnSpc>
              <a:defRPr spc="-144" sz="7200"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Каким образом применяют ElasticSearch?</a:t>
            </a:r>
          </a:p>
        </p:txBody>
      </p:sp>
      <p:pic>
        <p:nvPicPr>
          <p:cNvPr id="214" name="Снимок экрана 2024-04-09 в 20.34.56.png" descr="Снимок экрана 2024-04-09 в 20.34.56.png"/>
          <p:cNvPicPr>
            <a:picLocks noChangeAspect="1"/>
          </p:cNvPicPr>
          <p:nvPr/>
        </p:nvPicPr>
        <p:blipFill>
          <a:blip r:embed="rId2">
            <a:extLst/>
          </a:blip>
          <a:srcRect l="32820" t="278" r="797" b="44269"/>
          <a:stretch>
            <a:fillRect/>
          </a:stretch>
        </p:blipFill>
        <p:spPr>
          <a:xfrm>
            <a:off x="1567016" y="2674010"/>
            <a:ext cx="10871256" cy="5212547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15" name="082918_1504_ELKStackTut2.jpeg" descr="082918_1504_ELKStackTut2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2682"/>
          <a:stretch>
            <a:fillRect/>
          </a:stretch>
        </p:blipFill>
        <p:spPr>
          <a:xfrm>
            <a:off x="10228408" y="9134979"/>
            <a:ext cx="12620929" cy="339441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16" name="image-1.png" descr="image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85042" y="3817560"/>
            <a:ext cx="4279901" cy="36322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4">
                <a:hueOff val="352432"/>
                <a:satOff val="6167"/>
                <a:lumOff val="-11914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Мое решение для взаимодействия ElasticSearch и Python"/>
          <p:cNvSpPr txBox="1"/>
          <p:nvPr>
            <p:ph type="body" sz="quarter" idx="1"/>
          </p:nvPr>
        </p:nvSpPr>
        <p:spPr>
          <a:xfrm>
            <a:off x="2220926" y="915878"/>
            <a:ext cx="19942148" cy="1822457"/>
          </a:xfrm>
          <a:prstGeom prst="rect">
            <a:avLst/>
          </a:prstGeom>
        </p:spPr>
        <p:txBody>
          <a:bodyPr/>
          <a:lstStyle>
            <a:lvl1pPr algn="ctr" defTabSz="363220">
              <a:lnSpc>
                <a:spcPct val="70000"/>
              </a:lnSpc>
              <a:defRPr spc="-132" sz="6600"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Мое решение для взаимодействия ElasticSearch и Python</a:t>
            </a:r>
          </a:p>
        </p:txBody>
      </p:sp>
      <p:sp>
        <p:nvSpPr>
          <p:cNvPr id="219" name="Составление запросов сейчас:"/>
          <p:cNvSpPr txBox="1"/>
          <p:nvPr/>
        </p:nvSpPr>
        <p:spPr>
          <a:xfrm>
            <a:off x="2716761" y="3521506"/>
            <a:ext cx="7706181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Составление запросов сейчас:</a:t>
            </a:r>
          </a:p>
        </p:txBody>
      </p:sp>
      <p:sp>
        <p:nvSpPr>
          <p:cNvPr id="220" name="То к чему я стремлюсь:"/>
          <p:cNvSpPr txBox="1"/>
          <p:nvPr/>
        </p:nvSpPr>
        <p:spPr>
          <a:xfrm>
            <a:off x="6367241" y="9905125"/>
            <a:ext cx="5815860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То к чему я стремлюсь:</a:t>
            </a:r>
          </a:p>
        </p:txBody>
      </p:sp>
      <p:pic>
        <p:nvPicPr>
          <p:cNvPr id="221" name="Снимок экрана 2024-04-09 в 22.00.32.png" descr="Снимок экрана 2024-04-09 в 22.0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633" y="5086744"/>
            <a:ext cx="6143004" cy="2802398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22" name="Снимок экрана 2024-04-09 в 22.05.47.png" descr="Снимок экрана 2024-04-09 в 22.05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2371" y="4525762"/>
            <a:ext cx="5956301" cy="392430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23" name="Снимок экрана 2024-04-09 в 22.07.04.png" descr="Снимок экрана 2024-04-09 в 22.07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6781" y="11048106"/>
            <a:ext cx="8636001" cy="71120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22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3435" y="9477476"/>
            <a:ext cx="2709480" cy="270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/>
            </a:gs>
            <a:gs pos="100000">
              <a:schemeClr val="accent4">
                <a:hueOff val="352432"/>
                <a:satOff val="6167"/>
                <a:lumOff val="-11914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Tаблица 1"/>
          <p:cNvGraphicFramePr/>
          <p:nvPr/>
        </p:nvGraphicFramePr>
        <p:xfrm>
          <a:off x="577850" y="4148922"/>
          <a:ext cx="23241000" cy="76962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5807075"/>
                <a:gridCol w="5807075"/>
                <a:gridCol w="5807075"/>
                <a:gridCol w="5807075"/>
              </a:tblGrid>
              <a:tr h="960437"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32" sz="3200">
                          <a:solidFill>
                            <a:srgbClr val="FFFFFF"/>
                          </a:solidFill>
                          <a:sym typeface="Founders Grotesk Semibold"/>
                        </a:rPr>
                        <a:t>Параметр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257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32" sz="3200">
                          <a:solidFill>
                            <a:srgbClr val="FFFFFF"/>
                          </a:solidFill>
                          <a:sym typeface="Founders Grotesk Semibold"/>
                        </a:rPr>
                        <a:t>elasticsearchquerygenerator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32" sz="3200">
                          <a:solidFill>
                            <a:srgbClr val="FFFFFF"/>
                          </a:solidFill>
                          <a:sym typeface="Founders Grotesk Semibold"/>
                        </a:rPr>
                        <a:t>python-elasticsearch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32" sz="3200">
                          <a:solidFill>
                            <a:srgbClr val="FFFFFF"/>
                          </a:solidFill>
                          <a:sym typeface="Founders Grotesk Semibold"/>
                        </a:rPr>
                        <a:t>Мое решение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</a:tcPr>
                </a:tc>
              </a:tr>
              <a:tr h="960437"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chemeClr val="accent1"/>
                          </a:solidFill>
                          <a:sym typeface="Founders Grotesk Semibold"/>
                        </a:rPr>
                        <a:t>Наличие асинхронного подхода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 подключения к базе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</a:tcPr>
                </a:tc>
              </a:tr>
              <a:tr h="960437">
                <a:tc rowSpan="2"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chemeClr val="accent1"/>
                          </a:solidFill>
                          <a:sym typeface="Founders Grotesk Semibold"/>
                        </a:rPr>
                        <a:t>Наличие реализации подключения через генератор(yield)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 подключения к базе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</a:tcPr>
                </a:tc>
              </a:tr>
              <a:tr h="9604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960437"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chemeClr val="accent1"/>
                          </a:solidFill>
                          <a:sym typeface="Founders Grotesk Semibold"/>
                        </a:rPr>
                        <a:t>Составление запросов из объекта классов(ООП)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</a:tcPr>
                </a:tc>
              </a:tr>
              <a:tr h="960437">
                <a:tc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A39E5"/>
                          </a:solidFill>
                          <a:sym typeface="Founders Grotesk Semibold"/>
                        </a:rPr>
                        <a:t>Логические операции над запросами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Только объединение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</a:tcPr>
                </a:tc>
              </a:tr>
              <a:tr h="960437">
                <a:tc rowSpan="2">
                  <a:txBody>
                    <a:bodyPr/>
                    <a:lstStyle/>
                    <a:p>
                      <a:pPr algn="ctr" defTabSz="914400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A39E5"/>
                          </a:solidFill>
                          <a:sym typeface="Founders Grotesk Semibold"/>
                        </a:rPr>
                        <a:t>Наличие унифицированного синтаксиса для наполнения базы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2576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Нет заполнения базы, только поисковые запросы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2576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+- Для синхронного и асинхронного подхода разнятся методы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2576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spc="28" sz="2800">
                          <a:solidFill>
                            <a:srgbClr val="323538"/>
                          </a:solidFill>
                          <a:sym typeface="Founders Grotesk"/>
                        </a:rPr>
                        <a:t>Да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25760"/>
                      </a:solidFill>
                      <a:miter lim="400000"/>
                    </a:lnR>
                    <a:lnB w="12700">
                      <a:solidFill>
                        <a:srgbClr val="525760"/>
                      </a:solidFill>
                      <a:miter lim="400000"/>
                    </a:lnB>
                  </a:tcPr>
                </a:tc>
              </a:tr>
              <a:tr h="9604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27" name="Мое решение для взаимодействия ElasticSearch и Python"/>
          <p:cNvSpPr txBox="1"/>
          <p:nvPr>
            <p:ph type="body" sz="quarter" idx="1"/>
          </p:nvPr>
        </p:nvSpPr>
        <p:spPr>
          <a:xfrm>
            <a:off x="2220926" y="915878"/>
            <a:ext cx="19942148" cy="1822457"/>
          </a:xfrm>
          <a:prstGeom prst="rect">
            <a:avLst/>
          </a:prstGeom>
        </p:spPr>
        <p:txBody>
          <a:bodyPr/>
          <a:lstStyle>
            <a:lvl1pPr algn="ctr" defTabSz="363220">
              <a:lnSpc>
                <a:spcPct val="70000"/>
              </a:lnSpc>
              <a:defRPr spc="-132" sz="6600"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Мое решение для взаимодействия ElasticSearch и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/>
            </a:gs>
            <a:gs pos="100000">
              <a:schemeClr val="accent4">
                <a:hueOff val="351174"/>
                <a:satOff val="6167"/>
                <a:lumOff val="-1839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30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31" name="Спасибо за внимание"/>
          <p:cNvSpPr txBox="1"/>
          <p:nvPr>
            <p:ph type="title"/>
          </p:nvPr>
        </p:nvSpPr>
        <p:spPr>
          <a:xfrm>
            <a:off x="690420" y="10046329"/>
            <a:ext cx="23241001" cy="2641601"/>
          </a:xfrm>
          <a:prstGeom prst="rect">
            <a:avLst/>
          </a:prstGeom>
        </p:spPr>
        <p:txBody>
          <a:bodyPr/>
          <a:lstStyle>
            <a:lvl1pPr algn="ctr">
              <a:defRPr spc="-200" sz="10000"/>
            </a:lvl1pPr>
          </a:lstStyle>
          <a:p>
            <a:pPr/>
            <a:r>
              <a:t>Спасибо за внимание</a:t>
            </a:r>
          </a:p>
        </p:txBody>
      </p:sp>
      <p:pic>
        <p:nvPicPr>
          <p:cNvPr id="232" name="pngegg-2.png" descr="pngegg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7265" y="25381"/>
            <a:ext cx="9587505" cy="95875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