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1pPr>
    <a:lvl2pPr marL="0" marR="0" indent="4572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2pPr>
    <a:lvl3pPr marL="0" marR="0" indent="9144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ма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Тема</a:t>
            </a:r>
          </a:p>
        </p:txBody>
      </p:sp>
      <p:sp>
        <p:nvSpPr>
          <p:cNvPr id="16" name="Место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Место</a:t>
            </a:r>
          </a:p>
        </p:txBody>
      </p:sp>
      <p:sp>
        <p:nvSpPr>
          <p:cNvPr id="17" name="Автор и дата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Автор и дата</a:t>
            </a:r>
          </a:p>
        </p:txBody>
      </p:sp>
      <p:sp>
        <p:nvSpPr>
          <p:cNvPr id="18" name="Заголовок презентации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презентации</a:t>
            </a:r>
          </a:p>
        </p:txBody>
      </p:sp>
      <p:sp>
        <p:nvSpPr>
          <p:cNvPr id="19" name="Уровень текста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2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3" name="Заголовок слайда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124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вестка дня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32" name="Уровень текста 1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Заголовок повестки дня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Заголовок повестки дня</a:t>
            </a:r>
          </a:p>
        </p:txBody>
      </p:sp>
      <p:sp>
        <p:nvSpPr>
          <p:cNvPr id="134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5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6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нформационное сообщение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Уровень текста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Линия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5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Важный факт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Уровень текста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4" name="Информация о факте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55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6" name="Линия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Авторство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65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6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7" name="Уровень текста 1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8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Розовая печатная машинка на розовом комоде с тремя ящиками у розовой стены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6" name="Ярко-бирюзовая аудиокассета на розовом фоне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7" name="Небольшие винтажные часы, стоящие на зелёной полке на жёлтом фоне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8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Ряд из четырёх винтажных телевизоров неоновых цветов: розового, голубого, оранжевого и зелёного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яд из семи небольших винтажных часов, стоящих на зелёной полке на жёлтом фоне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Тема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Тема</a:t>
            </a:r>
          </a:p>
        </p:txBody>
      </p:sp>
      <p:sp>
        <p:nvSpPr>
          <p:cNvPr id="29" name="Место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Место</a:t>
            </a:r>
          </a:p>
        </p:txBody>
      </p:sp>
      <p:sp>
        <p:nvSpPr>
          <p:cNvPr id="30" name="Автор и дата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31" name="Линия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" name="Линия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" name="Линия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" name="Линия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" name="Уровень текста 1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Заголовок презентации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презентации</a:t>
            </a:r>
          </a:p>
        </p:txBody>
      </p:sp>
      <p:sp>
        <p:nvSpPr>
          <p:cNvPr id="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 (вариант)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Заголовок слайда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46" name="Розовая печатная машинка на розовом комоде с тремя ящиками у розовой стены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8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ункты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Уровень текста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Линия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8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9" name="Заголовок слайда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0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Линия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9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 и фото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Заголовок слайда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78" name="Уровень текста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Винтажный телевизор на фоне жёлтых обоев с орнаментом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1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, видео — мелко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слайда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90" name="Уровень текста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2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, видео — крупно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слайда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101" name="Уровень текста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3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раздела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112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3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презентации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презентации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Линия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" name="Линия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" name="Линия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" name="Линия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" name="Номер слайда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ИДБ-21-0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ИДБ-21-06</a:t>
            </a:r>
          </a:p>
        </p:txBody>
      </p:sp>
      <p:sp>
        <p:nvSpPr>
          <p:cNvPr id="203" name="3 курс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3 курс</a:t>
            </a:r>
          </a:p>
        </p:txBody>
      </p:sp>
      <p:sp>
        <p:nvSpPr>
          <p:cNvPr id="204" name="Музафаров Карим Ринатович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Музафаров Карим Ринатович</a:t>
            </a:r>
          </a:p>
        </p:txBody>
      </p:sp>
      <p:sp>
        <p:nvSpPr>
          <p:cNvPr id="205" name="Драйвер для взаимодействия высокоуровневых Языков программирования с базой данных"/>
          <p:cNvSpPr txBox="1"/>
          <p:nvPr>
            <p:ph type="ctrTitle"/>
          </p:nvPr>
        </p:nvSpPr>
        <p:spPr>
          <a:xfrm>
            <a:off x="2267647" y="5926021"/>
            <a:ext cx="20205701" cy="3911601"/>
          </a:xfrm>
          <a:prstGeom prst="rect">
            <a:avLst/>
          </a:prstGeom>
        </p:spPr>
        <p:txBody>
          <a:bodyPr/>
          <a:lstStyle>
            <a:lvl1pPr defTabSz="379729">
              <a:defRPr spc="214" sz="7150"/>
            </a:lvl1pPr>
          </a:lstStyle>
          <a:p>
            <a:pPr/>
            <a:r>
              <a:t>Драйвер для взаимодействия высокоуровневых Языков программирования с базой данных</a:t>
            </a:r>
          </a:p>
        </p:txBody>
      </p:sp>
      <p:sp>
        <p:nvSpPr>
          <p:cNvPr id="206" name="Курсовой проект по предмету «Проектирование информационных систем»"/>
          <p:cNvSpPr txBox="1"/>
          <p:nvPr>
            <p:ph type="subTitle" sz="quarter" idx="1"/>
          </p:nvPr>
        </p:nvSpPr>
        <p:spPr>
          <a:xfrm>
            <a:off x="2267647" y="2139123"/>
            <a:ext cx="20205701" cy="1614554"/>
          </a:xfrm>
          <a:prstGeom prst="rect">
            <a:avLst/>
          </a:prstGeom>
        </p:spPr>
        <p:txBody>
          <a:bodyPr/>
          <a:lstStyle/>
          <a:p>
            <a:pPr/>
            <a:r>
              <a:t>Курсовой проект по предмету «Проектирование информационных систем»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Диаграмма IDEF0. Уровень А4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pc="264" sz="8820"/>
            </a:lvl1pPr>
          </a:lstStyle>
          <a:p>
            <a:pPr/>
            <a:r>
              <a:t>Диаграмма IDEF0. Уровень А4.</a:t>
            </a:r>
          </a:p>
        </p:txBody>
      </p:sp>
      <p:pic>
        <p:nvPicPr>
          <p:cNvPr id="235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5281" y="3909750"/>
            <a:ext cx="14913438" cy="8407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DEF3 диаграмма для получения данных с базы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pc="162" sz="5400"/>
            </a:lvl1pPr>
          </a:lstStyle>
          <a:p>
            <a:pPr/>
            <a:r>
              <a:t>IDEF3 диаграмма для получения данных с базы.</a:t>
            </a:r>
          </a:p>
        </p:txBody>
      </p:sp>
      <p:pic>
        <p:nvPicPr>
          <p:cNvPr id="238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3234" y="2630174"/>
            <a:ext cx="20207127" cy="8817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DEF3 диаграмма для отправки данных на базу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pc="164" sz="5490"/>
            </a:lvl1pPr>
          </a:lstStyle>
          <a:p>
            <a:pPr/>
            <a:r>
              <a:t>IDEF3 диаграмма для отправки данных на базу.</a:t>
            </a:r>
          </a:p>
        </p:txBody>
      </p:sp>
      <p:pic>
        <p:nvPicPr>
          <p:cNvPr id="241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076" y="5011315"/>
            <a:ext cx="22207848" cy="318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DEF3 диаграмма для создания соединения с базой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defRPr spc="148" sz="4950"/>
            </a:lvl1pPr>
          </a:lstStyle>
          <a:p>
            <a:pPr/>
            <a:r>
              <a:t>IDEF3 диаграмма для создания соединения с базой.</a:t>
            </a:r>
          </a:p>
        </p:txBody>
      </p:sp>
      <p:pic>
        <p:nvPicPr>
          <p:cNvPr id="24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955" y="4780203"/>
            <a:ext cx="21864090" cy="4155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usiness Use Case Diagra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Use Case Diagram.</a:t>
            </a:r>
          </a:p>
        </p:txBody>
      </p:sp>
      <p:pic>
        <p:nvPicPr>
          <p:cNvPr id="24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551" y="4384025"/>
            <a:ext cx="22862941" cy="4913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Use Case Diagra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Diagram.</a:t>
            </a:r>
          </a:p>
        </p:txBody>
      </p:sp>
      <p:pic>
        <p:nvPicPr>
          <p:cNvPr id="250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228" y="3610831"/>
            <a:ext cx="19863544" cy="8276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7400" y="3077277"/>
            <a:ext cx="10109200" cy="10096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Спасибо за внимание!"/>
          <p:cNvSpPr txBox="1"/>
          <p:nvPr>
            <p:ph type="title" idx="4294967295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Драйвер взаимодействия высокоуровневых языков программирования с базой данны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54990">
              <a:defRPr spc="102" sz="3420"/>
            </a:lvl1pPr>
          </a:lstStyle>
          <a:p>
            <a:pPr/>
            <a:r>
              <a:t>Драйвер взаимодействия высокоуровневых языков программирования с базой данных</a:t>
            </a:r>
          </a:p>
        </p:txBody>
      </p:sp>
      <p:sp>
        <p:nvSpPr>
          <p:cNvPr id="209" name="Драйвер умеет автоматизировать взаимодействия программы и базы данных, что облегчает и ускоряет написание программы. Это реализовано при помощи:…"/>
          <p:cNvSpPr txBox="1"/>
          <p:nvPr>
            <p:ph type="body" sz="quarter" idx="1"/>
          </p:nvPr>
        </p:nvSpPr>
        <p:spPr>
          <a:xfrm>
            <a:off x="2042256" y="4122124"/>
            <a:ext cx="8991286" cy="6731001"/>
          </a:xfrm>
          <a:prstGeom prst="rect">
            <a:avLst/>
          </a:prstGeom>
        </p:spPr>
        <p:txBody>
          <a:bodyPr/>
          <a:lstStyle/>
          <a:p>
            <a:pPr marL="106680" indent="-106680" algn="l" defTabSz="1584960">
              <a:spcBef>
                <a:spcPts val="2600"/>
              </a:spcBef>
              <a:tabLst>
                <a:tab pos="3225800" algn="l"/>
              </a:tabLst>
              <a:defRPr sz="3000"/>
            </a:pPr>
            <a:r>
              <a:t>Драйвер умеет автоматизировать взаимодействия программы и базы данных, что облегчает и ускоряет написание программы. Это реализовано при помощи:</a:t>
            </a:r>
          </a:p>
          <a:p>
            <a:pPr marL="529166" indent="-529166" algn="l" defTabSz="1584960">
              <a:spcBef>
                <a:spcPts val="2600"/>
              </a:spcBef>
              <a:buClr>
                <a:srgbClr val="5E5E5E"/>
              </a:buClr>
              <a:buSzPct val="170000"/>
              <a:buChar char="•"/>
              <a:tabLst>
                <a:tab pos="3225800" algn="l"/>
              </a:tabLst>
              <a:defRPr sz="3000"/>
            </a:pPr>
            <a:r>
              <a:t>ОРМ, которая помогает создавать запросы;</a:t>
            </a:r>
          </a:p>
          <a:p>
            <a:pPr marL="529166" indent="-529166" algn="l" defTabSz="1584960">
              <a:spcBef>
                <a:spcPts val="2600"/>
              </a:spcBef>
              <a:buClr>
                <a:srgbClr val="5E5E5E"/>
              </a:buClr>
              <a:buSzPct val="170000"/>
              <a:buChar char="•"/>
              <a:tabLst>
                <a:tab pos="3225800" algn="l"/>
              </a:tabLst>
              <a:defRPr sz="3000"/>
            </a:pPr>
            <a:r>
              <a:t>Внутренним средствам драйвер которые приводит ответ к нужному формату;</a:t>
            </a:r>
          </a:p>
          <a:p>
            <a:pPr marL="529166" indent="-529166" algn="l" defTabSz="1584960">
              <a:spcBef>
                <a:spcPts val="2600"/>
              </a:spcBef>
              <a:buClr>
                <a:srgbClr val="5E5E5E"/>
              </a:buClr>
              <a:buSzPct val="170000"/>
              <a:buChar char="•"/>
              <a:tabLst>
                <a:tab pos="3225800" algn="l"/>
              </a:tabLst>
              <a:defRPr sz="3000"/>
            </a:pPr>
            <a:r>
              <a:t>Сохранению объекта сессии и ее актуализация;</a:t>
            </a:r>
            <a:br/>
          </a:p>
        </p:txBody>
      </p:sp>
      <p:sp>
        <p:nvSpPr>
          <p:cNvPr id="210" name="Описание предметной обла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pc="248" sz="8280"/>
            </a:lvl1pPr>
          </a:lstStyle>
          <a:p>
            <a:pPr/>
            <a:r>
              <a:t>Описание предметной области</a:t>
            </a:r>
          </a:p>
        </p:txBody>
      </p:sp>
      <p:pic>
        <p:nvPicPr>
          <p:cNvPr id="211" name="00974f35b14b3f0685940f99ead765e2.png" descr="00974f35b14b3f0685940f99ead765e2.png"/>
          <p:cNvPicPr>
            <a:picLocks noChangeAspect="1"/>
          </p:cNvPicPr>
          <p:nvPr/>
        </p:nvPicPr>
        <p:blipFill>
          <a:blip r:embed="rId2">
            <a:extLst/>
          </a:blip>
          <a:srcRect l="13758" t="0" r="13117" b="0"/>
          <a:stretch>
            <a:fillRect/>
          </a:stretch>
        </p:blipFill>
        <p:spPr>
          <a:xfrm>
            <a:off x="12504413" y="3626824"/>
            <a:ext cx="10426310" cy="772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Диаграмма DFD. Контекстная диаграмма уровня системы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pc="143" sz="4769"/>
            </a:lvl1pPr>
          </a:lstStyle>
          <a:p>
            <a:pPr/>
            <a:r>
              <a:t>Диаграмма DFD. Контекстная диаграмма уровня системы.</a:t>
            </a:r>
          </a:p>
        </p:txBody>
      </p:sp>
      <p:pic>
        <p:nvPicPr>
          <p:cNvPr id="21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2572" y="6163494"/>
            <a:ext cx="13818856" cy="2332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Диаграмма DFD. Контекстная диаграмма уровня подсистемы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pc="143" sz="4769"/>
            </a:lvl1pPr>
          </a:lstStyle>
          <a:p>
            <a:pPr/>
            <a:r>
              <a:t>Диаграмма DFD. Контекстная диаграмма уровня подсистемы.</a:t>
            </a:r>
          </a:p>
        </p:txBody>
      </p:sp>
      <p:pic>
        <p:nvPicPr>
          <p:cNvPr id="21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6321" y="3669890"/>
            <a:ext cx="10771357" cy="8158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Диаграмма DFD. Контекстная диаграмма уровня процесса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pc="143" sz="4769"/>
            </a:lvl1pPr>
          </a:lstStyle>
          <a:p>
            <a:pPr/>
            <a:r>
              <a:t>Диаграмма DFD. Контекстная диаграмма уровня процесса.</a:t>
            </a:r>
          </a:p>
        </p:txBody>
      </p:sp>
      <p:pic>
        <p:nvPicPr>
          <p:cNvPr id="220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3651" y="4504194"/>
            <a:ext cx="15576698" cy="565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Диаграмма IDEF0. Уровень А0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pc="264" sz="8820"/>
            </a:lvl1pPr>
          </a:lstStyle>
          <a:p>
            <a:pPr/>
            <a:r>
              <a:t>Диаграмма IDEF0. Уровень А0.</a:t>
            </a:r>
          </a:p>
        </p:txBody>
      </p:sp>
      <p:pic>
        <p:nvPicPr>
          <p:cNvPr id="223" name="Лаба1НоваяОбласть.png" descr="Лаба1НоваяОбласт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143" y="3680980"/>
            <a:ext cx="12529714" cy="8136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Диаграмма IDEF0. Уровень А1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Диаграмма IDEF0. Уровень А1.</a:t>
            </a:r>
          </a:p>
        </p:txBody>
      </p:sp>
      <p:pic>
        <p:nvPicPr>
          <p:cNvPr id="226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89" y="2997284"/>
            <a:ext cx="15112822" cy="9503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Диаграмма IDEF0. Уровень А2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Диаграмма IDEF0. Уровень А2.</a:t>
            </a:r>
          </a:p>
        </p:txBody>
      </p:sp>
      <p:pic>
        <p:nvPicPr>
          <p:cNvPr id="229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9076" y="3224509"/>
            <a:ext cx="15666034" cy="8584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Диаграмма IDEF0. Уровень А3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Диаграмма IDEF0. Уровень А3.</a:t>
            </a:r>
          </a:p>
        </p:txBody>
      </p:sp>
      <p:pic>
        <p:nvPicPr>
          <p:cNvPr id="23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006787" y="3058205"/>
            <a:ext cx="15784740" cy="938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