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3D581-5A08-4EFA-BF99-CF81F88C7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D85543-AE71-41E8-ADD3-4AC5F9D29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C8DC10-9F76-4218-BFAE-C4CAC75C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9D6C-A3A6-486B-AE2B-0FBC3274A80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AAF14-76F3-480D-88AA-959368E2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D0A3D-6F69-4F55-AE58-255F98F1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CD7F-95EE-41C1-97B7-D84ADC434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83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BCD99-58C2-40F5-9E08-7F1DDA8D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70E6FF-CB58-4B3E-8E08-95585A9AC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1EF799-EE17-4D15-BA28-D810BA7F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9D6C-A3A6-486B-AE2B-0FBC3274A80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27AC9-964D-498D-AA28-A807536D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63F2DF-4403-4A52-BD6E-29B5073E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CD7F-95EE-41C1-97B7-D84ADC434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70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4DCE38-1E6D-4AFD-9059-4495AFFAC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E30406-C99D-4D16-8675-09765406C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2687C0-8B81-49BD-8179-5C078898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9D6C-A3A6-486B-AE2B-0FBC3274A80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1D5030-84F0-4B72-A244-2AEA149D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E4558E-28F6-4BBE-A1E3-58CFC2B7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CD7F-95EE-41C1-97B7-D84ADC434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5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254FA-CFF9-426D-B22D-5E81B887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2A680-309B-49FD-A953-A42CFA0E7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7E8C30-65FE-4705-964F-F1CCDDCE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9D6C-A3A6-486B-AE2B-0FBC3274A80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EBFA8-2D3C-4342-BB37-066DC232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3AA640-BCCF-4446-BD9E-BACF5BC7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CD7F-95EE-41C1-97B7-D84ADC434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71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DF426-222E-4C8A-85ED-A13E31C9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E75ACB-6420-4620-B20B-19F45F96E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A0079-FE64-472C-948F-C423FDDE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9D6C-A3A6-486B-AE2B-0FBC3274A80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006EDE-D32C-429B-B26D-4959C241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29275C-6BC8-4B39-9AEC-FBFE4325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CD7F-95EE-41C1-97B7-D84ADC434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07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7560F-C234-42B6-853F-2DF7FC6D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E4860-5F11-464F-A1EF-44316849C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7E5F71-C852-4486-BE59-A73F6CA45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B1C9AB-01FA-4221-BB2A-77ABF069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9D6C-A3A6-486B-AE2B-0FBC3274A80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4EC1C-B4EE-4543-ABEF-38C6CEB9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0ED5C3-A3AE-4A9C-BCB8-5FB4BD0E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CD7F-95EE-41C1-97B7-D84ADC434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17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F03D2-AF51-4E36-A7AF-FDBB4866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75477-E061-4E62-A454-4F8DB4B7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53D1A2-5672-4315-B2B9-F8363D18E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E72FEF-C0A7-4CFB-8BD3-6BBD52408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FD4E2C-46DA-4223-B599-8D797FEB4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8F1677-69C5-4B02-A0B8-9E2C93C3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9D6C-A3A6-486B-AE2B-0FBC3274A80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060420-CA6F-4D14-B2D3-AB7CC778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B33BDB-586F-4648-9AF4-20C832F6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CD7F-95EE-41C1-97B7-D84ADC434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9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D6EF2-69CB-4908-9A1B-E3162454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9FBDCF-9F7A-4346-B0C2-6EFEDC76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9D6C-A3A6-486B-AE2B-0FBC3274A80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14BF73-3767-4076-A1EC-589CE62C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81C3DC-41CC-4B5F-9003-6B7B86FB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CD7F-95EE-41C1-97B7-D84ADC434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3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1A2476-5B4F-496D-A03B-1F287721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9D6C-A3A6-486B-AE2B-0FBC3274A80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CF0405-FB4D-4030-81D0-F4E873E8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3187E-DA3E-44D9-81A2-1D6D1277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CD7F-95EE-41C1-97B7-D84ADC434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40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71BA5-063F-4777-A3D4-B29F14C7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478ADF-E956-4DF2-8159-CEBC1082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735A84-F7EB-4AB0-9F7D-7EE715FBD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E41478-7FA3-4A1E-9355-A3203E89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9D6C-A3A6-486B-AE2B-0FBC3274A80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34764-9D7C-49CF-8B49-EE4F9524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D4642A-8360-4BFE-83F8-DE57C670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CD7F-95EE-41C1-97B7-D84ADC434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3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8A5E5-CAB0-4563-A998-E434F559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3DCEF4-4D73-4BF8-9A4A-D52F65EC3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DA21D6-BB86-4B21-A89F-4F6B0A82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A2D60-1077-4F0E-9869-A4280958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9D6C-A3A6-486B-AE2B-0FBC3274A80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F2316C-D619-4D77-A2E5-54C9E0BA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654AD-690F-4486-9F8B-47B49D05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CD7F-95EE-41C1-97B7-D84ADC434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33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7EF8-BDB1-4E17-A720-DFE7AEB4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FC7CB6-44EE-4F40-AD03-CF5BB86D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7F411-12A1-4BC5-84CC-CD8C6206A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9D6C-A3A6-486B-AE2B-0FBC3274A808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40BAE-6B08-4A58-92FD-2334DC5CF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2B4C5-A8DC-44C4-8031-966F8543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CD7F-95EE-41C1-97B7-D84ADC434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66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Светло серый фон для презентации - фото и картинки: 67 штук">
            <a:extLst>
              <a:ext uri="{FF2B5EF4-FFF2-40B4-BE49-F238E27FC236}">
                <a16:creationId xmlns:a16="http://schemas.microsoft.com/office/drawing/2014/main" id="{870973BD-D4D5-429A-9C57-B56A2F490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6D8201-9EDD-4AB7-B947-6D0E8BE50815}"/>
              </a:ext>
            </a:extLst>
          </p:cNvPr>
          <p:cNvSpPr txBox="1"/>
          <p:nvPr/>
        </p:nvSpPr>
        <p:spPr>
          <a:xfrm>
            <a:off x="2947227" y="1490008"/>
            <a:ext cx="6297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latin typeface="Century Gothic" panose="020B0502020202020204" pitchFamily="34" charset="0"/>
              </a:rPr>
              <a:t>Программное обеспечение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07120-4649-4A1E-9D94-B4321E6DD5D3}"/>
              </a:ext>
            </a:extLst>
          </p:cNvPr>
          <p:cNvSpPr txBox="1"/>
          <p:nvPr/>
        </p:nvSpPr>
        <p:spPr>
          <a:xfrm>
            <a:off x="1421818" y="3954450"/>
            <a:ext cx="934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Century Gothic" panose="020B0502020202020204" pitchFamily="34" charset="0"/>
              </a:rPr>
              <a:t>Классификация требований, уровни требований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3A487-0740-414C-94F3-69B91C8AE470}"/>
              </a:ext>
            </a:extLst>
          </p:cNvPr>
          <p:cNvSpPr txBox="1"/>
          <p:nvPr/>
        </p:nvSpPr>
        <p:spPr>
          <a:xfrm>
            <a:off x="9789266" y="5680379"/>
            <a:ext cx="226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Исхаков Артур</a:t>
            </a:r>
          </a:p>
          <a:p>
            <a:r>
              <a:rPr lang="ru-RU" dirty="0">
                <a:latin typeface="Century Gothic" panose="020B0502020202020204" pitchFamily="34" charset="0"/>
              </a:rPr>
              <a:t>Батыршин Карим 20П-3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968E9-F57D-4B68-B708-87FB7C34128D}"/>
              </a:ext>
            </a:extLst>
          </p:cNvPr>
          <p:cNvSpPr txBox="1"/>
          <p:nvPr/>
        </p:nvSpPr>
        <p:spPr>
          <a:xfrm>
            <a:off x="0" y="14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946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Светло серый фон для презентации - фото и картинки: 67 штук">
            <a:extLst>
              <a:ext uri="{FF2B5EF4-FFF2-40B4-BE49-F238E27FC236}">
                <a16:creationId xmlns:a16="http://schemas.microsoft.com/office/drawing/2014/main" id="{0F382714-ADB2-4847-80D5-56ADAEE9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6CB7C3-1054-4DAA-912D-1BAEDF74B683}"/>
              </a:ext>
            </a:extLst>
          </p:cNvPr>
          <p:cNvSpPr txBox="1"/>
          <p:nvPr/>
        </p:nvSpPr>
        <p:spPr>
          <a:xfrm>
            <a:off x="670218" y="309879"/>
            <a:ext cx="6679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0" dirty="0">
                <a:effectLst/>
                <a:latin typeface="Century Gothic" panose="020B0502020202020204" pitchFamily="34" charset="0"/>
              </a:rPr>
              <a:t>Программное обеспечение</a:t>
            </a:r>
            <a:r>
              <a:rPr lang="ru-RU" sz="2800" b="0" i="0" dirty="0">
                <a:effectLst/>
                <a:latin typeface="Century Gothic" panose="020B0502020202020204" pitchFamily="34" charset="0"/>
              </a:rPr>
              <a:t> (англ. </a:t>
            </a:r>
            <a:r>
              <a:rPr lang="ru-RU" sz="2800" b="1" i="0" dirty="0">
                <a:effectLst/>
                <a:latin typeface="Century Gothic" panose="020B0502020202020204" pitchFamily="34" charset="0"/>
              </a:rPr>
              <a:t>software</a:t>
            </a:r>
            <a:r>
              <a:rPr lang="ru-RU" sz="2800" b="0" i="0" dirty="0">
                <a:effectLst/>
                <a:latin typeface="Century Gothic" panose="020B0502020202020204" pitchFamily="34" charset="0"/>
              </a:rPr>
              <a:t>) – это набор инструкций, позволяющий пользователю взаимодействовать с компьютером, его аппаратной частью, выполнять задачи. Без программного обеспечения компьютеры бесполезны.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7DB7B0-E522-4160-99DE-4AB8B4152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50" y="2665520"/>
            <a:ext cx="6096000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C9FBBA-9CC3-4B50-85B3-C35E2BC5B5D2}"/>
              </a:ext>
            </a:extLst>
          </p:cNvPr>
          <p:cNvSpPr txBox="1"/>
          <p:nvPr/>
        </p:nvSpPr>
        <p:spPr>
          <a:xfrm>
            <a:off x="0" y="14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2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549A7-004C-4CAD-AD90-225565283974}"/>
              </a:ext>
            </a:extLst>
          </p:cNvPr>
          <p:cNvSpPr txBox="1"/>
          <p:nvPr/>
        </p:nvSpPr>
        <p:spPr>
          <a:xfrm>
            <a:off x="670218" y="4265720"/>
            <a:ext cx="47251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effectLst/>
                <a:latin typeface="Century Gothic" panose="020B0502020202020204" pitchFamily="34" charset="0"/>
              </a:rPr>
              <a:t>Тер­мин «software» впер­вые при­ме­нил ма­те­ма­тик из Прин­стон­ско­го ун-та Дж. Тью­ки в 1958. В ком­пь­ю­тер­ном слен­ге час­то ис­поль­зу­ет­ся сло­во «софт» (англ. soft – мяг­кий, гиб­кий).</a:t>
            </a:r>
            <a:endParaRPr lang="ru-RU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6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Светло серый фон для презентации - фото и картинки: 67 штук">
            <a:extLst>
              <a:ext uri="{FF2B5EF4-FFF2-40B4-BE49-F238E27FC236}">
                <a16:creationId xmlns:a16="http://schemas.microsoft.com/office/drawing/2014/main" id="{870D3906-BC19-43F0-A1DA-1BAA436F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219BB6-3547-4EED-BEC7-139FC95B2DCF}"/>
              </a:ext>
            </a:extLst>
          </p:cNvPr>
          <p:cNvSpPr txBox="1"/>
          <p:nvPr/>
        </p:nvSpPr>
        <p:spPr>
          <a:xfrm>
            <a:off x="641412" y="4824120"/>
            <a:ext cx="61655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21212"/>
                </a:solidFill>
                <a:effectLst/>
                <a:latin typeface="Century Gothic" panose="020B0502020202020204" pitchFamily="34" charset="0"/>
              </a:rPr>
              <a:t>Программное обеспечение, установленное на ПК, делится на </a:t>
            </a:r>
            <a:r>
              <a:rPr lang="ru-RU" b="1" i="0" dirty="0">
                <a:solidFill>
                  <a:srgbClr val="121212"/>
                </a:solidFill>
                <a:effectLst/>
                <a:latin typeface="Century Gothic" panose="020B0502020202020204" pitchFamily="34" charset="0"/>
              </a:rPr>
              <a:t>3 </a:t>
            </a:r>
            <a:r>
              <a:rPr lang="ru-RU" b="0" i="0" dirty="0">
                <a:solidFill>
                  <a:srgbClr val="121212"/>
                </a:solidFill>
                <a:effectLst/>
                <a:latin typeface="Century Gothic" panose="020B0502020202020204" pitchFamily="34" charset="0"/>
              </a:rPr>
              <a:t>разновидности:</a:t>
            </a:r>
            <a:br>
              <a:rPr lang="ru-RU" dirty="0">
                <a:latin typeface="Century Gothic" panose="020B0502020202020204" pitchFamily="34" charset="0"/>
              </a:rPr>
            </a:br>
            <a:r>
              <a:rPr lang="ru-RU" b="0" i="0" dirty="0">
                <a:solidFill>
                  <a:srgbClr val="121212"/>
                </a:solidFill>
                <a:effectLst/>
                <a:latin typeface="Century Gothic" panose="020B0502020202020204" pitchFamily="34" charset="0"/>
              </a:rPr>
              <a:t>— прикладное;</a:t>
            </a:r>
            <a:br>
              <a:rPr lang="ru-RU" dirty="0">
                <a:latin typeface="Century Gothic" panose="020B0502020202020204" pitchFamily="34" charset="0"/>
              </a:rPr>
            </a:br>
            <a:r>
              <a:rPr lang="ru-RU" b="0" i="0" dirty="0">
                <a:solidFill>
                  <a:srgbClr val="121212"/>
                </a:solidFill>
                <a:effectLst/>
                <a:latin typeface="Century Gothic" panose="020B0502020202020204" pitchFamily="34" charset="0"/>
              </a:rPr>
              <a:t>— системное;</a:t>
            </a:r>
            <a:br>
              <a:rPr lang="ru-RU" dirty="0">
                <a:latin typeface="Century Gothic" panose="020B0502020202020204" pitchFamily="34" charset="0"/>
              </a:rPr>
            </a:br>
            <a:r>
              <a:rPr lang="ru-RU" b="0" i="0" dirty="0">
                <a:solidFill>
                  <a:srgbClr val="121212"/>
                </a:solidFill>
                <a:effectLst/>
                <a:latin typeface="Century Gothic" panose="020B0502020202020204" pitchFamily="34" charset="0"/>
              </a:rPr>
              <a:t>— инструментальное.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EA50E-A80C-4994-8853-62512A42D55A}"/>
              </a:ext>
            </a:extLst>
          </p:cNvPr>
          <p:cNvSpPr txBox="1"/>
          <p:nvPr/>
        </p:nvSpPr>
        <p:spPr>
          <a:xfrm>
            <a:off x="0" y="14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3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E7BE3-7E9E-4500-A253-FCC7BFBB81F3}"/>
              </a:ext>
            </a:extLst>
          </p:cNvPr>
          <p:cNvSpPr txBox="1"/>
          <p:nvPr/>
        </p:nvSpPr>
        <p:spPr>
          <a:xfrm>
            <a:off x="641412" y="426901"/>
            <a:ext cx="80320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Century Gothic" panose="020B0502020202020204" pitchFamily="34" charset="0"/>
              </a:rPr>
              <a:t>Сам термин «программное обеспечение» вошел в употребление лишь в конце 1950-х годов. В этот период были созданы различные средства программирования. Купить многих ранние программы было невозможно, поэтому пользователям компьютеров (ученым и представителям крупного бизнеса) приходилось самим заниматься разработкой программных средств. Это имело некоторые преимущества: инструменты создавались для конкретных нужд, а пользователь мог понять, что именно делает программа. Однако недостатки такого подхода значительно превосходили его достоинства. В каждой компании или лаборатории должен был работать способный создать программу специалист, при этом продать результат его труда зачастую было невозможно, поскольку создавались эти программы для конкретных компьютерных систем.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7C21F3B-7B11-4E9F-BAE5-D5DA7293E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64" y="3224752"/>
            <a:ext cx="4629141" cy="21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8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Светло серый фон для презентации - фото и картинки: 67 штук">
            <a:extLst>
              <a:ext uri="{FF2B5EF4-FFF2-40B4-BE49-F238E27FC236}">
                <a16:creationId xmlns:a16="http://schemas.microsoft.com/office/drawing/2014/main" id="{97EBAC20-016E-42FC-899E-426BF704A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1FE62-E290-4900-B425-9F187B80D355}"/>
              </a:ext>
            </a:extLst>
          </p:cNvPr>
          <p:cNvSpPr txBox="1"/>
          <p:nvPr/>
        </p:nvSpPr>
        <p:spPr>
          <a:xfrm>
            <a:off x="1312045" y="599823"/>
            <a:ext cx="956790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1" dirty="0">
                <a:effectLst/>
                <a:latin typeface="Century Gothic" panose="020B0502020202020204" pitchFamily="34" charset="0"/>
              </a:rPr>
              <a:t>Системное программное обеспечение</a:t>
            </a:r>
            <a:r>
              <a:rPr lang="ru-RU" sz="2800" b="0" i="0" dirty="0">
                <a:effectLst/>
                <a:latin typeface="Century Gothic" panose="020B0502020202020204" pitchFamily="34" charset="0"/>
              </a:rPr>
              <a:t> (СПО) — это программы, управляющие работой компьютера и выполняющие различные вспомогательные функции, например, управление ресурсами компьютера, создание копий информации, проверка работоспособности устройств компьютера, выдача справочной информации о компьютере и др. Они предназначены для всех категорий пользователей, используются для эффективной работы компьютера и пользователя, а также эффективного выполнения прикладных программ. 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AF11C-01F1-4467-825F-E835966AB2BD}"/>
              </a:ext>
            </a:extLst>
          </p:cNvPr>
          <p:cNvSpPr txBox="1"/>
          <p:nvPr/>
        </p:nvSpPr>
        <p:spPr>
          <a:xfrm>
            <a:off x="0" y="14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4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7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Светло серый фон для презентации - фото и картинки: 67 штук">
            <a:extLst>
              <a:ext uri="{FF2B5EF4-FFF2-40B4-BE49-F238E27FC236}">
                <a16:creationId xmlns:a16="http://schemas.microsoft.com/office/drawing/2014/main" id="{C3B8E08E-EA0C-473B-BC0A-C4086F74C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BE59C4-4428-4255-8D35-1583ABE388E2}"/>
              </a:ext>
            </a:extLst>
          </p:cNvPr>
          <p:cNvSpPr txBox="1"/>
          <p:nvPr/>
        </p:nvSpPr>
        <p:spPr>
          <a:xfrm>
            <a:off x="1217719" y="920621"/>
            <a:ext cx="975655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000" b="1" i="0" dirty="0">
                <a:effectLst/>
                <a:latin typeface="Century Gothic" panose="020B0502020202020204" pitchFamily="34" charset="0"/>
              </a:rPr>
              <a:t>Состав прикладного программного обеспечения </a:t>
            </a:r>
            <a:r>
              <a:rPr lang="ru-RU" sz="4000" b="0" i="0" dirty="0">
                <a:effectLst/>
                <a:latin typeface="Century Gothic" panose="020B0502020202020204" pitchFamily="34" charset="0"/>
              </a:rPr>
              <a:t>—</a:t>
            </a:r>
            <a:r>
              <a:rPr lang="en-US" sz="4000" dirty="0">
                <a:latin typeface="Century Gothic" panose="020B0502020202020204" pitchFamily="34" charset="0"/>
              </a:rPr>
              <a:t> </a:t>
            </a:r>
            <a:r>
              <a:rPr lang="ru-RU" sz="4000" b="0" i="0" dirty="0">
                <a:effectLst/>
                <a:latin typeface="Century Gothic" panose="020B0502020202020204" pitchFamily="34" charset="0"/>
              </a:rPr>
              <a:t>Программы, с помощью которых пользователь может решать свои информационные задачи, не прибегая к программированию, называются прикладными программами.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1BBC8-AE50-4501-955A-8A6EC411029E}"/>
              </a:ext>
            </a:extLst>
          </p:cNvPr>
          <p:cNvSpPr txBox="1"/>
          <p:nvPr/>
        </p:nvSpPr>
        <p:spPr>
          <a:xfrm>
            <a:off x="0" y="14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5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Светло серый фон для презентации - фото и картинки: 67 штук">
            <a:extLst>
              <a:ext uri="{FF2B5EF4-FFF2-40B4-BE49-F238E27FC236}">
                <a16:creationId xmlns:a16="http://schemas.microsoft.com/office/drawing/2014/main" id="{6AD2B855-DBC7-43A2-AAC2-A7B3B9B1D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8A5F69-BAD6-472D-BAAD-D8D04DD06032}"/>
              </a:ext>
            </a:extLst>
          </p:cNvPr>
          <p:cNvSpPr txBox="1"/>
          <p:nvPr/>
        </p:nvSpPr>
        <p:spPr>
          <a:xfrm>
            <a:off x="560771" y="1228397"/>
            <a:ext cx="1107045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i="0" dirty="0">
                <a:effectLst/>
                <a:latin typeface="Century Gothic" panose="020B0502020202020204" pitchFamily="34" charset="0"/>
              </a:rPr>
              <a:t>Инструментальное программное обеспечение </a:t>
            </a:r>
            <a:r>
              <a:rPr lang="ru-RU" sz="4000" b="0" i="0" dirty="0">
                <a:effectLst/>
                <a:latin typeface="Century Gothic" panose="020B0502020202020204" pitchFamily="34" charset="0"/>
              </a:rPr>
              <a:t>— программное обеспечение, предназначенное для использования в ходе проектирования, разработки и сопровождения программ, в отличие от прикладного и системного программного обеспечения.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4CDEF-0597-4F2C-8C61-F136CFF74E50}"/>
              </a:ext>
            </a:extLst>
          </p:cNvPr>
          <p:cNvSpPr txBox="1"/>
          <p:nvPr/>
        </p:nvSpPr>
        <p:spPr>
          <a:xfrm>
            <a:off x="0" y="14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6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69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Светло серый фон для презентации - фото и картинки: 67 штук">
            <a:extLst>
              <a:ext uri="{FF2B5EF4-FFF2-40B4-BE49-F238E27FC236}">
                <a16:creationId xmlns:a16="http://schemas.microsoft.com/office/drawing/2014/main" id="{9E24B57C-DDC2-4454-B2F2-E7227CAFE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AE82007-7960-4DEA-9A03-3839BACAB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571029"/>
              </p:ext>
            </p:extLst>
          </p:nvPr>
        </p:nvGraphicFramePr>
        <p:xfrm>
          <a:off x="3228512" y="896645"/>
          <a:ext cx="5734975" cy="5537942"/>
        </p:xfrm>
        <a:graphic>
          <a:graphicData uri="http://schemas.openxmlformats.org/drawingml/2006/table">
            <a:tbl>
              <a:tblPr/>
              <a:tblGrid>
                <a:gridCol w="2082836">
                  <a:extLst>
                    <a:ext uri="{9D8B030D-6E8A-4147-A177-3AD203B41FA5}">
                      <a16:colId xmlns:a16="http://schemas.microsoft.com/office/drawing/2014/main" val="1903816999"/>
                    </a:ext>
                  </a:extLst>
                </a:gridCol>
                <a:gridCol w="3652139">
                  <a:extLst>
                    <a:ext uri="{9D8B030D-6E8A-4147-A177-3AD203B41FA5}">
                      <a16:colId xmlns:a16="http://schemas.microsoft.com/office/drawing/2014/main" val="1414872741"/>
                    </a:ext>
                  </a:extLst>
                </a:gridCol>
              </a:tblGrid>
              <a:tr h="193186">
                <a:tc>
                  <a:txBody>
                    <a:bodyPr/>
                    <a:lstStyle/>
                    <a:p>
                      <a:r>
                        <a:rPr lang="ru-RU" sz="1400" b="1">
                          <a:effectLst/>
                          <a:latin typeface="Century Gothic" panose="020B0502020202020204" pitchFamily="34" charset="0"/>
                        </a:rPr>
                        <a:t>Понятие</a:t>
                      </a:r>
                      <a:endParaRPr lang="ru-RU" sz="14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0073" marR="10073" marT="10073" marB="1007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  <a:latin typeface="Century Gothic" panose="020B0502020202020204" pitchFamily="34" charset="0"/>
                        </a:rPr>
                        <a:t>Определение</a:t>
                      </a:r>
                      <a:endParaRPr lang="ru-RU" sz="1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0073" marR="10073" marT="10073" marB="1007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069893"/>
                  </a:ext>
                </a:extLst>
              </a:tr>
              <a:tr h="669786"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  <a:latin typeface="Century Gothic" panose="020B0502020202020204" pitchFamily="34" charset="0"/>
                        </a:rPr>
                        <a:t>Бизнес-требование</a:t>
                      </a:r>
                    </a:p>
                  </a:txBody>
                  <a:tcPr marL="10073" marR="10073" marT="10073" marB="1007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  <a:latin typeface="Century Gothic" panose="020B0502020202020204" pitchFamily="34" charset="0"/>
                        </a:rPr>
                        <a:t>Высокоуровневая бизнес-цель организации или заказчиков системы</a:t>
                      </a:r>
                    </a:p>
                  </a:txBody>
                  <a:tcPr marL="10073" marR="10073" marT="10073" marB="1007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32145"/>
                  </a:ext>
                </a:extLst>
              </a:tr>
              <a:tr h="1538899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  <a:latin typeface="Century Gothic" panose="020B0502020202020204" pitchFamily="34" charset="0"/>
                        </a:rPr>
                        <a:t>Бизнес-правило</a:t>
                      </a:r>
                    </a:p>
                  </a:txBody>
                  <a:tcPr marL="10073" marR="10073" marT="10073" marB="1007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  <a:latin typeface="Century Gothic" panose="020B0502020202020204" pitchFamily="34" charset="0"/>
                        </a:rPr>
                        <a:t>Политика, предписание, стандарт или правило, определяющее или ограничивающее некоторые стороны бизнес-процессов. По своей сути это не требование к ПО, но оно служит источником нескольких типов требований к ПО</a:t>
                      </a:r>
                    </a:p>
                  </a:txBody>
                  <a:tcPr marL="10073" marR="10073" marT="10073" marB="1007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053915"/>
                  </a:ext>
                </a:extLst>
              </a:tr>
              <a:tr h="887065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  <a:latin typeface="Century Gothic" panose="020B0502020202020204" pitchFamily="34" charset="0"/>
                        </a:rPr>
                        <a:t>Ограничение</a:t>
                      </a:r>
                    </a:p>
                  </a:txBody>
                  <a:tcPr marL="10073" marR="10073" marT="10073" marB="1007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  <a:latin typeface="Century Gothic" panose="020B0502020202020204" pitchFamily="34" charset="0"/>
                        </a:rPr>
                        <a:t>Ограничение на выбор вариантов, доступных разработчику при проектировании и разработке продукта</a:t>
                      </a:r>
                    </a:p>
                  </a:txBody>
                  <a:tcPr marL="10073" marR="10073" marT="10073" marB="1007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17996"/>
                  </a:ext>
                </a:extLst>
              </a:tr>
              <a:tr h="887065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  <a:latin typeface="Century Gothic" panose="020B0502020202020204" pitchFamily="34" charset="0"/>
                        </a:rPr>
                        <a:t>Внешнее требование к интерфейсу</a:t>
                      </a:r>
                    </a:p>
                  </a:txBody>
                  <a:tcPr marL="10073" marR="10073" marT="10073" marB="1007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  <a:latin typeface="Century Gothic" panose="020B0502020202020204" pitchFamily="34" charset="0"/>
                        </a:rPr>
                        <a:t>Описание взаимодействия между ПО и пользователем, другой программной системой или устройством</a:t>
                      </a:r>
                    </a:p>
                  </a:txBody>
                  <a:tcPr marL="10073" marR="10073" marT="10073" marB="1007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063955"/>
                  </a:ext>
                </a:extLst>
              </a:tr>
              <a:tr h="1321621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  <a:latin typeface="Century Gothic" panose="020B0502020202020204" pitchFamily="34" charset="0"/>
                        </a:rPr>
                        <a:t>Характеристика</a:t>
                      </a:r>
                    </a:p>
                  </a:txBody>
                  <a:tcPr marL="10073" marR="10073" marT="10073" marB="1007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  <a:latin typeface="Century Gothic" panose="020B0502020202020204" pitchFamily="34" charset="0"/>
                        </a:rPr>
                        <a:t>Одна или несколько логически связанных возможностей системы, которые представляют ценность для пользователя</a:t>
                      </a:r>
                    </a:p>
                    <a:p>
                      <a:r>
                        <a:rPr lang="ru-RU" sz="1400" dirty="0">
                          <a:effectLst/>
                          <a:latin typeface="Century Gothic" panose="020B0502020202020204" pitchFamily="34" charset="0"/>
                        </a:rPr>
                        <a:t>и описаны рядом функциональных требований</a:t>
                      </a:r>
                    </a:p>
                  </a:txBody>
                  <a:tcPr marL="10073" marR="10073" marT="10073" marB="1007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3550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50013F-951B-444A-955D-DADF588E5D0A}"/>
              </a:ext>
            </a:extLst>
          </p:cNvPr>
          <p:cNvSpPr txBox="1"/>
          <p:nvPr/>
        </p:nvSpPr>
        <p:spPr>
          <a:xfrm>
            <a:off x="2023410" y="56349"/>
            <a:ext cx="8145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Уровни и классификация требований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E04CB-788A-46BF-BE61-4C8B18806D6F}"/>
              </a:ext>
            </a:extLst>
          </p:cNvPr>
          <p:cNvSpPr txBox="1"/>
          <p:nvPr/>
        </p:nvSpPr>
        <p:spPr>
          <a:xfrm>
            <a:off x="0" y="14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7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8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Светло серый фон для презентации - фото и картинки: 67 штук">
            <a:extLst>
              <a:ext uri="{FF2B5EF4-FFF2-40B4-BE49-F238E27FC236}">
                <a16:creationId xmlns:a16="http://schemas.microsoft.com/office/drawing/2014/main" id="{610F9F68-6D7B-426C-B538-7DAAF4ED6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699D795-33E3-44B3-9589-5B887E113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7028"/>
              </p:ext>
            </p:extLst>
          </p:nvPr>
        </p:nvGraphicFramePr>
        <p:xfrm>
          <a:off x="2911876" y="186432"/>
          <a:ext cx="5859261" cy="6480697"/>
        </p:xfrm>
        <a:graphic>
          <a:graphicData uri="http://schemas.openxmlformats.org/drawingml/2006/table">
            <a:tbl>
              <a:tblPr/>
              <a:tblGrid>
                <a:gridCol w="2157274">
                  <a:extLst>
                    <a:ext uri="{9D8B030D-6E8A-4147-A177-3AD203B41FA5}">
                      <a16:colId xmlns:a16="http://schemas.microsoft.com/office/drawing/2014/main" val="1671810656"/>
                    </a:ext>
                  </a:extLst>
                </a:gridCol>
                <a:gridCol w="3701987">
                  <a:extLst>
                    <a:ext uri="{9D8B030D-6E8A-4147-A177-3AD203B41FA5}">
                      <a16:colId xmlns:a16="http://schemas.microsoft.com/office/drawing/2014/main" val="1064493396"/>
                    </a:ext>
                  </a:extLst>
                </a:gridCol>
              </a:tblGrid>
              <a:tr h="848220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Century Gothic" panose="020B0502020202020204" pitchFamily="34" charset="0"/>
                        </a:rPr>
                        <a:t>Функциональное требование</a:t>
                      </a:r>
                    </a:p>
                  </a:txBody>
                  <a:tcPr marL="11391" marR="11391" marT="11391" marB="11391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Century Gothic" panose="020B0502020202020204" pitchFamily="34" charset="0"/>
                        </a:rPr>
                        <a:t>Описание требуемого поведения системы в определенных условиях</a:t>
                      </a:r>
                    </a:p>
                  </a:txBody>
                  <a:tcPr marL="11391" marR="11391" marT="11391" marB="11391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024514"/>
                  </a:ext>
                </a:extLst>
              </a:tr>
              <a:tr h="1459019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Century Gothic" panose="020B0502020202020204" pitchFamily="34" charset="0"/>
                        </a:rPr>
                        <a:t>Нефункциональное требование</a:t>
                      </a:r>
                    </a:p>
                  </a:txBody>
                  <a:tcPr marL="11391" marR="11391" marT="11391" marB="11391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Century Gothic" panose="020B0502020202020204" pitchFamily="34" charset="0"/>
                        </a:rPr>
                        <a:t>Описание свойства или особенности, которым должна обладать система, или ограничение, которое должна соблюдать система</a:t>
                      </a:r>
                    </a:p>
                  </a:txBody>
                  <a:tcPr marL="11391" marR="11391" marT="11391" marB="11391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140394"/>
                  </a:ext>
                </a:extLst>
              </a:tr>
              <a:tr h="1255420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Century Gothic" panose="020B0502020202020204" pitchFamily="34" charset="0"/>
                        </a:rPr>
                        <a:t>Атрибут качества</a:t>
                      </a:r>
                    </a:p>
                  </a:txBody>
                  <a:tcPr marL="11391" marR="11391" marT="11391" marB="11391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Century Gothic" panose="020B0502020202020204" pitchFamily="34" charset="0"/>
                        </a:rPr>
                        <a:t>Вид нефункционального требования, описывающего характеристику сервиса или производительности продукта</a:t>
                      </a:r>
                    </a:p>
                  </a:txBody>
                  <a:tcPr marL="11391" marR="11391" marT="11391" marB="11391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304752"/>
                  </a:ext>
                </a:extLst>
              </a:tr>
              <a:tr h="1459019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Century Gothic" panose="020B0502020202020204" pitchFamily="34" charset="0"/>
                        </a:rPr>
                        <a:t>Системное требование</a:t>
                      </a:r>
                    </a:p>
                  </a:txBody>
                  <a:tcPr marL="11391" marR="11391" marT="11391" marB="11391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Century Gothic" panose="020B0502020202020204" pitchFamily="34" charset="0"/>
                        </a:rPr>
                        <a:t>Требование верхнего уровня к продукту, состоящему из многих подсистем, которые могут представлять собой ПО или совокупность ПО и оборудования</a:t>
                      </a:r>
                    </a:p>
                  </a:txBody>
                  <a:tcPr marL="11391" marR="11391" marT="11391" marB="11391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363996"/>
                  </a:ext>
                </a:extLst>
              </a:tr>
              <a:tr h="1459019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Century Gothic" panose="020B0502020202020204" pitchFamily="34" charset="0"/>
                        </a:rPr>
                        <a:t>Пользовательское требование</a:t>
                      </a:r>
                    </a:p>
                  </a:txBody>
                  <a:tcPr marL="11391" marR="11391" marT="11391" marB="11391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Century Gothic" panose="020B0502020202020204" pitchFamily="34" charset="0"/>
                        </a:rPr>
                        <a:t>Задача, которую определенные классы пользователей должны иметь возможность выполнять в системе, или требуемый атрибут продукта</a:t>
                      </a:r>
                    </a:p>
                  </a:txBody>
                  <a:tcPr marL="11391" marR="11391" marT="11391" marB="11391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182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72454F1-F42D-408E-B487-C375CFFE1CAF}"/>
              </a:ext>
            </a:extLst>
          </p:cNvPr>
          <p:cNvSpPr txBox="1"/>
          <p:nvPr/>
        </p:nvSpPr>
        <p:spPr>
          <a:xfrm>
            <a:off x="0" y="14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8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8898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562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Яна Батыршина</dc:creator>
  <cp:lastModifiedBy>Яна Батыршина</cp:lastModifiedBy>
  <cp:revision>12</cp:revision>
  <dcterms:created xsi:type="dcterms:W3CDTF">2023-01-18T03:27:14Z</dcterms:created>
  <dcterms:modified xsi:type="dcterms:W3CDTF">2023-01-18T06:15:46Z</dcterms:modified>
</cp:coreProperties>
</file>