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2BD4D-8757-F4C6-99E9-97A46F9BC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EAF7F3-7409-C5F5-BE0D-1D6730BD9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1B220-1BE0-ABD4-964A-0F362930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C48D-6E54-49C4-A5DA-BB9DCCBF51D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E6D6DA-FB8F-00C3-C305-689455F4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7DED93-A007-F582-8BB1-F77FE6FB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0D0-E300-4724-9005-9515B696A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2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8243E-B35E-FABA-035B-8F4192F3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E4F5E1-8D72-542D-440B-AE084049E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EEB7EA-8ACA-E155-C7D8-1925EC80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C48D-6E54-49C4-A5DA-BB9DCCBF51D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268DFA-57EA-051D-EB8F-E096A980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B164C8-C109-7E0C-9F6D-43A4D5E9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0D0-E300-4724-9005-9515B696A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39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506946-EA62-969A-D5E3-4454EA39F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9D8D8D-8256-E44E-AB39-D4BA0C243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E72946-46C9-3E46-5054-9DB8BE9E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C48D-6E54-49C4-A5DA-BB9DCCBF51D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103046-C95F-1B2D-7854-55CC66DE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48B7B-E76E-AFBC-F189-9ACE392E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0D0-E300-4724-9005-9515B696A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8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5D48E-868C-3A44-48C8-BC5BB386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6CCF60-B31D-837B-9D0A-F3B00936C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9D4CF5-7D08-95C1-F06B-40283147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C48D-6E54-49C4-A5DA-BB9DCCBF51D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FCAB42-98D3-43CF-427B-1DC3AD39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047AF2-EC16-AE5F-2776-6A4A1344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0D0-E300-4724-9005-9515B696A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06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6E8D9-1C91-2788-79A2-7B2AA345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64E783-14E5-6CF1-7362-124392FF2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6B25F3-0BC4-424D-EAB8-EF88CCC4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C48D-6E54-49C4-A5DA-BB9DCCBF51D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24B324-5A30-B7D0-B17E-93EF731B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34ADB-0820-9560-4A65-78AC147F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0D0-E300-4724-9005-9515B696A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69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0273C-FB4D-6762-5822-36F71FE3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323402-CA5D-9C85-3131-64DAF836B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10E19D-F8F7-E2A8-2345-45CE71C7D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C7E0C1-0291-8E45-53BD-E74ED2D2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C48D-6E54-49C4-A5DA-BB9DCCBF51D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C32D0B-FCEF-0F87-704C-8ED51431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893C3F-FCF7-53F3-4DEF-2ABD230C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0D0-E300-4724-9005-9515B696A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25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A1865-B1EB-940D-8B89-7DFF8FBF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DC2DEA-08F3-CA03-C8CF-6FDFD0090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0ED617-1CF5-7E22-6DD8-71379D131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810241-DE02-F8B8-A66D-0E99E5B84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496B363-8DF8-E14E-DA2D-6608FB48A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3FA53F-B0B6-D67E-FA40-FCF8B260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C48D-6E54-49C4-A5DA-BB9DCCBF51D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08C599-B6B2-0E6D-6E2F-632AB196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4EB9192-137C-E835-D653-DA75093E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0D0-E300-4724-9005-9515B696A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0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D70DB-9FEC-8797-BD9A-32E716DC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E5FB1CE-E7B5-F7CB-91C3-8895824D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C48D-6E54-49C4-A5DA-BB9DCCBF51D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CE480E-19E4-3B91-2776-2DD6D2EF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688B14-69D0-0E7E-E120-A7BC6E4F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0D0-E300-4724-9005-9515B696A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6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3754EF-9043-A4FD-597A-ABE558F2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C48D-6E54-49C4-A5DA-BB9DCCBF51D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9D9A41-C8E6-BBCE-41EF-986724EA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27F1BF-D323-65BE-DA55-C5F6860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0D0-E300-4724-9005-9515B696A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95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C8677-BEBE-C535-B63B-BB7DBE06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A9525-CF7E-73C7-BE34-313FE8BC1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DC869D-BECC-638B-6676-A65268ECD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47594A-5347-2D0E-237B-6AA546F5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C48D-6E54-49C4-A5DA-BB9DCCBF51D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9A1E39-3668-171C-DDFD-8F60126A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D020EE-D83B-938B-8B16-1F3797A2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0D0-E300-4724-9005-9515B696A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7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EC7E1-ED3A-D16C-3A45-9419CFBD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53678A-161B-4AD9-B25B-6B3824247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B1854F-8152-A593-FE1B-5253F221F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28BD53-F510-2955-74F8-29B5661A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C48D-6E54-49C4-A5DA-BB9DCCBF51D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BC66D0-5553-C9FA-C529-01C798BF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AD3D85-77D7-8418-F0B3-FD5F0665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0D0-E300-4724-9005-9515B696A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6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FC7B9-93EA-0A66-6F11-0944E6AE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948DFB-0BBC-0604-BDA8-CCE9BE14D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0D1100-7337-1A0A-41BC-7EE7F765D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C48D-6E54-49C4-A5DA-BB9DCCBF51D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835809-6E60-2684-D919-8658BC82C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ADB5BE-2190-99F1-33EE-4503FE68E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680D0-E300-4724-9005-9515B696A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46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он в стиле Минимализм">
            <a:extLst>
              <a:ext uri="{FF2B5EF4-FFF2-40B4-BE49-F238E27FC236}">
                <a16:creationId xmlns:a16="http://schemas.microsoft.com/office/drawing/2014/main" id="{D4DCDB81-541A-45C7-CEAF-48B659C19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77A9F-6E62-1E3D-8FB5-F430163FD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2755"/>
            <a:ext cx="9144000" cy="2387600"/>
          </a:xfrm>
        </p:spPr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Жизненный цикл ПО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18BF63-A1AE-9A6D-6E64-483DF6FAE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69883"/>
            <a:ext cx="9144000" cy="534956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Century Gothic" panose="020B0502020202020204" pitchFamily="34" charset="0"/>
              </a:rPr>
              <a:t>Понятия</a:t>
            </a:r>
            <a:r>
              <a:rPr lang="en-US" sz="2800" dirty="0">
                <a:latin typeface="Century Gothic" panose="020B0502020202020204" pitchFamily="34" charset="0"/>
              </a:rPr>
              <a:t>,</a:t>
            </a:r>
            <a:r>
              <a:rPr lang="ru-RU" sz="2800" dirty="0">
                <a:latin typeface="Century Gothic" panose="020B0502020202020204" pitchFamily="34" charset="0"/>
              </a:rPr>
              <a:t> этапы и модели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E7F6D-B9E9-01F1-AA13-CCE299980FD3}"/>
              </a:ext>
            </a:extLst>
          </p:cNvPr>
          <p:cNvSpPr txBox="1"/>
          <p:nvPr/>
        </p:nvSpPr>
        <p:spPr>
          <a:xfrm>
            <a:off x="9836457" y="5610688"/>
            <a:ext cx="2246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Исхаков Артур </a:t>
            </a:r>
            <a:r>
              <a:rPr lang="ru-RU" dirty="0" err="1">
                <a:latin typeface="Century Gothic" panose="020B0502020202020204" pitchFamily="34" charset="0"/>
              </a:rPr>
              <a:t>Батыршин</a:t>
            </a:r>
            <a:r>
              <a:rPr lang="ru-RU" dirty="0">
                <a:latin typeface="Century Gothic" panose="020B0502020202020204" pitchFamily="34" charset="0"/>
              </a:rPr>
              <a:t> Карим 20П-3</a:t>
            </a:r>
          </a:p>
        </p:txBody>
      </p:sp>
    </p:spTree>
    <p:extLst>
      <p:ext uri="{BB962C8B-B14F-4D97-AF65-F5344CB8AC3E}">
        <p14:creationId xmlns:p14="http://schemas.microsoft.com/office/powerpoint/2010/main" val="24346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Фон в стиле Минимализм">
            <a:extLst>
              <a:ext uri="{FF2B5EF4-FFF2-40B4-BE49-F238E27FC236}">
                <a16:creationId xmlns:a16="http://schemas.microsoft.com/office/drawing/2014/main" id="{53EE7FFA-2443-8F96-F5F5-D8CAF6FCC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63B3E-3F32-D33D-A770-993179FD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67414"/>
            <a:ext cx="4255995" cy="53181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Жизненный цикл ПО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CF9B73-667B-8D6E-A7FB-A7C6EE45E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78998"/>
            <a:ext cx="4886309" cy="3989142"/>
          </a:xfrm>
        </p:spPr>
        <p:txBody>
          <a:bodyPr/>
          <a:lstStyle/>
          <a:p>
            <a:r>
              <a:rPr lang="ru-RU" altLang="ru-RU" sz="2400" dirty="0">
                <a:latin typeface="Century Gothic" panose="020B0502020202020204" pitchFamily="34" charset="0"/>
              </a:rPr>
              <a:t>ЖЦ ПО определяется как период времени, который начинается с момента принятия решения о необходимости создания ПО и заканчивается в момент его полного изъятия из эксплуатации.</a:t>
            </a:r>
          </a:p>
          <a:p>
            <a:endParaRPr lang="ru-RU" dirty="0"/>
          </a:p>
        </p:txBody>
      </p:sp>
      <p:pic>
        <p:nvPicPr>
          <p:cNvPr id="2054" name="Picture 6" descr="Кусок пазла – Бесплатные иконки: развлекательная программа">
            <a:extLst>
              <a:ext uri="{FF2B5EF4-FFF2-40B4-BE49-F238E27FC236}">
                <a16:creationId xmlns:a16="http://schemas.microsoft.com/office/drawing/2014/main" id="{C40086AF-5943-D54A-9220-6693C90A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853" y="1167414"/>
            <a:ext cx="3750077" cy="375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19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Фон в стиле Минимализм">
            <a:extLst>
              <a:ext uri="{FF2B5EF4-FFF2-40B4-BE49-F238E27FC236}">
                <a16:creationId xmlns:a16="http://schemas.microsoft.com/office/drawing/2014/main" id="{4F830070-F00C-2F88-CFC8-F60C9EBB6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E2EAB-054F-C4F0-634B-75283C32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51" y="576263"/>
            <a:ext cx="10515600" cy="941819"/>
          </a:xfrm>
        </p:spPr>
        <p:txBody>
          <a:bodyPr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Этапы жизненного цикла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539C89-82A4-FFD6-02E2-1C07B8E08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8744" y="1837386"/>
            <a:ext cx="10078807" cy="3755547"/>
          </a:xfrm>
        </p:spPr>
        <p:txBody>
          <a:bodyPr>
            <a:noAutofit/>
          </a:bodyPr>
          <a:lstStyle/>
          <a:p>
            <a:pPr algn="just"/>
            <a:r>
              <a:rPr lang="ru-RU" b="0" i="0" dirty="0">
                <a:solidFill>
                  <a:srgbClr val="101828"/>
                </a:solidFill>
                <a:effectLst/>
                <a:latin typeface="Century Gothic" panose="020B0502020202020204" pitchFamily="34" charset="0"/>
              </a:rPr>
              <a:t>В жизненном цикле разработки ПО можно выделить 6 основных этапов: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solidFill>
                  <a:srgbClr val="101828"/>
                </a:solidFill>
                <a:effectLst/>
                <a:latin typeface="Century Gothic" panose="020B0502020202020204" pitchFamily="34" charset="0"/>
              </a:rPr>
              <a:t>Анализ, составление требований к продукту.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solidFill>
                  <a:srgbClr val="101828"/>
                </a:solidFill>
                <a:effectLst/>
                <a:latin typeface="Century Gothic" panose="020B0502020202020204" pitchFamily="34" charset="0"/>
              </a:rPr>
              <a:t>Планирование.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solidFill>
                  <a:srgbClr val="101828"/>
                </a:solidFill>
                <a:effectLst/>
                <a:latin typeface="Century Gothic" panose="020B0502020202020204" pitchFamily="34" charset="0"/>
              </a:rPr>
              <a:t>Проектирование и дизайн.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solidFill>
                  <a:srgbClr val="101828"/>
                </a:solidFill>
                <a:effectLst/>
                <a:latin typeface="Century Gothic" panose="020B0502020202020204" pitchFamily="34" charset="0"/>
              </a:rPr>
              <a:t>Разработка.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solidFill>
                  <a:srgbClr val="101828"/>
                </a:solidFill>
                <a:effectLst/>
                <a:latin typeface="Century Gothic" panose="020B0502020202020204" pitchFamily="34" charset="0"/>
              </a:rPr>
              <a:t>Тестирование.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solidFill>
                  <a:srgbClr val="101828"/>
                </a:solidFill>
                <a:effectLst/>
                <a:latin typeface="Century Gothic" panose="020B0502020202020204" pitchFamily="34" charset="0"/>
              </a:rPr>
              <a:t>Развертывание, эксплуатация.</a:t>
            </a:r>
          </a:p>
        </p:txBody>
      </p:sp>
    </p:spTree>
    <p:extLst>
      <p:ext uri="{BB962C8B-B14F-4D97-AF65-F5344CB8AC3E}">
        <p14:creationId xmlns:p14="http://schemas.microsoft.com/office/powerpoint/2010/main" val="352256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Фон в стиле Минимализм">
            <a:extLst>
              <a:ext uri="{FF2B5EF4-FFF2-40B4-BE49-F238E27FC236}">
                <a16:creationId xmlns:a16="http://schemas.microsoft.com/office/drawing/2014/main" id="{A5B7C96F-73C1-9200-D5E1-C78977579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79A75-239D-D414-52C2-51A792E8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884"/>
            <a:ext cx="10515600" cy="922630"/>
          </a:xfrm>
        </p:spPr>
        <p:txBody>
          <a:bodyPr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Основные модели ЖЦ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FE8D28-C742-E0A8-5AB3-25482DD57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83443"/>
            <a:ext cx="10515600" cy="2139810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sz="260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Каскадная модель (она же “водопадная” - </a:t>
            </a:r>
            <a:r>
              <a:rPr lang="ru-RU" sz="260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waterfall</a:t>
            </a:r>
            <a:r>
              <a:rPr lang="ru-RU" sz="260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ru-RU" sz="260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Итерационные модели</a:t>
            </a:r>
          </a:p>
          <a:p>
            <a:pPr algn="l">
              <a:buFont typeface="+mj-lt"/>
              <a:buAutoNum type="arabicPeriod"/>
            </a:pPr>
            <a:r>
              <a:rPr lang="ru-RU" sz="260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Инкрементная модель</a:t>
            </a:r>
          </a:p>
          <a:p>
            <a:pPr algn="l">
              <a:buFont typeface="+mj-lt"/>
              <a:buAutoNum type="arabicPeriod"/>
            </a:pPr>
            <a:r>
              <a:rPr lang="ru-RU" sz="260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Спиральная модель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947B2-72BA-81A9-14D2-490E1E384A54}"/>
              </a:ext>
            </a:extLst>
          </p:cNvPr>
          <p:cNvSpPr txBox="1"/>
          <p:nvPr/>
        </p:nvSpPr>
        <p:spPr>
          <a:xfrm>
            <a:off x="838200" y="1951479"/>
            <a:ext cx="72404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0" i="0" dirty="0">
                <a:effectLst/>
                <a:latin typeface="Century Gothic" panose="020B0502020202020204" pitchFamily="34" charset="0"/>
              </a:rPr>
              <a:t>Среди моделей жизненного цикла программного обеспечения наиболее известны следующие: </a:t>
            </a:r>
            <a:endParaRPr lang="ru-RU" sz="2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48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Фон в стиле Минимализм">
            <a:extLst>
              <a:ext uri="{FF2B5EF4-FFF2-40B4-BE49-F238E27FC236}">
                <a16:creationId xmlns:a16="http://schemas.microsoft.com/office/drawing/2014/main" id="{0738CD23-E68D-F079-2F4A-984735C6D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E6700-C939-9961-E8F5-4027680E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Waterfall (</a:t>
            </a:r>
            <a:r>
              <a:rPr lang="ru-RU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каскадная модель)</a:t>
            </a:r>
            <a:br>
              <a:rPr lang="ru-RU" b="1" i="0" dirty="0">
                <a:solidFill>
                  <a:srgbClr val="222222"/>
                </a:solidFill>
                <a:effectLst/>
                <a:latin typeface="Roboto Condensed" panose="020B0604020202020204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75618C-9E28-39FE-90A0-AECA39251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540"/>
            <a:ext cx="10515600" cy="1441358"/>
          </a:xfrm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Основная суть модели </a:t>
            </a:r>
            <a:r>
              <a:rPr lang="ru-RU" sz="2400" b="1" i="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Waterfall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 в том, что этапы зависят друг от друга и следующий начинается, когда закончен предыдущий, образуя таким образом поступательное (каскадное) движение вперед. 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C2C861-4BBF-3D69-CBD6-DC96F1044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24" y="2789076"/>
            <a:ext cx="6951216" cy="387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7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Фон в стиле Минимализм">
            <a:extLst>
              <a:ext uri="{FF2B5EF4-FFF2-40B4-BE49-F238E27FC236}">
                <a16:creationId xmlns:a16="http://schemas.microsoft.com/office/drawing/2014/main" id="{E846D452-0AEB-30C3-E21D-328C05FF1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AB2AE-820B-9E21-D4ED-6034EF47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Итерационная</a:t>
            </a:r>
            <a:r>
              <a:rPr lang="en-US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модель</a:t>
            </a:r>
            <a:br>
              <a:rPr lang="ru-RU" b="1" i="0" dirty="0">
                <a:solidFill>
                  <a:srgbClr val="222222"/>
                </a:solidFill>
                <a:effectLst/>
                <a:latin typeface="Roboto Condensed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900D5A-925C-29C0-D51D-234436A1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274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b="1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Итерационная модель</a:t>
            </a:r>
            <a:r>
              <a:rPr lang="ru-RU" sz="22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 предполагает разбиение проекта на части (этапы, итерации) и прохождение этапов жизненного цикла на каждом их них. Каждый этап является законченным сам по себе, совокупность этапов формирует конечный результат.</a:t>
            </a:r>
            <a:endParaRPr lang="ru-RU" sz="2200" dirty="0">
              <a:latin typeface="Century Gothic" panose="020B0502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42A207-16F2-FC83-2D09-74FEECF16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695561"/>
            <a:ext cx="6934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3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Фон в стиле Минимализм">
            <a:extLst>
              <a:ext uri="{FF2B5EF4-FFF2-40B4-BE49-F238E27FC236}">
                <a16:creationId xmlns:a16="http://schemas.microsoft.com/office/drawing/2014/main" id="{E9FF6CC0-6309-31A0-0537-7719081E3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51810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B93E-6B3A-8D51-C826-A7519284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спиральная модель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BD4DCE-F86B-C1B9-765E-96D38ADC5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208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Все этапы жизненного цикла при спиральной модели идут витками, на каждом из которых происходят проектирование, кодирование, дизайн, тестирование и т. д. Такой процесс отображает суть названия: поднимаясь, проходится один виток (цикл) спирали для достижения конечного результата.</a:t>
            </a:r>
            <a:endParaRPr lang="ru-RU" sz="2200" dirty="0">
              <a:latin typeface="Century Gothic" panose="020B0502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63ECB7-DA93-29A9-1D48-11BC0581C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972" y="2462771"/>
            <a:ext cx="4116056" cy="419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8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Фон в стиле Минимализм">
            <a:extLst>
              <a:ext uri="{FF2B5EF4-FFF2-40B4-BE49-F238E27FC236}">
                <a16:creationId xmlns:a16="http://schemas.microsoft.com/office/drawing/2014/main" id="{F6BEC714-DE39-CF6E-E754-20F73F88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51810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E128F-C2A6-1B84-857E-E7BB344F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инкрементная модель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590A16-76BC-66E0-7D4A-9FFC1FC56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b="0" i="0" dirty="0">
                <a:solidFill>
                  <a:srgbClr val="222222"/>
                </a:solidFill>
                <a:effectLst/>
                <a:latin typeface="Century Gothic" panose="020B0502020202020204" pitchFamily="34" charset="0"/>
              </a:rPr>
              <a:t>Принцип, который лежит в основе инкрементной модели, подразумевает расширение возможностей, достраивание модулей и функций приложения. Буквальный перевод слова инкремент: «увеличение на один». Это «увеличение на один» применяется в том числе для обозначения версий продукта.</a:t>
            </a:r>
            <a:endParaRPr lang="ru-RU" sz="2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93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Фон в стиле Минимализм">
            <a:extLst>
              <a:ext uri="{FF2B5EF4-FFF2-40B4-BE49-F238E27FC236}">
                <a16:creationId xmlns:a16="http://schemas.microsoft.com/office/drawing/2014/main" id="{715B57A5-8851-DD95-D5CC-D4CCFDB1F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51810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D70BA-1528-4F6B-2E68-4502BF68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457200"/>
            <a:ext cx="4505695" cy="1600200"/>
          </a:xfrm>
        </p:spPr>
        <p:txBody>
          <a:bodyPr/>
          <a:lstStyle/>
          <a:p>
            <a:r>
              <a:rPr lang="ru-RU" b="0" i="0" dirty="0">
                <a:effectLst/>
                <a:latin typeface="Century Gothic" panose="020B0502020202020204" pitchFamily="34" charset="0"/>
              </a:rPr>
              <a:t>дополнительные модели жизненного цикла 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4C18BF-191D-B966-1EC3-DA4B688D1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330" y="2155054"/>
            <a:ext cx="4434674" cy="3811588"/>
          </a:xfrm>
        </p:spPr>
        <p:txBody>
          <a:bodyPr>
            <a:normAutofit/>
          </a:bodyPr>
          <a:lstStyle/>
          <a:p>
            <a:pPr algn="l"/>
            <a:r>
              <a:rPr lang="ru-RU" sz="2000" b="0" i="0" dirty="0">
                <a:solidFill>
                  <a:srgbClr val="111111"/>
                </a:solidFill>
                <a:effectLst/>
                <a:latin typeface="Century Gothic" panose="020B0502020202020204" pitchFamily="34" charset="0"/>
              </a:rPr>
              <a:t>V модель (разработка через тестирование)</a:t>
            </a:r>
            <a:r>
              <a:rPr lang="en-US" sz="2000" dirty="0">
                <a:solidFill>
                  <a:srgbClr val="111111"/>
                </a:solidFill>
                <a:latin typeface="Century Gothic" panose="020B0502020202020204" pitchFamily="34" charset="0"/>
              </a:rPr>
              <a:t>-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Century Gothic" panose="020B0502020202020204" pitchFamily="34" charset="0"/>
              </a:rPr>
              <a:t>Данная модель имеет более приближенный к современным методам алгоритм, однако все еще имеет ряд недостатков. Является одной из основных практик экстремального программирования.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AE12449B-E5DD-7780-F266-FF56912094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622" y="1124397"/>
            <a:ext cx="5809530" cy="366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4977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316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Roboto Condensed</vt:lpstr>
      <vt:lpstr>Тема Office</vt:lpstr>
      <vt:lpstr>Жизненный цикл ПО</vt:lpstr>
      <vt:lpstr>Жизненный цикл ПО</vt:lpstr>
      <vt:lpstr>Этапы жизненного цикла</vt:lpstr>
      <vt:lpstr>Основные модели ЖЦ</vt:lpstr>
      <vt:lpstr>Waterfall (каскадная модель) </vt:lpstr>
      <vt:lpstr>Итерационная модель </vt:lpstr>
      <vt:lpstr>спиральная модель</vt:lpstr>
      <vt:lpstr>инкрементная модель</vt:lpstr>
      <vt:lpstr>дополнительные модели жизненного цикла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ПО</dc:title>
  <dc:creator>Пртур Миркус</dc:creator>
  <cp:lastModifiedBy>Пртур Миркус</cp:lastModifiedBy>
  <cp:revision>1</cp:revision>
  <dcterms:created xsi:type="dcterms:W3CDTF">2023-01-18T05:47:48Z</dcterms:created>
  <dcterms:modified xsi:type="dcterms:W3CDTF">2023-01-18T06:46:51Z</dcterms:modified>
</cp:coreProperties>
</file>