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4B8ED-4735-469A-B935-DA6924044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E497C5-D7B1-402B-990A-0AECB813D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A09AC7-48E7-4D91-BCFC-B8B864A27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511D-D088-4F9E-98D9-FFC37FEE2D66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CEFFB3-C71B-48A9-A492-F0912991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A71DE0-B2A2-4385-A64C-996C3E27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0BCB-1ABF-4E61-8433-57C40A9C40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98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EC3700-C549-4E00-9570-7ACC7F8F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A393B5-60D6-41EA-A33D-04C23B69E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4FE8FD-6A0A-4199-82D0-685887B8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511D-D088-4F9E-98D9-FFC37FEE2D66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8D6BC7-AB16-4900-A916-7460C03F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812CAA-C09C-459E-A84C-613C3D3A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0BCB-1ABF-4E61-8433-57C40A9C40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69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3212331-15F1-46F7-A0CD-589E1780A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E63F7C-5A67-4733-B0BF-699FE3A66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6B0741-1D07-4654-AD56-365C920DF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511D-D088-4F9E-98D9-FFC37FEE2D66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41D1FE-A0E2-4F65-81BE-D657BA9C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A54105-6F94-4132-B418-64C76EDE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0BCB-1ABF-4E61-8433-57C40A9C40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24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A5E9A-108D-43BE-9391-CB2C4355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2E2159-9D46-42EB-963A-23D61D7E4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91587B-3747-4879-B2FD-170948335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511D-D088-4F9E-98D9-FFC37FEE2D66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202DA9-21B1-4C68-95B9-A6A7E010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ECCF9E-F09E-479A-90DB-41FC74F5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0BCB-1ABF-4E61-8433-57C40A9C40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0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8C3023-C3C9-40FF-860E-A97F1090E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A22B77-931F-46BF-A864-B78ED118E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8F906C-7229-41E6-AA27-8BB1C76F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511D-D088-4F9E-98D9-FFC37FEE2D66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609F39-5418-4D8A-AC65-272E279C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69E615-EC63-4F47-AFE7-7192F00D5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0BCB-1ABF-4E61-8433-57C40A9C40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38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786CCA-D96D-4D0C-9824-D887608B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996A5F-427A-4633-AD54-FC9E0CC4C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093362-CA3D-4A6A-BA15-3432E3B27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D823D0-B773-4185-826F-3D4E0072C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511D-D088-4F9E-98D9-FFC37FEE2D66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F73F47-8A43-429C-B8D8-CF97CE82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394912-664B-4D42-8DAC-CBB42703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0BCB-1ABF-4E61-8433-57C40A9C40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71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B6241-8297-40F9-B873-B98EF248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22D594-B5BD-43F5-90AA-0586D3AD2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22B1B2-2F48-4107-95C7-7EBD559C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627C94C-3422-4CE9-AFF6-33D1CDAAD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DF38CF9-9F44-4BE2-9FC2-05960F978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6AECBB-9674-4831-982C-0026EAA5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511D-D088-4F9E-98D9-FFC37FEE2D66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068052F-C48E-45EB-9E82-11C04B590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223801-B4CB-44EA-A1E7-3FDBAA6B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0BCB-1ABF-4E61-8433-57C40A9C40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5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6F0A5-33B9-43D3-8083-17D9319CB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455A52F-4DCF-4E24-A208-416949771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511D-D088-4F9E-98D9-FFC37FEE2D66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6F0B738-8B94-4D02-A5B8-FB2499DD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388697-9993-4F38-A1AC-4C9E2D3F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0BCB-1ABF-4E61-8433-57C40A9C40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72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9EB0B72-9560-4A08-91EE-1A93714E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511D-D088-4F9E-98D9-FFC37FEE2D66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83164DA-7D6B-4739-9C5F-235F0BCD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0AA496-8D8B-4867-8C20-4DF4DB81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0BCB-1ABF-4E61-8433-57C40A9C40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27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3CFF8-6554-48FF-8037-878DFBEEC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E2CC58-228B-4BE5-B72B-D9F7C1823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16B734-AA8F-4C63-A516-333A0FC3A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4A101B-D1F7-4041-85DD-A8672519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511D-D088-4F9E-98D9-FFC37FEE2D66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68134F-6146-467B-A419-37ACDAB1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6EC3BD-B7F2-46E0-8A42-0DFD6F4D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0BCB-1ABF-4E61-8433-57C40A9C40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41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8D5DE-BA72-40AE-87F8-9EA2D033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549134D-4B20-4C66-9E15-D12B6FFFC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7E3E62-4CCB-4360-A444-DA7728E13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D27D15-B695-4C4C-9FC5-36DA906B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511D-D088-4F9E-98D9-FFC37FEE2D66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693738-CB26-4277-B2D6-34AF87F0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639E5C-90CE-4D6C-B661-7C362E2A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0BCB-1ABF-4E61-8433-57C40A9C40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03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90EFB1-C00E-4E18-8E72-1410DC37B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CA461D-E843-4DA4-A86F-36203F354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499A2D-A273-459F-8E25-5748850A2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5511D-D088-4F9E-98D9-FFC37FEE2D66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4EAD98-EF41-43C3-A96A-8BC83027B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D0A23E-F033-4FCC-979D-26B31F860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D0BCB-1ABF-4E61-8433-57C40A9C40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ветло серый фон для презентации - 61 фото">
            <a:extLst>
              <a:ext uri="{FF2B5EF4-FFF2-40B4-BE49-F238E27FC236}">
                <a16:creationId xmlns:a16="http://schemas.microsoft.com/office/drawing/2014/main" id="{BA57BACD-D88B-4261-B694-FC34B7F44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820CF3-416D-45B3-B870-452E49EDF41C}"/>
              </a:ext>
            </a:extLst>
          </p:cNvPr>
          <p:cNvSpPr txBox="1"/>
          <p:nvPr/>
        </p:nvSpPr>
        <p:spPr>
          <a:xfrm>
            <a:off x="1670749" y="2351782"/>
            <a:ext cx="88505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0" i="0" dirty="0">
                <a:effectLst/>
                <a:latin typeface="Century Gothic" panose="020B0502020202020204" pitchFamily="34" charset="0"/>
              </a:rPr>
              <a:t>Современная Методология</a:t>
            </a:r>
            <a:endParaRPr lang="en-US" sz="3200" b="0" i="0" dirty="0">
              <a:effectLst/>
              <a:latin typeface="Century Gothic" panose="020B0502020202020204" pitchFamily="34" charset="0"/>
            </a:endParaRPr>
          </a:p>
          <a:p>
            <a:pPr algn="ctr"/>
            <a:r>
              <a:rPr lang="ru-RU" sz="3200" b="0" i="0" dirty="0">
                <a:effectLst/>
                <a:latin typeface="Century Gothic" panose="020B0502020202020204" pitchFamily="34" charset="0"/>
              </a:rPr>
              <a:t> Разработка программного обеспечения</a:t>
            </a:r>
            <a:endParaRPr lang="ru-RU" sz="3200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E91A49-C11C-49A2-9140-EF633CF419E6}"/>
              </a:ext>
            </a:extLst>
          </p:cNvPr>
          <p:cNvSpPr txBox="1"/>
          <p:nvPr/>
        </p:nvSpPr>
        <p:spPr>
          <a:xfrm>
            <a:off x="9792070" y="5780782"/>
            <a:ext cx="2233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Исхаков Артур</a:t>
            </a:r>
          </a:p>
          <a:p>
            <a:r>
              <a:rPr lang="ru-RU" dirty="0">
                <a:latin typeface="Century Gothic" panose="020B0502020202020204" pitchFamily="34" charset="0"/>
              </a:rPr>
              <a:t>Батыршин Карим</a:t>
            </a:r>
          </a:p>
          <a:p>
            <a:r>
              <a:rPr lang="ru-RU" dirty="0">
                <a:latin typeface="Century Gothic" panose="020B0502020202020204" pitchFamily="34" charset="0"/>
              </a:rPr>
              <a:t>20П-3</a:t>
            </a:r>
          </a:p>
        </p:txBody>
      </p:sp>
    </p:spTree>
    <p:extLst>
      <p:ext uri="{BB962C8B-B14F-4D97-AF65-F5344CB8AC3E}">
        <p14:creationId xmlns:p14="http://schemas.microsoft.com/office/powerpoint/2010/main" val="86124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Светло серый фон для презентации - 61 фото">
            <a:extLst>
              <a:ext uri="{FF2B5EF4-FFF2-40B4-BE49-F238E27FC236}">
                <a16:creationId xmlns:a16="http://schemas.microsoft.com/office/drawing/2014/main" id="{AACD8F11-39D6-4478-870F-497C21812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48129A-1A1D-46F5-BEAF-9E8A720D5D66}"/>
              </a:ext>
            </a:extLst>
          </p:cNvPr>
          <p:cNvSpPr txBox="1"/>
          <p:nvPr/>
        </p:nvSpPr>
        <p:spPr>
          <a:xfrm>
            <a:off x="905522" y="504988"/>
            <a:ext cx="998737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dirty="0">
                <a:effectLst/>
                <a:latin typeface="Century Gothic" panose="020B0502020202020204" pitchFamily="34" charset="0"/>
              </a:rPr>
              <a:t>Разработка программного обеспечения </a:t>
            </a:r>
            <a:r>
              <a:rPr lang="ru-RU" sz="2400" b="0" i="0" dirty="0">
                <a:effectLst/>
                <a:latin typeface="Century Gothic" panose="020B0502020202020204" pitchFamily="34" charset="0"/>
              </a:rPr>
              <a:t>- это процесс разработки, определения, проектирования, программирования, документирования, тестирования и исправления ошибок, связанных с созданием и обслуживанием приложений, сред или других компонентов программного обеспечения. Разработка программного обеспечения - это процесс написания и поддержки исходного кода, но в более широком смысле он включает в себя все, что задействовано от концепции желаемого программного обеспечения до окончательного его проявления, иногда в запланированном и структурированном процессе. Следовательно, разработка программного обеспечения может включать исследования, новые разработки, создание прототипов, модификацию, повторное использование, реинжиниринг, обслуживание или любые другие действия, которые приводят к программным продуктам.</a:t>
            </a:r>
            <a:endParaRPr lang="ru-RU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18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Светло серый фон для презентации - 61 фото">
            <a:extLst>
              <a:ext uri="{FF2B5EF4-FFF2-40B4-BE49-F238E27FC236}">
                <a16:creationId xmlns:a16="http://schemas.microsoft.com/office/drawing/2014/main" id="{F5E6EB77-70E0-49EC-86BB-F19F3A332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138A71-F377-4952-A83E-D810E0D28CB3}"/>
              </a:ext>
            </a:extLst>
          </p:cNvPr>
          <p:cNvSpPr txBox="1"/>
          <p:nvPr/>
        </p:nvSpPr>
        <p:spPr>
          <a:xfrm>
            <a:off x="2965141" y="485173"/>
            <a:ext cx="6755907" cy="1348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u="none" strike="noStrike" cap="none" dirty="0">
                <a:latin typeface="Century Gothic" panose="020B0502020202020204" pitchFamily="34" charset="0"/>
                <a:ea typeface="Century Schoolbook"/>
                <a:cs typeface="Century Schoolbook"/>
                <a:sym typeface="Century Schoolbook"/>
              </a:rPr>
              <a:t>Процесс разработки охватывает работы по созданию программного обеспечения и его компонентов в соответствии с заданными требованиями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92E2A-0EF0-49D7-B75E-7F061362AA13}"/>
              </a:ext>
            </a:extLst>
          </p:cNvPr>
          <p:cNvSpPr txBox="1"/>
          <p:nvPr/>
        </p:nvSpPr>
        <p:spPr>
          <a:xfrm>
            <a:off x="339572" y="2895456"/>
            <a:ext cx="6165540" cy="2041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marR="0" lvl="1" indent="-114300" algn="l" rtl="0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Schoolbook"/>
              <a:buChar char="•"/>
            </a:pPr>
            <a:r>
              <a:rPr lang="ru-RU" sz="2000" b="0" u="none" strike="noStrike" cap="none" dirty="0">
                <a:latin typeface="Century Gothic" panose="020B0502020202020204" pitchFamily="34" charset="0"/>
                <a:ea typeface="Century Schoolbook"/>
                <a:cs typeface="Century Schoolbook"/>
                <a:sym typeface="Century Schoolbook"/>
              </a:rPr>
              <a:t>оформление проектной и эксплуатационной документации;</a:t>
            </a:r>
            <a:endParaRPr lang="ru-RU" sz="2000" b="0" u="none" strike="noStrike" cap="none" dirty="0">
              <a:latin typeface="Century Gothic" panose="020B0502020202020204" pitchFamily="34" charset="0"/>
              <a:ea typeface="Times New Roman"/>
              <a:cs typeface="Times New Roman"/>
              <a:sym typeface="Times New Roman"/>
            </a:endParaRPr>
          </a:p>
          <a:p>
            <a:pPr marL="114300" marR="0" lvl="1" indent="-114300" algn="l" rtl="0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Schoolbook"/>
              <a:buChar char="•"/>
            </a:pPr>
            <a:r>
              <a:rPr lang="ru-RU" sz="2000" b="0" u="none" strike="noStrike" cap="none" dirty="0">
                <a:latin typeface="Century Gothic" panose="020B0502020202020204" pitchFamily="34" charset="0"/>
                <a:ea typeface="Century Schoolbook"/>
                <a:cs typeface="Century Schoolbook"/>
                <a:sym typeface="Century Schoolbook"/>
              </a:rPr>
              <a:t>подготовку материалов, необходимых для проверки работоспособности и соответствия качества программных продуктов; </a:t>
            </a:r>
            <a:endParaRPr lang="ru-RU" sz="2000" b="0" u="none" strike="noStrike" cap="none" dirty="0">
              <a:latin typeface="Century Gothic" panose="020B0502020202020204" pitchFamily="34" charset="0"/>
              <a:ea typeface="Times New Roman"/>
              <a:cs typeface="Times New Roman"/>
              <a:sym typeface="Times New Roman"/>
            </a:endParaRPr>
          </a:p>
          <a:p>
            <a:pPr marL="114300" marR="0" lvl="1" indent="-114300" algn="l" rtl="0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Schoolbook"/>
              <a:buChar char="•"/>
            </a:pPr>
            <a:r>
              <a:rPr lang="ru-RU" sz="2000" b="0" u="none" strike="noStrike" cap="none" dirty="0">
                <a:latin typeface="Century Gothic" panose="020B0502020202020204" pitchFamily="34" charset="0"/>
                <a:ea typeface="Century Schoolbook"/>
                <a:cs typeface="Century Schoolbook"/>
                <a:sym typeface="Century Schoolbook"/>
              </a:rPr>
              <a:t>подготовку материалов, необходимых для обучения персонала; </a:t>
            </a:r>
            <a:endParaRPr lang="ru-RU" sz="2000" b="0" u="none" strike="noStrike" cap="none" dirty="0">
              <a:latin typeface="Century Gothic" panose="020B0502020202020204" pitchFamily="34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364CAFC-4AFD-4676-8DF9-235F910A4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385" y="1912658"/>
            <a:ext cx="6833615" cy="414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2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Светло серый фон для презентации - 61 фото">
            <a:extLst>
              <a:ext uri="{FF2B5EF4-FFF2-40B4-BE49-F238E27FC236}">
                <a16:creationId xmlns:a16="http://schemas.microsoft.com/office/drawing/2014/main" id="{02AD110F-6C6F-4115-88D8-8156E3BA4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83B992-1734-4BD5-BAD9-DB7030FD2B7E}"/>
              </a:ext>
            </a:extLst>
          </p:cNvPr>
          <p:cNvSpPr txBox="1"/>
          <p:nvPr/>
        </p:nvSpPr>
        <p:spPr>
          <a:xfrm>
            <a:off x="294442" y="604472"/>
            <a:ext cx="1160311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3200" b="1" dirty="0">
                <a:effectLst/>
                <a:latin typeface="Century Gothic" panose="020B0502020202020204" pitchFamily="34" charset="0"/>
              </a:rPr>
              <a:t>Что такое разработка программного обеспечения?</a:t>
            </a:r>
          </a:p>
          <a:p>
            <a:pPr algn="l" fontAlgn="base"/>
            <a:endParaRPr lang="ru-RU" sz="2400" b="0" i="0" dirty="0">
              <a:effectLst/>
              <a:latin typeface="Century Gothic" panose="020B0502020202020204" pitchFamily="34" charset="0"/>
            </a:endParaRPr>
          </a:p>
          <a:p>
            <a:pPr algn="l" fontAlgn="base"/>
            <a:endParaRPr lang="ru-RU" sz="2400" dirty="0">
              <a:latin typeface="Century Gothic" panose="020B0502020202020204" pitchFamily="34" charset="0"/>
            </a:endParaRPr>
          </a:p>
          <a:p>
            <a:pPr algn="l" fontAlgn="base"/>
            <a:r>
              <a:rPr lang="ru-RU" sz="2400" b="0" i="0" dirty="0">
                <a:effectLst/>
                <a:latin typeface="Century Gothic" panose="020B0502020202020204" pitchFamily="34" charset="0"/>
              </a:rPr>
              <a:t>Процесс разработки ПО охватывает проектирование, создание документации, программирование, тестирование и непрерывное техническое обслуживание программного продукта. Эти составляющие образуют конвейер рабочего процесса — последовательность этапов, с помощью которых создаются высококачественные программные продукты. Такой конвейер называется жизненным циклом разработки программного обеспечения.</a:t>
            </a:r>
          </a:p>
          <a:p>
            <a:pPr algn="l" fontAlgn="base"/>
            <a:r>
              <a:rPr lang="ru-RU" sz="2400" b="0" i="0" dirty="0">
                <a:effectLst/>
                <a:latin typeface="Century Gothic" panose="020B0502020202020204" pitchFamily="34" charset="0"/>
              </a:rPr>
              <a:t>Несмотря на множество нюансов, жизненный цикл разработки программного обеспечения обычно складывается из перечисленных ниже типичных этапов.</a:t>
            </a:r>
          </a:p>
        </p:txBody>
      </p:sp>
    </p:spTree>
    <p:extLst>
      <p:ext uri="{BB962C8B-B14F-4D97-AF65-F5344CB8AC3E}">
        <p14:creationId xmlns:p14="http://schemas.microsoft.com/office/powerpoint/2010/main" val="4203780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Светло серый фон для презентации - 61 фото">
            <a:extLst>
              <a:ext uri="{FF2B5EF4-FFF2-40B4-BE49-F238E27FC236}">
                <a16:creationId xmlns:a16="http://schemas.microsoft.com/office/drawing/2014/main" id="{C2D03121-468E-413D-BDF5-A5AC2702F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10226F-1A00-4DA4-88A9-A91793F94DF8}"/>
              </a:ext>
            </a:extLst>
          </p:cNvPr>
          <p:cNvSpPr txBox="1"/>
          <p:nvPr/>
        </p:nvSpPr>
        <p:spPr>
          <a:xfrm>
            <a:off x="1041276" y="732342"/>
            <a:ext cx="101094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000" b="1" i="0" dirty="0">
                <a:effectLst/>
                <a:latin typeface="Century Gothic" panose="020B0502020202020204" pitchFamily="34" charset="0"/>
              </a:rPr>
              <a:t>Этапы разработки программного обеспечения</a:t>
            </a:r>
          </a:p>
          <a:p>
            <a:br>
              <a:rPr lang="ru-RU" sz="2000" dirty="0">
                <a:latin typeface="Century Gothic" panose="020B0502020202020204" pitchFamily="34" charset="0"/>
              </a:rPr>
            </a:br>
            <a:r>
              <a:rPr lang="ru-RU" sz="2000" b="0" i="0" dirty="0">
                <a:effectLst/>
                <a:latin typeface="Century Gothic" panose="020B0502020202020204" pitchFamily="34" charset="0"/>
              </a:rPr>
              <a:t>В зависимости от вида, масштабов и потребностей проекта определяется порядок разработки. Он будет несколько отличаться для </a:t>
            </a:r>
            <a:r>
              <a:rPr lang="ru-RU" sz="2000" b="0" i="0" u="none" strike="noStrike" dirty="0">
                <a:effectLst/>
                <a:latin typeface="Century Gothic" panose="020B0502020202020204" pitchFamily="34" charset="0"/>
              </a:rPr>
              <a:t>разработки мобильных приложений</a:t>
            </a:r>
            <a:r>
              <a:rPr lang="ru-RU" sz="2000" b="0" i="0" dirty="0">
                <a:effectLst/>
                <a:latin typeface="Century Gothic" panose="020B0502020202020204" pitchFamily="34" charset="0"/>
              </a:rPr>
              <a:t>, </a:t>
            </a:r>
            <a:r>
              <a:rPr lang="ru-RU" sz="2000" b="0" i="0" u="none" strike="noStrike" dirty="0">
                <a:effectLst/>
                <a:latin typeface="Century Gothic" panose="020B0502020202020204" pitchFamily="34" charset="0"/>
              </a:rPr>
              <a:t>встроенного ПО</a:t>
            </a:r>
            <a:r>
              <a:rPr lang="ru-RU" sz="2000" b="0" i="0" dirty="0">
                <a:effectLst/>
                <a:latin typeface="Century Gothic" panose="020B0502020202020204" pitchFamily="34" charset="0"/>
              </a:rPr>
              <a:t>, </a:t>
            </a:r>
            <a:r>
              <a:rPr lang="ru-RU" sz="2000" b="0" i="0" u="none" strike="noStrike" dirty="0">
                <a:effectLst/>
                <a:latin typeface="Century Gothic" panose="020B0502020202020204" pitchFamily="34" charset="0"/>
              </a:rPr>
              <a:t>решений для автоматизации</a:t>
            </a:r>
            <a:r>
              <a:rPr lang="ru-RU" sz="2000" b="0" i="0" dirty="0">
                <a:effectLst/>
                <a:latin typeface="Century Gothic" panose="020B0502020202020204" pitchFamily="34" charset="0"/>
              </a:rPr>
              <a:t> и </a:t>
            </a:r>
            <a:r>
              <a:rPr lang="ru-RU" sz="2000" b="0" i="0" u="none" strike="noStrike" dirty="0">
                <a:effectLst/>
                <a:latin typeface="Century Gothic" panose="020B0502020202020204" pitchFamily="34" charset="0"/>
              </a:rPr>
              <a:t>БД</a:t>
            </a:r>
            <a:r>
              <a:rPr lang="ru-RU" sz="2000" b="0" i="0" dirty="0">
                <a:effectLst/>
                <a:latin typeface="Century Gothic" panose="020B0502020202020204" pitchFamily="34" charset="0"/>
              </a:rPr>
              <a:t>, но общая последовательность действий для создания ПО универсальна:</a:t>
            </a:r>
            <a:endParaRPr lang="ru-RU" sz="2000" dirty="0">
              <a:latin typeface="Century Gothic" panose="020B0502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DC55397-126E-4E8B-AD4E-19E4FCC6A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163" y="2836471"/>
            <a:ext cx="7287671" cy="385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0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Светло серый фон для презентации - 61 фото">
            <a:extLst>
              <a:ext uri="{FF2B5EF4-FFF2-40B4-BE49-F238E27FC236}">
                <a16:creationId xmlns:a16="http://schemas.microsoft.com/office/drawing/2014/main" id="{3A2C2FD8-4633-4CBD-9274-487065870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AFDA6-1702-4126-88C9-93CDFC35D0E7}"/>
              </a:ext>
            </a:extLst>
          </p:cNvPr>
          <p:cNvSpPr txBox="1"/>
          <p:nvPr/>
        </p:nvSpPr>
        <p:spPr>
          <a:xfrm>
            <a:off x="1803646" y="1228397"/>
            <a:ext cx="858470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111111"/>
                </a:solidFill>
                <a:effectLst/>
                <a:latin typeface="Century Gothic" panose="020B0502020202020204" pitchFamily="34" charset="0"/>
              </a:rPr>
              <a:t>Дизайн — вторая по важности составляющая продукта после технических характеристик, влияющая на эффективность и скорость взаимодействия пользователя с ним. Требования к дизайну определяются ТЗ — как правило, важны простота, интуитивность и минимальные затраты на совершения действия (достижение результата), а также красота и соответствие стилю компании и (или) продукта.</a:t>
            </a:r>
          </a:p>
        </p:txBody>
      </p:sp>
    </p:spTree>
    <p:extLst>
      <p:ext uri="{BB962C8B-B14F-4D97-AF65-F5344CB8AC3E}">
        <p14:creationId xmlns:p14="http://schemas.microsoft.com/office/powerpoint/2010/main" val="285651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Светло серый фон для презентации - 61 фото">
            <a:extLst>
              <a:ext uri="{FF2B5EF4-FFF2-40B4-BE49-F238E27FC236}">
                <a16:creationId xmlns:a16="http://schemas.microsoft.com/office/drawing/2014/main" id="{5BB0B93F-032B-4851-9D1E-0BA8CCF89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21052A-74E0-4125-9E5F-71179E432197}"/>
              </a:ext>
            </a:extLst>
          </p:cNvPr>
          <p:cNvSpPr txBox="1"/>
          <p:nvPr/>
        </p:nvSpPr>
        <p:spPr>
          <a:xfrm>
            <a:off x="2338156" y="1659285"/>
            <a:ext cx="751568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effectLst/>
                <a:latin typeface="Century Gothic" panose="020B0502020202020204" pitchFamily="34" charset="0"/>
              </a:rPr>
              <a:t>Код — та часть работы, которая обычно ассоциируется с </a:t>
            </a:r>
            <a:r>
              <a:rPr lang="ru-RU" sz="2800" b="0" i="0" u="none" strike="noStrike" dirty="0">
                <a:effectLst/>
                <a:latin typeface="Century Gothic" panose="020B0502020202020204" pitchFamily="34" charset="0"/>
              </a:rPr>
              <a:t>разработкой ПО</a:t>
            </a:r>
            <a:r>
              <a:rPr lang="ru-RU" sz="2800" b="0" i="0" dirty="0">
                <a:effectLst/>
                <a:latin typeface="Century Gothic" panose="020B0502020202020204" pitchFamily="34" charset="0"/>
              </a:rPr>
              <a:t> как таковой. Важно, чтобы код был в достаточной мере оптимизированным, лаконичным и понятным. Назначаем на подобранные под специфику задания в ТЗ языки специализирующихся на их использовании программистов.</a:t>
            </a:r>
          </a:p>
        </p:txBody>
      </p:sp>
    </p:spTree>
    <p:extLst>
      <p:ext uri="{BB962C8B-B14F-4D97-AF65-F5344CB8AC3E}">
        <p14:creationId xmlns:p14="http://schemas.microsoft.com/office/powerpoint/2010/main" val="1406765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Светло серый фон для презентации - 61 фото">
            <a:extLst>
              <a:ext uri="{FF2B5EF4-FFF2-40B4-BE49-F238E27FC236}">
                <a16:creationId xmlns:a16="http://schemas.microsoft.com/office/drawing/2014/main" id="{E997584B-B8CD-4E83-AF2C-DE6ADEABE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3C04EC-E89C-42E3-8841-7BBABFB56AA0}"/>
              </a:ext>
            </a:extLst>
          </p:cNvPr>
          <p:cNvSpPr txBox="1"/>
          <p:nvPr/>
        </p:nvSpPr>
        <p:spPr>
          <a:xfrm>
            <a:off x="1612777" y="1720840"/>
            <a:ext cx="896644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effectLst/>
                <a:latin typeface="Century Gothic" panose="020B0502020202020204" pitchFamily="34" charset="0"/>
              </a:rPr>
              <a:t>Тестирование</a:t>
            </a:r>
            <a:r>
              <a:rPr lang="ru-RU" sz="2400" b="0" i="0" dirty="0">
                <a:effectLst/>
                <a:latin typeface="Century Gothic" panose="020B0502020202020204" pitchFamily="34" charset="0"/>
              </a:rPr>
              <a:t>. Тестирование в EDISON проводится на каждом этапе разработки ПО, включает множество тестов по </a:t>
            </a:r>
            <a:r>
              <a:rPr lang="ru-RU" sz="2400" b="0" i="0" u="none" strike="noStrike" dirty="0">
                <a:effectLst/>
                <a:latin typeface="Century Gothic" panose="020B0502020202020204" pitchFamily="34" charset="0"/>
              </a:rPr>
              <a:t>плану тестирования</a:t>
            </a:r>
            <a:r>
              <a:rPr lang="ru-RU" sz="2400" b="0" i="0" dirty="0">
                <a:effectLst/>
                <a:latin typeface="Century Gothic" panose="020B0502020202020204" pitchFamily="34" charset="0"/>
              </a:rPr>
              <a:t>, кастомизируемому с учётом специфики проекта на этапе составления технического задания. Результаты тестирования документируются и доступны клиенту в режиме реального времени. Оплата за продукт производится только после прохождения всех видов тестов, в том числе клиентских.</a:t>
            </a:r>
          </a:p>
        </p:txBody>
      </p:sp>
    </p:spTree>
    <p:extLst>
      <p:ext uri="{BB962C8B-B14F-4D97-AF65-F5344CB8AC3E}">
        <p14:creationId xmlns:p14="http://schemas.microsoft.com/office/powerpoint/2010/main" val="33901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Светло серый фон для презентации - 61 фото">
            <a:extLst>
              <a:ext uri="{FF2B5EF4-FFF2-40B4-BE49-F238E27FC236}">
                <a16:creationId xmlns:a16="http://schemas.microsoft.com/office/drawing/2014/main" id="{12A85CF9-DDB8-48F6-B706-0641A350C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BDB4FD-86F4-4868-A8F8-32286818A7F0}"/>
              </a:ext>
            </a:extLst>
          </p:cNvPr>
          <p:cNvSpPr txBox="1"/>
          <p:nvPr/>
        </p:nvSpPr>
        <p:spPr>
          <a:xfrm>
            <a:off x="1684907" y="1711962"/>
            <a:ext cx="882218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effectLst/>
                <a:latin typeface="Century Gothic" panose="020B0502020202020204" pitchFamily="34" charset="0"/>
              </a:rPr>
              <a:t>Документирование</a:t>
            </a:r>
            <a:r>
              <a:rPr lang="ru-RU" sz="2400" b="0" i="0" dirty="0">
                <a:effectLst/>
                <a:latin typeface="Century Gothic" panose="020B0502020202020204" pitchFamily="34" charset="0"/>
              </a:rPr>
              <a:t> — процедура, фиксирующая план, процесс и результат разработки программного обеспечения. Включает в себя всю исходную информацию (ТЗ, макеты), планы работ, затрат, тестирования, список задач исполнителей в каждый момент времени, отчеты о работе и так далее. Документация необходима для быстрого и точного выявления ошибок, прозрачности совместной работы, как обязательная юридическая часть договора.</a:t>
            </a:r>
          </a:p>
        </p:txBody>
      </p:sp>
    </p:spTree>
    <p:extLst>
      <p:ext uri="{BB962C8B-B14F-4D97-AF65-F5344CB8AC3E}">
        <p14:creationId xmlns:p14="http://schemas.microsoft.com/office/powerpoint/2010/main" val="28463456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504</Words>
  <Application>Microsoft Office PowerPoint</Application>
  <PresentationFormat>Широкоэкранный</PresentationFormat>
  <Paragraphs>21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Century Schoolbook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Яна Батыршина</dc:creator>
  <cp:lastModifiedBy>Яна Батыршина</cp:lastModifiedBy>
  <cp:revision>4</cp:revision>
  <dcterms:created xsi:type="dcterms:W3CDTF">2023-01-18T06:16:01Z</dcterms:created>
  <dcterms:modified xsi:type="dcterms:W3CDTF">2023-01-18T06:46:50Z</dcterms:modified>
</cp:coreProperties>
</file>