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531"/>
  </p:normalViewPr>
  <p:slideViewPr>
    <p:cSldViewPr snapToGrid="0" snapToObjects="1">
      <p:cViewPr varScale="1">
        <p:scale>
          <a:sx n="82" d="100"/>
          <a:sy n="82" d="100"/>
        </p:scale>
        <p:origin x="14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8C1A-F395-1144-A3EF-803AC792D9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F28802-C1E4-864C-A0BC-C8FBBA47C6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00A05B-AEAA-1A4D-A278-52D19523F902}"/>
              </a:ext>
            </a:extLst>
          </p:cNvPr>
          <p:cNvSpPr>
            <a:spLocks noGrp="1"/>
          </p:cNvSpPr>
          <p:nvPr>
            <p:ph type="dt" sz="half" idx="10"/>
          </p:nvPr>
        </p:nvSpPr>
        <p:spPr/>
        <p:txBody>
          <a:bodyPr/>
          <a:lstStyle/>
          <a:p>
            <a:fld id="{361C2BA3-35EE-634C-A4DB-C0D13A6FA6CA}" type="datetimeFigureOut">
              <a:rPr lang="en-US" smtClean="0"/>
              <a:t>2/16/24</a:t>
            </a:fld>
            <a:endParaRPr lang="en-US"/>
          </a:p>
        </p:txBody>
      </p:sp>
      <p:sp>
        <p:nvSpPr>
          <p:cNvPr id="5" name="Footer Placeholder 4">
            <a:extLst>
              <a:ext uri="{FF2B5EF4-FFF2-40B4-BE49-F238E27FC236}">
                <a16:creationId xmlns:a16="http://schemas.microsoft.com/office/drawing/2014/main" id="{E0867FB2-1229-CD42-8994-0A5FE4BD3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C91DB-821F-E84B-BBD3-A6720DEBFB81}"/>
              </a:ext>
            </a:extLst>
          </p:cNvPr>
          <p:cNvSpPr>
            <a:spLocks noGrp="1"/>
          </p:cNvSpPr>
          <p:nvPr>
            <p:ph type="sldNum" sz="quarter" idx="12"/>
          </p:nvPr>
        </p:nvSpPr>
        <p:spPr/>
        <p:txBody>
          <a:bodyPr/>
          <a:lstStyle/>
          <a:p>
            <a:fld id="{24F5E1BB-98AF-8D47-A80B-BB4F0F161105}" type="slidenum">
              <a:rPr lang="en-US" smtClean="0"/>
              <a:t>‹#›</a:t>
            </a:fld>
            <a:endParaRPr lang="en-US"/>
          </a:p>
        </p:txBody>
      </p:sp>
    </p:spTree>
    <p:extLst>
      <p:ext uri="{BB962C8B-B14F-4D97-AF65-F5344CB8AC3E}">
        <p14:creationId xmlns:p14="http://schemas.microsoft.com/office/powerpoint/2010/main" val="225476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AEBE-C1FD-8145-90F5-637AA2D741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0F6B2D-7298-444C-8457-75090253B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8745A-43DE-6E42-AB8D-EEFF3C70E342}"/>
              </a:ext>
            </a:extLst>
          </p:cNvPr>
          <p:cNvSpPr>
            <a:spLocks noGrp="1"/>
          </p:cNvSpPr>
          <p:nvPr>
            <p:ph type="dt" sz="half" idx="10"/>
          </p:nvPr>
        </p:nvSpPr>
        <p:spPr/>
        <p:txBody>
          <a:bodyPr/>
          <a:lstStyle/>
          <a:p>
            <a:fld id="{361C2BA3-35EE-634C-A4DB-C0D13A6FA6CA}" type="datetimeFigureOut">
              <a:rPr lang="en-US" smtClean="0"/>
              <a:t>2/16/24</a:t>
            </a:fld>
            <a:endParaRPr lang="en-US"/>
          </a:p>
        </p:txBody>
      </p:sp>
      <p:sp>
        <p:nvSpPr>
          <p:cNvPr id="5" name="Footer Placeholder 4">
            <a:extLst>
              <a:ext uri="{FF2B5EF4-FFF2-40B4-BE49-F238E27FC236}">
                <a16:creationId xmlns:a16="http://schemas.microsoft.com/office/drawing/2014/main" id="{60ECFA30-E33D-C544-8687-39A5CE14C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429EA-F5BA-D744-907A-27013B5CA615}"/>
              </a:ext>
            </a:extLst>
          </p:cNvPr>
          <p:cNvSpPr>
            <a:spLocks noGrp="1"/>
          </p:cNvSpPr>
          <p:nvPr>
            <p:ph type="sldNum" sz="quarter" idx="12"/>
          </p:nvPr>
        </p:nvSpPr>
        <p:spPr/>
        <p:txBody>
          <a:bodyPr/>
          <a:lstStyle/>
          <a:p>
            <a:fld id="{24F5E1BB-98AF-8D47-A80B-BB4F0F161105}" type="slidenum">
              <a:rPr lang="en-US" smtClean="0"/>
              <a:t>‹#›</a:t>
            </a:fld>
            <a:endParaRPr lang="en-US"/>
          </a:p>
        </p:txBody>
      </p:sp>
    </p:spTree>
    <p:extLst>
      <p:ext uri="{BB962C8B-B14F-4D97-AF65-F5344CB8AC3E}">
        <p14:creationId xmlns:p14="http://schemas.microsoft.com/office/powerpoint/2010/main" val="106705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F214DF-9D0C-6A42-87A6-DC015AF2DA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07A66F-9BB9-DB43-9EBB-4FBDAA45C7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10189-8DA0-CD41-95CB-2F4B88592164}"/>
              </a:ext>
            </a:extLst>
          </p:cNvPr>
          <p:cNvSpPr>
            <a:spLocks noGrp="1"/>
          </p:cNvSpPr>
          <p:nvPr>
            <p:ph type="dt" sz="half" idx="10"/>
          </p:nvPr>
        </p:nvSpPr>
        <p:spPr/>
        <p:txBody>
          <a:bodyPr/>
          <a:lstStyle/>
          <a:p>
            <a:fld id="{361C2BA3-35EE-634C-A4DB-C0D13A6FA6CA}" type="datetimeFigureOut">
              <a:rPr lang="en-US" smtClean="0"/>
              <a:t>2/16/24</a:t>
            </a:fld>
            <a:endParaRPr lang="en-US"/>
          </a:p>
        </p:txBody>
      </p:sp>
      <p:sp>
        <p:nvSpPr>
          <p:cNvPr id="5" name="Footer Placeholder 4">
            <a:extLst>
              <a:ext uri="{FF2B5EF4-FFF2-40B4-BE49-F238E27FC236}">
                <a16:creationId xmlns:a16="http://schemas.microsoft.com/office/drawing/2014/main" id="{7F58280A-E568-C748-A802-F84A53BEE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A58ED-E2BD-7244-9D43-AA3A5E880779}"/>
              </a:ext>
            </a:extLst>
          </p:cNvPr>
          <p:cNvSpPr>
            <a:spLocks noGrp="1"/>
          </p:cNvSpPr>
          <p:nvPr>
            <p:ph type="sldNum" sz="quarter" idx="12"/>
          </p:nvPr>
        </p:nvSpPr>
        <p:spPr/>
        <p:txBody>
          <a:bodyPr/>
          <a:lstStyle/>
          <a:p>
            <a:fld id="{24F5E1BB-98AF-8D47-A80B-BB4F0F161105}" type="slidenum">
              <a:rPr lang="en-US" smtClean="0"/>
              <a:t>‹#›</a:t>
            </a:fld>
            <a:endParaRPr lang="en-US"/>
          </a:p>
        </p:txBody>
      </p:sp>
    </p:spTree>
    <p:extLst>
      <p:ext uri="{BB962C8B-B14F-4D97-AF65-F5344CB8AC3E}">
        <p14:creationId xmlns:p14="http://schemas.microsoft.com/office/powerpoint/2010/main" val="26075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6235-3BFB-9741-BA52-7E989B45C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CBD5C-C4D6-B546-8745-9BE00627C0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42BD8-1A64-B541-91C0-F780242751B4}"/>
              </a:ext>
            </a:extLst>
          </p:cNvPr>
          <p:cNvSpPr>
            <a:spLocks noGrp="1"/>
          </p:cNvSpPr>
          <p:nvPr>
            <p:ph type="dt" sz="half" idx="10"/>
          </p:nvPr>
        </p:nvSpPr>
        <p:spPr/>
        <p:txBody>
          <a:bodyPr/>
          <a:lstStyle/>
          <a:p>
            <a:fld id="{361C2BA3-35EE-634C-A4DB-C0D13A6FA6CA}" type="datetimeFigureOut">
              <a:rPr lang="en-US" smtClean="0"/>
              <a:t>2/16/24</a:t>
            </a:fld>
            <a:endParaRPr lang="en-US"/>
          </a:p>
        </p:txBody>
      </p:sp>
      <p:sp>
        <p:nvSpPr>
          <p:cNvPr id="5" name="Footer Placeholder 4">
            <a:extLst>
              <a:ext uri="{FF2B5EF4-FFF2-40B4-BE49-F238E27FC236}">
                <a16:creationId xmlns:a16="http://schemas.microsoft.com/office/drawing/2014/main" id="{CE267830-D352-BC40-AA1D-18686DF14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0A490-B3D1-384B-BF5C-DF2186F193DE}"/>
              </a:ext>
            </a:extLst>
          </p:cNvPr>
          <p:cNvSpPr>
            <a:spLocks noGrp="1"/>
          </p:cNvSpPr>
          <p:nvPr>
            <p:ph type="sldNum" sz="quarter" idx="12"/>
          </p:nvPr>
        </p:nvSpPr>
        <p:spPr/>
        <p:txBody>
          <a:bodyPr/>
          <a:lstStyle/>
          <a:p>
            <a:fld id="{24F5E1BB-98AF-8D47-A80B-BB4F0F161105}" type="slidenum">
              <a:rPr lang="en-US" smtClean="0"/>
              <a:t>‹#›</a:t>
            </a:fld>
            <a:endParaRPr lang="en-US"/>
          </a:p>
        </p:txBody>
      </p:sp>
    </p:spTree>
    <p:extLst>
      <p:ext uri="{BB962C8B-B14F-4D97-AF65-F5344CB8AC3E}">
        <p14:creationId xmlns:p14="http://schemas.microsoft.com/office/powerpoint/2010/main" val="56240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5017-7C78-3D49-9A85-7E927E620E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4E48E4-3E70-CE4E-A7EE-49EAF37A9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1CE25C-47C5-1A45-8A3A-51EA1F39CCFF}"/>
              </a:ext>
            </a:extLst>
          </p:cNvPr>
          <p:cNvSpPr>
            <a:spLocks noGrp="1"/>
          </p:cNvSpPr>
          <p:nvPr>
            <p:ph type="dt" sz="half" idx="10"/>
          </p:nvPr>
        </p:nvSpPr>
        <p:spPr/>
        <p:txBody>
          <a:bodyPr/>
          <a:lstStyle/>
          <a:p>
            <a:fld id="{361C2BA3-35EE-634C-A4DB-C0D13A6FA6CA}" type="datetimeFigureOut">
              <a:rPr lang="en-US" smtClean="0"/>
              <a:t>2/16/24</a:t>
            </a:fld>
            <a:endParaRPr lang="en-US"/>
          </a:p>
        </p:txBody>
      </p:sp>
      <p:sp>
        <p:nvSpPr>
          <p:cNvPr id="5" name="Footer Placeholder 4">
            <a:extLst>
              <a:ext uri="{FF2B5EF4-FFF2-40B4-BE49-F238E27FC236}">
                <a16:creationId xmlns:a16="http://schemas.microsoft.com/office/drawing/2014/main" id="{0C615186-6DB8-C741-B33F-BC68D16CC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212DB-F7FE-724E-80FC-9AC0EC9F2233}"/>
              </a:ext>
            </a:extLst>
          </p:cNvPr>
          <p:cNvSpPr>
            <a:spLocks noGrp="1"/>
          </p:cNvSpPr>
          <p:nvPr>
            <p:ph type="sldNum" sz="quarter" idx="12"/>
          </p:nvPr>
        </p:nvSpPr>
        <p:spPr/>
        <p:txBody>
          <a:bodyPr/>
          <a:lstStyle/>
          <a:p>
            <a:fld id="{24F5E1BB-98AF-8D47-A80B-BB4F0F161105}" type="slidenum">
              <a:rPr lang="en-US" smtClean="0"/>
              <a:t>‹#›</a:t>
            </a:fld>
            <a:endParaRPr lang="en-US"/>
          </a:p>
        </p:txBody>
      </p:sp>
    </p:spTree>
    <p:extLst>
      <p:ext uri="{BB962C8B-B14F-4D97-AF65-F5344CB8AC3E}">
        <p14:creationId xmlns:p14="http://schemas.microsoft.com/office/powerpoint/2010/main" val="368220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FA20-B20C-A447-9AE8-60917F0175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1EF433-696D-4F4A-A548-0C12E437EA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8D4BF0-269C-2F40-86CD-9BF593041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A5057D-18B5-FA48-BD8B-10BB8A122DED}"/>
              </a:ext>
            </a:extLst>
          </p:cNvPr>
          <p:cNvSpPr>
            <a:spLocks noGrp="1"/>
          </p:cNvSpPr>
          <p:nvPr>
            <p:ph type="dt" sz="half" idx="10"/>
          </p:nvPr>
        </p:nvSpPr>
        <p:spPr/>
        <p:txBody>
          <a:bodyPr/>
          <a:lstStyle/>
          <a:p>
            <a:fld id="{361C2BA3-35EE-634C-A4DB-C0D13A6FA6CA}" type="datetimeFigureOut">
              <a:rPr lang="en-US" smtClean="0"/>
              <a:t>2/16/24</a:t>
            </a:fld>
            <a:endParaRPr lang="en-US"/>
          </a:p>
        </p:txBody>
      </p:sp>
      <p:sp>
        <p:nvSpPr>
          <p:cNvPr id="6" name="Footer Placeholder 5">
            <a:extLst>
              <a:ext uri="{FF2B5EF4-FFF2-40B4-BE49-F238E27FC236}">
                <a16:creationId xmlns:a16="http://schemas.microsoft.com/office/drawing/2014/main" id="{176112A8-40DB-6844-9B7C-21FA124C7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E2E8A-02DB-9B48-B4ED-20151804D9C4}"/>
              </a:ext>
            </a:extLst>
          </p:cNvPr>
          <p:cNvSpPr>
            <a:spLocks noGrp="1"/>
          </p:cNvSpPr>
          <p:nvPr>
            <p:ph type="sldNum" sz="quarter" idx="12"/>
          </p:nvPr>
        </p:nvSpPr>
        <p:spPr/>
        <p:txBody>
          <a:bodyPr/>
          <a:lstStyle/>
          <a:p>
            <a:fld id="{24F5E1BB-98AF-8D47-A80B-BB4F0F161105}" type="slidenum">
              <a:rPr lang="en-US" smtClean="0"/>
              <a:t>‹#›</a:t>
            </a:fld>
            <a:endParaRPr lang="en-US"/>
          </a:p>
        </p:txBody>
      </p:sp>
    </p:spTree>
    <p:extLst>
      <p:ext uri="{BB962C8B-B14F-4D97-AF65-F5344CB8AC3E}">
        <p14:creationId xmlns:p14="http://schemas.microsoft.com/office/powerpoint/2010/main" val="1724464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452B-246E-C74C-9538-16B13F7D62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7CA21F-5264-524B-AB03-CCD5A9AC03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7D4BA-9D04-7841-8F34-2648C42963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4782BA-2F11-8946-90FE-15D49B434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06EB8-8FF8-E241-921B-9849C2AAF3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8F9E3C-90C9-794C-9F3D-E195FB8E20E3}"/>
              </a:ext>
            </a:extLst>
          </p:cNvPr>
          <p:cNvSpPr>
            <a:spLocks noGrp="1"/>
          </p:cNvSpPr>
          <p:nvPr>
            <p:ph type="dt" sz="half" idx="10"/>
          </p:nvPr>
        </p:nvSpPr>
        <p:spPr/>
        <p:txBody>
          <a:bodyPr/>
          <a:lstStyle/>
          <a:p>
            <a:fld id="{361C2BA3-35EE-634C-A4DB-C0D13A6FA6CA}" type="datetimeFigureOut">
              <a:rPr lang="en-US" smtClean="0"/>
              <a:t>2/16/24</a:t>
            </a:fld>
            <a:endParaRPr lang="en-US"/>
          </a:p>
        </p:txBody>
      </p:sp>
      <p:sp>
        <p:nvSpPr>
          <p:cNvPr id="8" name="Footer Placeholder 7">
            <a:extLst>
              <a:ext uri="{FF2B5EF4-FFF2-40B4-BE49-F238E27FC236}">
                <a16:creationId xmlns:a16="http://schemas.microsoft.com/office/drawing/2014/main" id="{A78873CB-FB1E-224D-95D9-7003372400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A79147-CE39-434C-996E-880DE71BFCD9}"/>
              </a:ext>
            </a:extLst>
          </p:cNvPr>
          <p:cNvSpPr>
            <a:spLocks noGrp="1"/>
          </p:cNvSpPr>
          <p:nvPr>
            <p:ph type="sldNum" sz="quarter" idx="12"/>
          </p:nvPr>
        </p:nvSpPr>
        <p:spPr/>
        <p:txBody>
          <a:bodyPr/>
          <a:lstStyle/>
          <a:p>
            <a:fld id="{24F5E1BB-98AF-8D47-A80B-BB4F0F161105}" type="slidenum">
              <a:rPr lang="en-US" smtClean="0"/>
              <a:t>‹#›</a:t>
            </a:fld>
            <a:endParaRPr lang="en-US"/>
          </a:p>
        </p:txBody>
      </p:sp>
    </p:spTree>
    <p:extLst>
      <p:ext uri="{BB962C8B-B14F-4D97-AF65-F5344CB8AC3E}">
        <p14:creationId xmlns:p14="http://schemas.microsoft.com/office/powerpoint/2010/main" val="1049724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64C9-BF04-F947-8118-D5B6D3EC72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902CA5-8263-3C46-A4AA-15B4992FEDBB}"/>
              </a:ext>
            </a:extLst>
          </p:cNvPr>
          <p:cNvSpPr>
            <a:spLocks noGrp="1"/>
          </p:cNvSpPr>
          <p:nvPr>
            <p:ph type="dt" sz="half" idx="10"/>
          </p:nvPr>
        </p:nvSpPr>
        <p:spPr/>
        <p:txBody>
          <a:bodyPr/>
          <a:lstStyle/>
          <a:p>
            <a:fld id="{361C2BA3-35EE-634C-A4DB-C0D13A6FA6CA}" type="datetimeFigureOut">
              <a:rPr lang="en-US" smtClean="0"/>
              <a:t>2/16/24</a:t>
            </a:fld>
            <a:endParaRPr lang="en-US"/>
          </a:p>
        </p:txBody>
      </p:sp>
      <p:sp>
        <p:nvSpPr>
          <p:cNvPr id="4" name="Footer Placeholder 3">
            <a:extLst>
              <a:ext uri="{FF2B5EF4-FFF2-40B4-BE49-F238E27FC236}">
                <a16:creationId xmlns:a16="http://schemas.microsoft.com/office/drawing/2014/main" id="{AA4FD97A-37CC-F94F-BE29-19D765298C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3A7882-EFF6-7544-A24C-FB3CCDADD1B1}"/>
              </a:ext>
            </a:extLst>
          </p:cNvPr>
          <p:cNvSpPr>
            <a:spLocks noGrp="1"/>
          </p:cNvSpPr>
          <p:nvPr>
            <p:ph type="sldNum" sz="quarter" idx="12"/>
          </p:nvPr>
        </p:nvSpPr>
        <p:spPr/>
        <p:txBody>
          <a:bodyPr/>
          <a:lstStyle/>
          <a:p>
            <a:fld id="{24F5E1BB-98AF-8D47-A80B-BB4F0F161105}" type="slidenum">
              <a:rPr lang="en-US" smtClean="0"/>
              <a:t>‹#›</a:t>
            </a:fld>
            <a:endParaRPr lang="en-US"/>
          </a:p>
        </p:txBody>
      </p:sp>
    </p:spTree>
    <p:extLst>
      <p:ext uri="{BB962C8B-B14F-4D97-AF65-F5344CB8AC3E}">
        <p14:creationId xmlns:p14="http://schemas.microsoft.com/office/powerpoint/2010/main" val="157751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471A85-C16F-C84C-BAD9-90B99DC73E64}"/>
              </a:ext>
            </a:extLst>
          </p:cNvPr>
          <p:cNvSpPr>
            <a:spLocks noGrp="1"/>
          </p:cNvSpPr>
          <p:nvPr>
            <p:ph type="dt" sz="half" idx="10"/>
          </p:nvPr>
        </p:nvSpPr>
        <p:spPr/>
        <p:txBody>
          <a:bodyPr/>
          <a:lstStyle/>
          <a:p>
            <a:fld id="{361C2BA3-35EE-634C-A4DB-C0D13A6FA6CA}" type="datetimeFigureOut">
              <a:rPr lang="en-US" smtClean="0"/>
              <a:t>2/16/24</a:t>
            </a:fld>
            <a:endParaRPr lang="en-US"/>
          </a:p>
        </p:txBody>
      </p:sp>
      <p:sp>
        <p:nvSpPr>
          <p:cNvPr id="3" name="Footer Placeholder 2">
            <a:extLst>
              <a:ext uri="{FF2B5EF4-FFF2-40B4-BE49-F238E27FC236}">
                <a16:creationId xmlns:a16="http://schemas.microsoft.com/office/drawing/2014/main" id="{89712CE8-3111-F640-A959-09EBAD1D77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D4E075-95A1-974E-B8AD-9645639397F3}"/>
              </a:ext>
            </a:extLst>
          </p:cNvPr>
          <p:cNvSpPr>
            <a:spLocks noGrp="1"/>
          </p:cNvSpPr>
          <p:nvPr>
            <p:ph type="sldNum" sz="quarter" idx="12"/>
          </p:nvPr>
        </p:nvSpPr>
        <p:spPr/>
        <p:txBody>
          <a:bodyPr/>
          <a:lstStyle/>
          <a:p>
            <a:fld id="{24F5E1BB-98AF-8D47-A80B-BB4F0F161105}" type="slidenum">
              <a:rPr lang="en-US" smtClean="0"/>
              <a:t>‹#›</a:t>
            </a:fld>
            <a:endParaRPr lang="en-US"/>
          </a:p>
        </p:txBody>
      </p:sp>
    </p:spTree>
    <p:extLst>
      <p:ext uri="{BB962C8B-B14F-4D97-AF65-F5344CB8AC3E}">
        <p14:creationId xmlns:p14="http://schemas.microsoft.com/office/powerpoint/2010/main" val="425639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DAA0-F994-E64E-9F9F-FD0230E44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917A8C-A67C-FB42-ABC6-C15A5EDF8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192B2F-D7ED-1847-BE21-BEC784780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015C8-454F-0C47-9A0B-1C98B1587A4F}"/>
              </a:ext>
            </a:extLst>
          </p:cNvPr>
          <p:cNvSpPr>
            <a:spLocks noGrp="1"/>
          </p:cNvSpPr>
          <p:nvPr>
            <p:ph type="dt" sz="half" idx="10"/>
          </p:nvPr>
        </p:nvSpPr>
        <p:spPr/>
        <p:txBody>
          <a:bodyPr/>
          <a:lstStyle/>
          <a:p>
            <a:fld id="{361C2BA3-35EE-634C-A4DB-C0D13A6FA6CA}" type="datetimeFigureOut">
              <a:rPr lang="en-US" smtClean="0"/>
              <a:t>2/16/24</a:t>
            </a:fld>
            <a:endParaRPr lang="en-US"/>
          </a:p>
        </p:txBody>
      </p:sp>
      <p:sp>
        <p:nvSpPr>
          <p:cNvPr id="6" name="Footer Placeholder 5">
            <a:extLst>
              <a:ext uri="{FF2B5EF4-FFF2-40B4-BE49-F238E27FC236}">
                <a16:creationId xmlns:a16="http://schemas.microsoft.com/office/drawing/2014/main" id="{DE7BE961-3A42-664B-9FC6-BE963F44C4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E907F-3563-3241-8D15-B29A53767DD0}"/>
              </a:ext>
            </a:extLst>
          </p:cNvPr>
          <p:cNvSpPr>
            <a:spLocks noGrp="1"/>
          </p:cNvSpPr>
          <p:nvPr>
            <p:ph type="sldNum" sz="quarter" idx="12"/>
          </p:nvPr>
        </p:nvSpPr>
        <p:spPr/>
        <p:txBody>
          <a:bodyPr/>
          <a:lstStyle/>
          <a:p>
            <a:fld id="{24F5E1BB-98AF-8D47-A80B-BB4F0F161105}" type="slidenum">
              <a:rPr lang="en-US" smtClean="0"/>
              <a:t>‹#›</a:t>
            </a:fld>
            <a:endParaRPr lang="en-US"/>
          </a:p>
        </p:txBody>
      </p:sp>
    </p:spTree>
    <p:extLst>
      <p:ext uri="{BB962C8B-B14F-4D97-AF65-F5344CB8AC3E}">
        <p14:creationId xmlns:p14="http://schemas.microsoft.com/office/powerpoint/2010/main" val="426387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9B67-361D-EB45-A8D6-64B1ACA18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75607-9708-4C4B-A805-00046695A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F85463-812D-6A41-82A9-68BC9B61E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7F5A5-DFFE-7844-B275-E7596CE07DBA}"/>
              </a:ext>
            </a:extLst>
          </p:cNvPr>
          <p:cNvSpPr>
            <a:spLocks noGrp="1"/>
          </p:cNvSpPr>
          <p:nvPr>
            <p:ph type="dt" sz="half" idx="10"/>
          </p:nvPr>
        </p:nvSpPr>
        <p:spPr/>
        <p:txBody>
          <a:bodyPr/>
          <a:lstStyle/>
          <a:p>
            <a:fld id="{361C2BA3-35EE-634C-A4DB-C0D13A6FA6CA}" type="datetimeFigureOut">
              <a:rPr lang="en-US" smtClean="0"/>
              <a:t>2/16/24</a:t>
            </a:fld>
            <a:endParaRPr lang="en-US"/>
          </a:p>
        </p:txBody>
      </p:sp>
      <p:sp>
        <p:nvSpPr>
          <p:cNvPr id="6" name="Footer Placeholder 5">
            <a:extLst>
              <a:ext uri="{FF2B5EF4-FFF2-40B4-BE49-F238E27FC236}">
                <a16:creationId xmlns:a16="http://schemas.microsoft.com/office/drawing/2014/main" id="{6A65003A-0813-D646-BB31-E833DBC549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FDE27-9B21-C24F-B67B-9349F23FACF9}"/>
              </a:ext>
            </a:extLst>
          </p:cNvPr>
          <p:cNvSpPr>
            <a:spLocks noGrp="1"/>
          </p:cNvSpPr>
          <p:nvPr>
            <p:ph type="sldNum" sz="quarter" idx="12"/>
          </p:nvPr>
        </p:nvSpPr>
        <p:spPr/>
        <p:txBody>
          <a:bodyPr/>
          <a:lstStyle/>
          <a:p>
            <a:fld id="{24F5E1BB-98AF-8D47-A80B-BB4F0F161105}" type="slidenum">
              <a:rPr lang="en-US" smtClean="0"/>
              <a:t>‹#›</a:t>
            </a:fld>
            <a:endParaRPr lang="en-US"/>
          </a:p>
        </p:txBody>
      </p:sp>
    </p:spTree>
    <p:extLst>
      <p:ext uri="{BB962C8B-B14F-4D97-AF65-F5344CB8AC3E}">
        <p14:creationId xmlns:p14="http://schemas.microsoft.com/office/powerpoint/2010/main" val="241950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E08F86-B88E-9A42-8D4E-5CB23242B0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090234-6FC1-5741-9606-DB619505D2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B4FE7-F977-4E4C-95FF-C44C5C6329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C2BA3-35EE-634C-A4DB-C0D13A6FA6CA}" type="datetimeFigureOut">
              <a:rPr lang="en-US" smtClean="0"/>
              <a:t>2/16/24</a:t>
            </a:fld>
            <a:endParaRPr lang="en-US"/>
          </a:p>
        </p:txBody>
      </p:sp>
      <p:sp>
        <p:nvSpPr>
          <p:cNvPr id="5" name="Footer Placeholder 4">
            <a:extLst>
              <a:ext uri="{FF2B5EF4-FFF2-40B4-BE49-F238E27FC236}">
                <a16:creationId xmlns:a16="http://schemas.microsoft.com/office/drawing/2014/main" id="{C9814B72-012E-1D42-B749-97915DE9D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D66B35-9DD4-F645-8904-D07ACBC59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5E1BB-98AF-8D47-A80B-BB4F0F161105}" type="slidenum">
              <a:rPr lang="en-US" smtClean="0"/>
              <a:t>‹#›</a:t>
            </a:fld>
            <a:endParaRPr lang="en-US"/>
          </a:p>
        </p:txBody>
      </p:sp>
    </p:spTree>
    <p:extLst>
      <p:ext uri="{BB962C8B-B14F-4D97-AF65-F5344CB8AC3E}">
        <p14:creationId xmlns:p14="http://schemas.microsoft.com/office/powerpoint/2010/main" val="154589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6C67-7124-D343-8470-B579B973544B}"/>
              </a:ext>
            </a:extLst>
          </p:cNvPr>
          <p:cNvSpPr>
            <a:spLocks noGrp="1"/>
          </p:cNvSpPr>
          <p:nvPr>
            <p:ph type="ctrTitle"/>
          </p:nvPr>
        </p:nvSpPr>
        <p:spPr/>
        <p:txBody>
          <a:bodyPr>
            <a:normAutofit/>
          </a:bodyPr>
          <a:lstStyle/>
          <a:p>
            <a:r>
              <a:rPr lang="en-US" sz="4800" b="1" dirty="0">
                <a:latin typeface="Algerian" pitchFamily="82" charset="77"/>
              </a:rPr>
              <a:t>Topic four:  Meaning in language</a:t>
            </a:r>
          </a:p>
        </p:txBody>
      </p:sp>
      <p:sp>
        <p:nvSpPr>
          <p:cNvPr id="3" name="Subtitle 2">
            <a:extLst>
              <a:ext uri="{FF2B5EF4-FFF2-40B4-BE49-F238E27FC236}">
                <a16:creationId xmlns:a16="http://schemas.microsoft.com/office/drawing/2014/main" id="{854A7324-ECC1-3144-AB83-32E13DFEF644}"/>
              </a:ext>
            </a:extLst>
          </p:cNvPr>
          <p:cNvSpPr>
            <a:spLocks noGrp="1"/>
          </p:cNvSpPr>
          <p:nvPr>
            <p:ph type="subTitle" idx="1"/>
          </p:nvPr>
        </p:nvSpPr>
        <p:spPr/>
        <p:txBody>
          <a:bodyPr>
            <a:normAutofit/>
          </a:bodyPr>
          <a:lstStyle/>
          <a:p>
            <a:r>
              <a:rPr lang="en-US" sz="2800" b="1" dirty="0">
                <a:latin typeface="Times New Roman" panose="02020603050405020304" pitchFamily="18" charset="0"/>
                <a:cs typeface="Times New Roman" panose="02020603050405020304" pitchFamily="18" charset="0"/>
              </a:rPr>
              <a:t>Kassim Shaaban</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English Department</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American University of Beirut</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English 227</a:t>
            </a:r>
          </a:p>
        </p:txBody>
      </p:sp>
    </p:spTree>
    <p:extLst>
      <p:ext uri="{BB962C8B-B14F-4D97-AF65-F5344CB8AC3E}">
        <p14:creationId xmlns:p14="http://schemas.microsoft.com/office/powerpoint/2010/main" val="2625522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4298-2624-9D4B-A703-BE8A01B85205}"/>
              </a:ext>
            </a:extLst>
          </p:cNvPr>
          <p:cNvSpPr>
            <a:spLocks noGrp="1"/>
          </p:cNvSpPr>
          <p:nvPr>
            <p:ph type="title"/>
          </p:nvPr>
        </p:nvSpPr>
        <p:spPr/>
        <p:txBody>
          <a:bodyPr/>
          <a:lstStyle/>
          <a:p>
            <a:pPr algn="ctr"/>
            <a:r>
              <a:rPr lang="en-US" dirty="0">
                <a:latin typeface="Algerian" pitchFamily="82" charset="77"/>
              </a:rPr>
              <a:t>Sense</a:t>
            </a:r>
          </a:p>
        </p:txBody>
      </p:sp>
      <p:sp>
        <p:nvSpPr>
          <p:cNvPr id="3" name="Content Placeholder 2">
            <a:extLst>
              <a:ext uri="{FF2B5EF4-FFF2-40B4-BE49-F238E27FC236}">
                <a16:creationId xmlns:a16="http://schemas.microsoft.com/office/drawing/2014/main" id="{ABB44370-A590-9949-8BFE-67EC851B9B58}"/>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Reference alone does not explain the meaning of all words in a language, as some words have no reference, yet they make sense, for example </a:t>
            </a:r>
            <a:r>
              <a:rPr lang="en-US" b="1" i="1" dirty="0">
                <a:latin typeface="Times New Roman" panose="02020603050405020304" pitchFamily="18" charset="0"/>
                <a:cs typeface="Times New Roman" panose="02020603050405020304" pitchFamily="18" charset="0"/>
              </a:rPr>
              <a:t>unicorn, Harry Potter, Superman, Sherlock Holmes.</a:t>
            </a:r>
          </a:p>
          <a:p>
            <a:r>
              <a:rPr lang="en-US" b="1" dirty="0">
                <a:latin typeface="Times New Roman" panose="02020603050405020304" pitchFamily="18" charset="0"/>
                <a:cs typeface="Times New Roman" panose="02020603050405020304" pitchFamily="18" charset="0"/>
              </a:rPr>
              <a:t>Philosophers suggest that part of the meaning is the image it conjures up.  We all have mental images that we develop as part of our readings or watching movies (e.g. </a:t>
            </a:r>
            <a:r>
              <a:rPr lang="en-US" b="1" i="1" dirty="0">
                <a:latin typeface="Times New Roman" panose="02020603050405020304" pitchFamily="18" charset="0"/>
                <a:cs typeface="Times New Roman" panose="02020603050405020304" pitchFamily="18" charset="0"/>
              </a:rPr>
              <a:t>Harry Potter </a:t>
            </a:r>
            <a:r>
              <a:rPr lang="en-US" b="1" dirty="0">
                <a:latin typeface="Times New Roman" panose="02020603050405020304" pitchFamily="18" charset="0"/>
                <a:cs typeface="Times New Roman" panose="02020603050405020304" pitchFamily="18" charset="0"/>
              </a:rPr>
              <a:t>books and movies).  </a:t>
            </a:r>
          </a:p>
          <a:p>
            <a:r>
              <a:rPr lang="en-US" b="1" dirty="0">
                <a:latin typeface="Times New Roman" panose="02020603050405020304" pitchFamily="18" charset="0"/>
                <a:cs typeface="Times New Roman" panose="02020603050405020304" pitchFamily="18" charset="0"/>
              </a:rPr>
              <a:t>Many frequently used and understood expressions are not associated with any images, but we still understand their meaning, as in </a:t>
            </a:r>
            <a:r>
              <a:rPr lang="en-US" b="1" i="1" dirty="0">
                <a:latin typeface="Times New Roman" panose="02020603050405020304" pitchFamily="18" charset="0"/>
                <a:cs typeface="Times New Roman" panose="02020603050405020304" pitchFamily="18" charset="0"/>
              </a:rPr>
              <a:t>why, what, if, very, too, oxygen, radium.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35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9FF7-60B1-9441-86A0-45491B2851F8}"/>
              </a:ext>
            </a:extLst>
          </p:cNvPr>
          <p:cNvSpPr>
            <a:spLocks noGrp="1"/>
          </p:cNvSpPr>
          <p:nvPr>
            <p:ph type="title"/>
          </p:nvPr>
        </p:nvSpPr>
        <p:spPr/>
        <p:txBody>
          <a:bodyPr/>
          <a:lstStyle/>
          <a:p>
            <a:pPr algn="ctr"/>
            <a:r>
              <a:rPr lang="en-US" b="1" dirty="0">
                <a:latin typeface="Algerian" pitchFamily="82" charset="77"/>
              </a:rPr>
              <a:t>Lexical relations</a:t>
            </a:r>
          </a:p>
        </p:txBody>
      </p:sp>
      <p:sp>
        <p:nvSpPr>
          <p:cNvPr id="3" name="Content Placeholder 2">
            <a:extLst>
              <a:ext uri="{FF2B5EF4-FFF2-40B4-BE49-F238E27FC236}">
                <a16:creationId xmlns:a16="http://schemas.microsoft.com/office/drawing/2014/main" id="{84C1398D-F743-A847-9E99-12471E7C5335}"/>
              </a:ext>
            </a:extLst>
          </p:cNvPr>
          <p:cNvSpPr>
            <a:spLocks noGrp="1"/>
          </p:cNvSpPr>
          <p:nvPr>
            <p:ph idx="1"/>
          </p:nvPr>
        </p:nvSpPr>
        <p:spPr/>
        <p:txBody>
          <a:bodyPr/>
          <a:lstStyle/>
          <a:p>
            <a:r>
              <a:rPr lang="en-US" b="1" dirty="0"/>
              <a:t>The term </a:t>
            </a:r>
            <a:r>
              <a:rPr lang="en-US" b="1" i="1" dirty="0"/>
              <a:t>synonym</a:t>
            </a:r>
            <a:r>
              <a:rPr lang="en-US" b="1" dirty="0"/>
              <a:t> refers to words and expressions that have the same meaning in some or all contexts, such as </a:t>
            </a:r>
            <a:r>
              <a:rPr lang="en-US" b="1" i="1" dirty="0"/>
              <a:t>passive/indifferent, ancestry/lineage, torture/torment.</a:t>
            </a:r>
            <a:r>
              <a:rPr lang="en-US" b="1" dirty="0"/>
              <a:t> </a:t>
            </a:r>
          </a:p>
          <a:p>
            <a:r>
              <a:rPr lang="en-US" b="1" dirty="0"/>
              <a:t>It is important to note that for synonymous words to co-exist, they should have some differences in usage.  The words </a:t>
            </a:r>
            <a:r>
              <a:rPr lang="en-US" b="1" i="1" dirty="0"/>
              <a:t>sofa </a:t>
            </a:r>
            <a:r>
              <a:rPr lang="en-US" b="1" dirty="0"/>
              <a:t> and </a:t>
            </a:r>
            <a:r>
              <a:rPr lang="en-US" b="1" i="1" dirty="0"/>
              <a:t>couch </a:t>
            </a:r>
            <a:r>
              <a:rPr lang="en-US" b="1" dirty="0"/>
              <a:t>are synonymous in reference to a piece of furniture for seating two or three people.  However, there is a difference between the two in that couches can be used for reclining or laying upon while sofas are used to describe an upholstered piece in a family room.  The first </a:t>
            </a:r>
            <a:r>
              <a:rPr lang="en-US" b="1"/>
              <a:t>is mainly </a:t>
            </a:r>
            <a:r>
              <a:rPr lang="en-US" b="1" dirty="0"/>
              <a:t>American usage, and the second is British.</a:t>
            </a:r>
          </a:p>
        </p:txBody>
      </p:sp>
    </p:spTree>
    <p:extLst>
      <p:ext uri="{BB962C8B-B14F-4D97-AF65-F5344CB8AC3E}">
        <p14:creationId xmlns:p14="http://schemas.microsoft.com/office/powerpoint/2010/main" val="96098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7CA5-C158-5C46-8505-0DA990F19B8D}"/>
              </a:ext>
            </a:extLst>
          </p:cNvPr>
          <p:cNvSpPr>
            <a:spLocks noGrp="1"/>
          </p:cNvSpPr>
          <p:nvPr>
            <p:ph type="title"/>
          </p:nvPr>
        </p:nvSpPr>
        <p:spPr/>
        <p:txBody>
          <a:bodyPr/>
          <a:lstStyle/>
          <a:p>
            <a:pPr algn="ctr"/>
            <a:r>
              <a:rPr lang="en-US" b="1" dirty="0">
                <a:latin typeface="Algerian" pitchFamily="82" charset="77"/>
              </a:rPr>
              <a:t>Lexical relations (CONT.)</a:t>
            </a:r>
          </a:p>
        </p:txBody>
      </p:sp>
      <p:sp>
        <p:nvSpPr>
          <p:cNvPr id="3" name="Content Placeholder 2">
            <a:extLst>
              <a:ext uri="{FF2B5EF4-FFF2-40B4-BE49-F238E27FC236}">
                <a16:creationId xmlns:a16="http://schemas.microsoft.com/office/drawing/2014/main" id="{0FCC13D0-D950-0E48-A997-0D3453B2E089}"/>
              </a:ext>
            </a:extLst>
          </p:cNvPr>
          <p:cNvSpPr>
            <a:spLocks noGrp="1"/>
          </p:cNvSpPr>
          <p:nvPr>
            <p:ph idx="1"/>
          </p:nvPr>
        </p:nvSpPr>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The term </a:t>
            </a:r>
            <a:r>
              <a:rPr lang="en-US" b="1" i="1" dirty="0">
                <a:latin typeface="Times New Roman" panose="02020603050405020304" pitchFamily="18" charset="0"/>
                <a:cs typeface="Times New Roman" panose="02020603050405020304" pitchFamily="18" charset="0"/>
              </a:rPr>
              <a:t>Antonym</a:t>
            </a:r>
            <a:r>
              <a:rPr lang="en-US" b="1" dirty="0">
                <a:latin typeface="Times New Roman" panose="02020603050405020304" pitchFamily="18" charset="0"/>
                <a:cs typeface="Times New Roman" panose="02020603050405020304" pitchFamily="18" charset="0"/>
              </a:rPr>
              <a:t> refers to words that are opposite in meaning</a:t>
            </a:r>
            <a:r>
              <a:rPr lang="en-US" dirty="0"/>
              <a:t>.</a:t>
            </a:r>
          </a:p>
          <a:p>
            <a:r>
              <a:rPr lang="en-US" b="1" dirty="0">
                <a:latin typeface="Times New Roman" panose="02020603050405020304" pitchFamily="18" charset="0"/>
                <a:cs typeface="Times New Roman" panose="02020603050405020304" pitchFamily="18" charset="0"/>
              </a:rPr>
              <a:t>There are three basic types of antonyms: Complementary, gradable, and relational.</a:t>
            </a:r>
          </a:p>
          <a:p>
            <a:r>
              <a:rPr lang="en-US" b="1" dirty="0">
                <a:latin typeface="Times New Roman" panose="02020603050405020304" pitchFamily="18" charset="0"/>
                <a:cs typeface="Times New Roman" panose="02020603050405020304" pitchFamily="18" charset="0"/>
              </a:rPr>
              <a:t>Complementary antonyms are those where one is the exact opposite of the other, as in </a:t>
            </a:r>
            <a:r>
              <a:rPr lang="en-US" b="1" i="1" dirty="0">
                <a:latin typeface="Times New Roman" panose="02020603050405020304" pitchFamily="18" charset="0"/>
                <a:cs typeface="Times New Roman" panose="02020603050405020304" pitchFamily="18" charset="0"/>
              </a:rPr>
              <a:t>dead/alive, legal/illegal, present/absent </a:t>
            </a:r>
            <a:r>
              <a:rPr lang="en-US" b="1" dirty="0">
                <a:latin typeface="Times New Roman" panose="02020603050405020304" pitchFamily="18" charset="0"/>
                <a:cs typeface="Times New Roman" panose="02020603050405020304" pitchFamily="18" charset="0"/>
              </a:rPr>
              <a:t>where</a:t>
            </a:r>
            <a:r>
              <a:rPr lang="en-US" b="1" i="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for example</a:t>
            </a:r>
            <a:r>
              <a:rPr lang="en-US" b="1" i="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if you are </a:t>
            </a:r>
            <a:r>
              <a:rPr lang="en-US" b="1" i="1" dirty="0">
                <a:latin typeface="Times New Roman" panose="02020603050405020304" pitchFamily="18" charset="0"/>
                <a:cs typeface="Times New Roman" panose="02020603050405020304" pitchFamily="18" charset="0"/>
              </a:rPr>
              <a:t>present, </a:t>
            </a:r>
            <a:r>
              <a:rPr lang="en-US" b="1" dirty="0">
                <a:latin typeface="Times New Roman" panose="02020603050405020304" pitchFamily="18" charset="0"/>
                <a:cs typeface="Times New Roman" panose="02020603050405020304" pitchFamily="18" charset="0"/>
              </a:rPr>
              <a:t>you are not </a:t>
            </a:r>
            <a:r>
              <a:rPr lang="en-US" b="1" i="1" dirty="0">
                <a:latin typeface="Times New Roman" panose="02020603050405020304" pitchFamily="18" charset="0"/>
                <a:cs typeface="Times New Roman" panose="02020603050405020304" pitchFamily="18" charset="0"/>
              </a:rPr>
              <a:t>absent, </a:t>
            </a:r>
            <a:r>
              <a:rPr lang="en-US" b="1" dirty="0">
                <a:latin typeface="Times New Roman" panose="02020603050405020304" pitchFamily="18" charset="0"/>
                <a:cs typeface="Times New Roman" panose="02020603050405020304" pitchFamily="18" charset="0"/>
              </a:rPr>
              <a:t>and if you are not </a:t>
            </a:r>
            <a:r>
              <a:rPr lang="en-US" b="1" i="1" dirty="0">
                <a:latin typeface="Times New Roman" panose="02020603050405020304" pitchFamily="18" charset="0"/>
                <a:cs typeface="Times New Roman" panose="02020603050405020304" pitchFamily="18" charset="0"/>
              </a:rPr>
              <a:t>absent, </a:t>
            </a:r>
            <a:r>
              <a:rPr lang="en-US" b="1" dirty="0">
                <a:latin typeface="Times New Roman" panose="02020603050405020304" pitchFamily="18" charset="0"/>
                <a:cs typeface="Times New Roman" panose="02020603050405020304" pitchFamily="18" charset="0"/>
              </a:rPr>
              <a:t>you are </a:t>
            </a:r>
            <a:r>
              <a:rPr lang="en-US" b="1" i="1" dirty="0">
                <a:latin typeface="Times New Roman" panose="02020603050405020304" pitchFamily="18" charset="0"/>
                <a:cs typeface="Times New Roman" panose="02020603050405020304" pitchFamily="18" charset="0"/>
              </a:rPr>
              <a:t>present.</a:t>
            </a:r>
          </a:p>
          <a:p>
            <a:r>
              <a:rPr lang="en-US" b="1" i="1" dirty="0">
                <a:latin typeface="Times New Roman" panose="02020603050405020304" pitchFamily="18" charset="0"/>
                <a:cs typeface="Times New Roman" panose="02020603050405020304" pitchFamily="18" charset="0"/>
              </a:rPr>
              <a:t>Gradable opposites </a:t>
            </a:r>
            <a:r>
              <a:rPr lang="en-US" b="1" dirty="0">
                <a:latin typeface="Times New Roman" panose="02020603050405020304" pitchFamily="18" charset="0"/>
                <a:cs typeface="Times New Roman" panose="02020603050405020304" pitchFamily="18" charset="0"/>
              </a:rPr>
              <a:t>refers to adjectives that have opposition but are not absolute opposites, as in </a:t>
            </a:r>
            <a:r>
              <a:rPr lang="en-US" b="1" i="1" dirty="0">
                <a:latin typeface="Times New Roman" panose="02020603050405020304" pitchFamily="18" charset="0"/>
                <a:cs typeface="Times New Roman" panose="02020603050405020304" pitchFamily="18" charset="0"/>
              </a:rPr>
              <a:t>tall/short, fat/thin, fast/slow, hot cold.  </a:t>
            </a:r>
            <a:r>
              <a:rPr lang="en-US" b="1" dirty="0">
                <a:latin typeface="Times New Roman" panose="02020603050405020304" pitchFamily="18" charset="0"/>
                <a:cs typeface="Times New Roman" panose="02020603050405020304" pitchFamily="18" charset="0"/>
              </a:rPr>
              <a:t>The best method to identify these antonyms is by asking the question </a:t>
            </a:r>
            <a:r>
              <a:rPr lang="en-US" b="1" i="1" dirty="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 as in </a:t>
            </a:r>
            <a:r>
              <a:rPr lang="en-US" b="1" i="1" dirty="0">
                <a:latin typeface="Times New Roman" panose="02020603050405020304" pitchFamily="18" charset="0"/>
                <a:cs typeface="Times New Roman" panose="02020603050405020304" pitchFamily="18" charset="0"/>
              </a:rPr>
              <a:t>how big </a:t>
            </a:r>
            <a:r>
              <a:rPr lang="en-US" b="1" dirty="0">
                <a:latin typeface="Times New Roman" panose="02020603050405020304" pitchFamily="18" charset="0"/>
                <a:cs typeface="Times New Roman" panose="02020603050405020304" pitchFamily="18" charset="0"/>
              </a:rPr>
              <a:t>or </a:t>
            </a:r>
            <a:r>
              <a:rPr lang="en-US" b="1" i="1" dirty="0">
                <a:latin typeface="Times New Roman" panose="02020603050405020304" pitchFamily="18" charset="0"/>
                <a:cs typeface="Times New Roman" panose="02020603050405020304" pitchFamily="18" charset="0"/>
              </a:rPr>
              <a:t>how small.</a:t>
            </a:r>
          </a:p>
          <a:p>
            <a:r>
              <a:rPr lang="en-US" b="1" i="1" dirty="0">
                <a:latin typeface="Times New Roman" panose="02020603050405020304" pitchFamily="18" charset="0"/>
                <a:cs typeface="Times New Roman" panose="02020603050405020304" pitchFamily="18" charset="0"/>
              </a:rPr>
              <a:t>Relational antonyms</a:t>
            </a:r>
            <a:r>
              <a:rPr lang="en-US" b="1" dirty="0">
                <a:latin typeface="Times New Roman" panose="02020603050405020304" pitchFamily="18" charset="0"/>
                <a:cs typeface="Times New Roman" panose="02020603050405020304" pitchFamily="18" charset="0"/>
              </a:rPr>
              <a:t> are opposite that denote a relation and display symmetry in their meanings, as in </a:t>
            </a:r>
            <a:r>
              <a:rPr lang="en-US" b="1" i="1" dirty="0">
                <a:latin typeface="Times New Roman" panose="02020603050405020304" pitchFamily="18" charset="0"/>
                <a:cs typeface="Times New Roman" panose="02020603050405020304" pitchFamily="18" charset="0"/>
              </a:rPr>
              <a:t>husband/wife, teacher/student, buy sell.  </a:t>
            </a:r>
            <a:r>
              <a:rPr lang="en-US" b="1" dirty="0">
                <a:latin typeface="Times New Roman" panose="02020603050405020304" pitchFamily="18" charset="0"/>
                <a:cs typeface="Times New Roman" panose="02020603050405020304" pitchFamily="18" charset="0"/>
              </a:rPr>
              <a:t>Thus if you are not selling, you are buying, if you are not the teacher, then you are </a:t>
            </a:r>
            <a:r>
              <a:rPr lang="en-US" b="1">
                <a:latin typeface="Times New Roman" panose="02020603050405020304" pitchFamily="18" charset="0"/>
                <a:cs typeface="Times New Roman" panose="02020603050405020304" pitchFamily="18" charset="0"/>
              </a:rPr>
              <a:t>a student.</a:t>
            </a:r>
            <a:r>
              <a:rPr lang="en-US" b="1" i="1">
                <a:latin typeface="Times New Roman" panose="02020603050405020304" pitchFamily="18" charset="0"/>
                <a:cs typeface="Times New Roman" panose="02020603050405020304" pitchFamily="18" charset="0"/>
              </a:rPr>
              <a:t>                                                                                                </a:t>
            </a:r>
            <a:endParaRPr lang="en-US" b="1" i="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84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D2D1-CD8D-9340-AA2D-21745AB2B829}"/>
              </a:ext>
            </a:extLst>
          </p:cNvPr>
          <p:cNvSpPr>
            <a:spLocks noGrp="1"/>
          </p:cNvSpPr>
          <p:nvPr>
            <p:ph type="title"/>
          </p:nvPr>
        </p:nvSpPr>
        <p:spPr/>
        <p:txBody>
          <a:bodyPr/>
          <a:lstStyle/>
          <a:p>
            <a:pPr algn="ctr"/>
            <a:r>
              <a:rPr lang="en-US" dirty="0">
                <a:latin typeface="Algerian" pitchFamily="82" charset="77"/>
              </a:rPr>
              <a:t>Outline of chapter 4</a:t>
            </a:r>
          </a:p>
        </p:txBody>
      </p:sp>
      <p:sp>
        <p:nvSpPr>
          <p:cNvPr id="3" name="Content Placeholder 2">
            <a:extLst>
              <a:ext uri="{FF2B5EF4-FFF2-40B4-BE49-F238E27FC236}">
                <a16:creationId xmlns:a16="http://schemas.microsoft.com/office/drawing/2014/main" id="{6D174425-2253-F34D-B614-E57BA46FEB7F}"/>
              </a:ext>
            </a:extLst>
          </p:cNvPr>
          <p:cNvSpPr>
            <a:spLocks noGrp="1"/>
          </p:cNvSpPr>
          <p:nvPr>
            <p:ph idx="1"/>
          </p:nvPr>
        </p:nvSpPr>
        <p:spPr/>
        <p:txBody>
          <a:bodyPr>
            <a:normAutofit lnSpcReduction="10000"/>
          </a:bodyPr>
          <a:lstStyle/>
          <a:p>
            <a:pPr lvl="1"/>
            <a:r>
              <a:rPr lang="en-US" b="1" dirty="0"/>
              <a:t>Definition of Meaning</a:t>
            </a:r>
          </a:p>
          <a:p>
            <a:pPr lvl="2"/>
            <a:r>
              <a:rPr lang="en-US" b="1" dirty="0"/>
              <a:t>Truth, entailment, and lexical ambiguity</a:t>
            </a:r>
          </a:p>
          <a:p>
            <a:pPr lvl="2"/>
            <a:r>
              <a:rPr lang="en-US" b="1" dirty="0"/>
              <a:t>Semantic rules</a:t>
            </a:r>
          </a:p>
          <a:p>
            <a:pPr lvl="2"/>
            <a:r>
              <a:rPr lang="en-US" b="1" dirty="0"/>
              <a:t>Reference and sense</a:t>
            </a:r>
          </a:p>
          <a:p>
            <a:pPr lvl="1"/>
            <a:r>
              <a:rPr lang="en-US" b="1" dirty="0"/>
              <a:t>Non-Literal Meanings</a:t>
            </a:r>
          </a:p>
          <a:p>
            <a:pPr lvl="2"/>
            <a:r>
              <a:rPr lang="en-US" b="1" dirty="0"/>
              <a:t>Semantic anomaly</a:t>
            </a:r>
          </a:p>
          <a:p>
            <a:pPr lvl="2"/>
            <a:r>
              <a:rPr lang="en-US" b="1" dirty="0"/>
              <a:t>Metaphor and idiom	</a:t>
            </a:r>
          </a:p>
          <a:p>
            <a:pPr lvl="1"/>
            <a:r>
              <a:rPr lang="en-US" b="1" dirty="0"/>
              <a:t>Lexical Rules</a:t>
            </a:r>
          </a:p>
          <a:p>
            <a:pPr lvl="2"/>
            <a:r>
              <a:rPr lang="en-US" b="1" dirty="0"/>
              <a:t>Lexical relations</a:t>
            </a:r>
          </a:p>
          <a:p>
            <a:pPr lvl="2"/>
            <a:r>
              <a:rPr lang="en-US" b="1" dirty="0"/>
              <a:t>Semantic features</a:t>
            </a:r>
          </a:p>
          <a:p>
            <a:pPr lvl="1"/>
            <a:r>
              <a:rPr lang="en-US" b="1" dirty="0"/>
              <a:t>Pragmatics</a:t>
            </a:r>
          </a:p>
          <a:p>
            <a:pPr marL="457200" lvl="1" indent="0">
              <a:buNone/>
            </a:pPr>
            <a:r>
              <a:rPr lang="en-US" b="1" dirty="0"/>
              <a:t>	Deictic expressions, implicature, presupposition, and speech acts</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86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E515-9648-7C48-BD1B-955258E7717F}"/>
              </a:ext>
            </a:extLst>
          </p:cNvPr>
          <p:cNvSpPr>
            <a:spLocks noGrp="1"/>
          </p:cNvSpPr>
          <p:nvPr>
            <p:ph type="title"/>
          </p:nvPr>
        </p:nvSpPr>
        <p:spPr/>
        <p:txBody>
          <a:bodyPr/>
          <a:lstStyle/>
          <a:p>
            <a:pPr algn="ctr"/>
            <a:r>
              <a:rPr lang="en-US" b="1" dirty="0">
                <a:latin typeface="Algerian" pitchFamily="82" charset="77"/>
              </a:rPr>
              <a:t>Definition of basic semantic concepts</a:t>
            </a:r>
          </a:p>
        </p:txBody>
      </p:sp>
      <p:sp>
        <p:nvSpPr>
          <p:cNvPr id="3" name="Content Placeholder 2">
            <a:extLst>
              <a:ext uri="{FF2B5EF4-FFF2-40B4-BE49-F238E27FC236}">
                <a16:creationId xmlns:a16="http://schemas.microsoft.com/office/drawing/2014/main" id="{78227634-8880-5B41-BA1E-0AD1A1D15DE7}"/>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Definitions</a:t>
            </a:r>
          </a:p>
          <a:p>
            <a:pPr lvl="1"/>
            <a:r>
              <a:rPr lang="en-US" b="1" dirty="0">
                <a:latin typeface="Times New Roman" panose="02020603050405020304" pitchFamily="18" charset="0"/>
                <a:cs typeface="Times New Roman" panose="02020603050405020304" pitchFamily="18" charset="0"/>
              </a:rPr>
              <a:t>Semantics:  Meanings of words and sentences through synonyms, antonyms, metonyms, hyponyms, retronym</a:t>
            </a:r>
          </a:p>
          <a:p>
            <a:pPr lvl="1"/>
            <a:r>
              <a:rPr lang="en-US" b="1" dirty="0">
                <a:latin typeface="Times New Roman" panose="02020603050405020304" pitchFamily="18" charset="0"/>
                <a:cs typeface="Times New Roman" panose="02020603050405020304" pitchFamily="18" charset="0"/>
              </a:rPr>
              <a:t>Pragmatics: Modifications of meaning as a result of contextual factors such as audience, speaker, situation, mode, and the like.  Concepts like power and solidarity play a major part in pragmatics. If you say “It is hot in here,” you may be in reality asking for someone to turn the air conditioner on.</a:t>
            </a:r>
          </a:p>
          <a:p>
            <a:pPr lvl="1"/>
            <a:r>
              <a:rPr lang="en-US" b="1" dirty="0">
                <a:latin typeface="Times New Roman" panose="02020603050405020304" pitchFamily="18" charset="0"/>
                <a:cs typeface="Times New Roman" panose="02020603050405020304" pitchFamily="18" charset="0"/>
              </a:rPr>
              <a:t>Metaphor:  Poetic usage such as personification, attribution of qualities to objects not usually associated with them.</a:t>
            </a:r>
          </a:p>
          <a:p>
            <a:pPr lvl="1"/>
            <a:r>
              <a:rPr lang="en-US" b="1" dirty="0">
                <a:latin typeface="Times New Roman" panose="02020603050405020304" pitchFamily="18" charset="0"/>
                <a:cs typeface="Times New Roman" panose="02020603050405020304" pitchFamily="18" charset="0"/>
              </a:rPr>
              <a:t>Idioms:  Fixed expressions developed over time, such as phrasal verbs, proverbs, and special expressions.  </a:t>
            </a:r>
          </a:p>
          <a:p>
            <a:pPr lvl="1"/>
            <a:r>
              <a:rPr lang="en-US" b="1" dirty="0">
                <a:latin typeface="Times New Roman" panose="02020603050405020304" pitchFamily="18" charset="0"/>
                <a:cs typeface="Times New Roman" panose="02020603050405020304" pitchFamily="18" charset="0"/>
              </a:rPr>
              <a:t>Successive interaction takes place when people understand what is said to them and produce utterances that would be understood by others.  Sharing the same code is the main requirement for interaction, be it monolingual, bilingual, multilingual, or codeswitching type of interaction.</a:t>
            </a:r>
          </a:p>
        </p:txBody>
      </p:sp>
    </p:spTree>
    <p:extLst>
      <p:ext uri="{BB962C8B-B14F-4D97-AF65-F5344CB8AC3E}">
        <p14:creationId xmlns:p14="http://schemas.microsoft.com/office/powerpoint/2010/main" val="404798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769D-1CAD-5B43-9777-84B656B6E3C4}"/>
              </a:ext>
            </a:extLst>
          </p:cNvPr>
          <p:cNvSpPr>
            <a:spLocks noGrp="1"/>
          </p:cNvSpPr>
          <p:nvPr>
            <p:ph type="title"/>
          </p:nvPr>
        </p:nvSpPr>
        <p:spPr/>
        <p:txBody>
          <a:bodyPr/>
          <a:lstStyle/>
          <a:p>
            <a:pPr algn="ctr"/>
            <a:r>
              <a:rPr lang="en-US" b="1" dirty="0">
                <a:latin typeface="Algerian" pitchFamily="82" charset="77"/>
              </a:rPr>
              <a:t>Knowledge of meaning</a:t>
            </a:r>
          </a:p>
        </p:txBody>
      </p:sp>
      <p:sp>
        <p:nvSpPr>
          <p:cNvPr id="3" name="Content Placeholder 2">
            <a:extLst>
              <a:ext uri="{FF2B5EF4-FFF2-40B4-BE49-F238E27FC236}">
                <a16:creationId xmlns:a16="http://schemas.microsoft.com/office/drawing/2014/main" id="{F7F2F24F-9E65-DE4C-AF76-64E04DDA97B4}"/>
              </a:ext>
            </a:extLst>
          </p:cNvPr>
          <p:cNvSpPr>
            <a:spLocks noGrp="1"/>
          </p:cNvSpPr>
          <p:nvPr>
            <p:ph idx="1"/>
          </p:nvPr>
        </p:nvSpPr>
        <p:spPr/>
        <p:txBody>
          <a:bodyPr>
            <a:normAutofit fontScale="92500"/>
          </a:bodyPr>
          <a:lstStyle/>
          <a:p>
            <a:r>
              <a:rPr lang="en-US" b="1" dirty="0">
                <a:latin typeface="Times New Roman" panose="02020603050405020304" pitchFamily="18" charset="0"/>
                <a:cs typeface="Times New Roman" panose="02020603050405020304" pitchFamily="18" charset="0"/>
              </a:rPr>
              <a:t>Meaning of words and sentences</a:t>
            </a:r>
          </a:p>
          <a:p>
            <a:pPr lvl="1"/>
            <a:r>
              <a:rPr lang="en-US" b="1" dirty="0">
                <a:latin typeface="Times New Roman" panose="02020603050405020304" pitchFamily="18" charset="0"/>
                <a:cs typeface="Times New Roman" panose="02020603050405020304" pitchFamily="18" charset="0"/>
              </a:rPr>
              <a:t>What words are meaningful as in </a:t>
            </a:r>
            <a:r>
              <a:rPr lang="en-US" b="1" i="1" dirty="0">
                <a:latin typeface="Times New Roman" panose="02020603050405020304" pitchFamily="18" charset="0"/>
                <a:cs typeface="Times New Roman" panose="02020603050405020304" pitchFamily="18" charset="0"/>
              </a:rPr>
              <a:t>brick </a:t>
            </a:r>
            <a:r>
              <a:rPr lang="en-US" b="1" dirty="0">
                <a:latin typeface="Times New Roman" panose="02020603050405020304" pitchFamily="18" charset="0"/>
                <a:cs typeface="Times New Roman" panose="02020603050405020304" pitchFamily="18" charset="0"/>
              </a:rPr>
              <a:t>or not meaningful as in *</a:t>
            </a:r>
            <a:r>
              <a:rPr lang="en-US" b="1" i="1" dirty="0" err="1">
                <a:latin typeface="Times New Roman" panose="02020603050405020304" pitchFamily="18" charset="0"/>
                <a:cs typeface="Times New Roman" panose="02020603050405020304" pitchFamily="18" charset="0"/>
              </a:rPr>
              <a:t>frick</a:t>
            </a:r>
            <a:endParaRPr lang="en-US" b="1" i="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When a sentence is meaningful as in </a:t>
            </a:r>
            <a:r>
              <a:rPr lang="en-US" b="1" i="1" dirty="0">
                <a:latin typeface="Times New Roman" panose="02020603050405020304" pitchFamily="18" charset="0"/>
                <a:cs typeface="Times New Roman" panose="02020603050405020304" pitchFamily="18" charset="0"/>
              </a:rPr>
              <a:t>Jack walked around the house quietly</a:t>
            </a:r>
            <a:r>
              <a:rPr lang="en-US" b="1" dirty="0">
                <a:latin typeface="Times New Roman" panose="02020603050405020304" pitchFamily="18" charset="0"/>
                <a:cs typeface="Times New Roman" panose="02020603050405020304" pitchFamily="18" charset="0"/>
              </a:rPr>
              <a:t> and when it is meaningless as in </a:t>
            </a:r>
            <a:r>
              <a:rPr lang="en-US" b="1" i="1" dirty="0">
                <a:latin typeface="Times New Roman" panose="02020603050405020304" pitchFamily="18" charset="0"/>
                <a:cs typeface="Times New Roman" panose="02020603050405020304" pitchFamily="18" charset="0"/>
              </a:rPr>
              <a:t>The cup crumbled the cat</a:t>
            </a:r>
          </a:p>
          <a:p>
            <a:pPr lvl="1"/>
            <a:r>
              <a:rPr lang="en-US" b="1" dirty="0">
                <a:latin typeface="Times New Roman" panose="02020603050405020304" pitchFamily="18" charset="0"/>
                <a:cs typeface="Times New Roman" panose="02020603050405020304" pitchFamily="18" charset="0"/>
              </a:rPr>
              <a:t>What words have more than one meaning as in </a:t>
            </a:r>
            <a:r>
              <a:rPr lang="en-US" b="1" i="1" dirty="0">
                <a:latin typeface="Times New Roman" panose="02020603050405020304" pitchFamily="18" charset="0"/>
                <a:cs typeface="Times New Roman" panose="02020603050405020304" pitchFamily="18" charset="0"/>
              </a:rPr>
              <a:t>spring, bear, light </a:t>
            </a:r>
            <a:r>
              <a:rPr lang="en-US" b="1" dirty="0">
                <a:latin typeface="Times New Roman" panose="02020603050405020304" pitchFamily="18" charset="0"/>
                <a:cs typeface="Times New Roman" panose="02020603050405020304" pitchFamily="18" charset="0"/>
              </a:rPr>
              <a:t>and what sentences have more than one meaning as in </a:t>
            </a:r>
            <a:r>
              <a:rPr lang="en-US" b="1" i="1" dirty="0">
                <a:latin typeface="Times New Roman" panose="02020603050405020304" pitchFamily="18" charset="0"/>
                <a:cs typeface="Times New Roman" panose="02020603050405020304" pitchFamily="18" charset="0"/>
              </a:rPr>
              <a:t>She cannot bear children, John hit the man with a baseball bat, Flying kites could be amusing</a:t>
            </a:r>
          </a:p>
          <a:p>
            <a:pPr lvl="1"/>
            <a:r>
              <a:rPr lang="en-US" b="1" dirty="0">
                <a:latin typeface="Times New Roman" panose="02020603050405020304" pitchFamily="18" charset="0"/>
                <a:cs typeface="Times New Roman" panose="02020603050405020304" pitchFamily="18" charset="0"/>
              </a:rPr>
              <a:t>When words have the same meaning as in </a:t>
            </a:r>
            <a:r>
              <a:rPr lang="en-US" b="1" i="1" dirty="0">
                <a:latin typeface="Times New Roman" panose="02020603050405020304" pitchFamily="18" charset="0"/>
                <a:cs typeface="Times New Roman" panose="02020603050405020304" pitchFamily="18" charset="0"/>
              </a:rPr>
              <a:t>cap/hat, sofa/couch </a:t>
            </a:r>
            <a:r>
              <a:rPr lang="en-US" b="1" dirty="0">
                <a:latin typeface="Times New Roman" panose="02020603050405020304" pitchFamily="18" charset="0"/>
                <a:cs typeface="Times New Roman" panose="02020603050405020304" pitchFamily="18" charset="0"/>
              </a:rPr>
              <a:t>and when two sentences share the same meaning as in </a:t>
            </a:r>
            <a:r>
              <a:rPr lang="en-US" b="1" i="1" dirty="0">
                <a:latin typeface="Times New Roman" panose="02020603050405020304" pitchFamily="18" charset="0"/>
                <a:cs typeface="Times New Roman" panose="02020603050405020304" pitchFamily="18" charset="0"/>
              </a:rPr>
              <a:t>Layla called off the meeting </a:t>
            </a:r>
            <a:r>
              <a:rPr lang="en-US" b="1" dirty="0">
                <a:latin typeface="Times New Roman" panose="02020603050405020304" pitchFamily="18" charset="0"/>
                <a:cs typeface="Times New Roman" panose="02020603050405020304" pitchFamily="18" charset="0"/>
              </a:rPr>
              <a:t>and</a:t>
            </a:r>
            <a:r>
              <a:rPr lang="en-US" b="1" i="1" dirty="0">
                <a:latin typeface="Times New Roman" panose="02020603050405020304" pitchFamily="18" charset="0"/>
                <a:cs typeface="Times New Roman" panose="02020603050405020304" pitchFamily="18" charset="0"/>
              </a:rPr>
              <a:t> Layla called the meeting off .</a:t>
            </a:r>
          </a:p>
          <a:p>
            <a:pPr lvl="1"/>
            <a:r>
              <a:rPr lang="en-US" b="1" dirty="0">
                <a:latin typeface="Times New Roman" panose="02020603050405020304" pitchFamily="18" charset="0"/>
                <a:cs typeface="Times New Roman" panose="02020603050405020304" pitchFamily="18" charset="0"/>
              </a:rPr>
              <a:t>When words and sentences have opposite meanings as in </a:t>
            </a:r>
            <a:r>
              <a:rPr lang="en-US" b="1" i="1" dirty="0">
                <a:latin typeface="Times New Roman" panose="02020603050405020304" pitchFamily="18" charset="0"/>
                <a:cs typeface="Times New Roman" panose="02020603050405020304" pitchFamily="18" charset="0"/>
              </a:rPr>
              <a:t>hot/cold, alive/dead, advisor/advisee </a:t>
            </a:r>
            <a:r>
              <a:rPr lang="en-US" b="1" dirty="0">
                <a:latin typeface="Times New Roman" panose="02020603050405020304" pitchFamily="18" charset="0"/>
                <a:cs typeface="Times New Roman" panose="02020603050405020304" pitchFamily="18" charset="0"/>
              </a:rPr>
              <a:t>for words and </a:t>
            </a:r>
            <a:r>
              <a:rPr lang="en-US" b="1" i="1" dirty="0" err="1">
                <a:latin typeface="Times New Roman" panose="02020603050405020304" pitchFamily="18" charset="0"/>
                <a:cs typeface="Times New Roman" panose="02020603050405020304" pitchFamily="18" charset="0"/>
              </a:rPr>
              <a:t>Rula</a:t>
            </a:r>
            <a:r>
              <a:rPr lang="en-US" b="1" i="1" dirty="0">
                <a:latin typeface="Times New Roman" panose="02020603050405020304" pitchFamily="18" charset="0"/>
                <a:cs typeface="Times New Roman" panose="02020603050405020304" pitchFamily="18" charset="0"/>
              </a:rPr>
              <a:t> likes Baklava/</a:t>
            </a:r>
            <a:r>
              <a:rPr lang="en-US" b="1" i="1" dirty="0" err="1">
                <a:latin typeface="Times New Roman" panose="02020603050405020304" pitchFamily="18" charset="0"/>
                <a:cs typeface="Times New Roman" panose="02020603050405020304" pitchFamily="18" charset="0"/>
              </a:rPr>
              <a:t>Rula</a:t>
            </a:r>
            <a:r>
              <a:rPr lang="en-US" b="1" i="1" dirty="0">
                <a:latin typeface="Times New Roman" panose="02020603050405020304" pitchFamily="18" charset="0"/>
                <a:cs typeface="Times New Roman" panose="02020603050405020304" pitchFamily="18" charset="0"/>
              </a:rPr>
              <a:t> doesn’t like Baklava</a:t>
            </a:r>
            <a:endParaRPr lang="en-US" b="1" dirty="0">
              <a:latin typeface="Times New Roman" panose="02020603050405020304" pitchFamily="18" charset="0"/>
              <a:cs typeface="Times New Roman" panose="02020603050405020304" pitchFamily="18" charset="0"/>
            </a:endParaRPr>
          </a:p>
          <a:p>
            <a:pPr marL="457200" lvl="1" indent="0">
              <a:buNone/>
            </a:pP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91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B2B8-694D-7D46-B12F-EC6BB104805F}"/>
              </a:ext>
            </a:extLst>
          </p:cNvPr>
          <p:cNvSpPr>
            <a:spLocks noGrp="1"/>
          </p:cNvSpPr>
          <p:nvPr>
            <p:ph type="title"/>
          </p:nvPr>
        </p:nvSpPr>
        <p:spPr/>
        <p:txBody>
          <a:bodyPr/>
          <a:lstStyle/>
          <a:p>
            <a:pPr algn="ctr"/>
            <a:r>
              <a:rPr lang="en-US" b="1" dirty="0">
                <a:latin typeface="Algerian" pitchFamily="82" charset="77"/>
              </a:rPr>
              <a:t>Truth conditions of sentences</a:t>
            </a:r>
          </a:p>
        </p:txBody>
      </p:sp>
      <p:sp>
        <p:nvSpPr>
          <p:cNvPr id="3" name="Content Placeholder 2">
            <a:extLst>
              <a:ext uri="{FF2B5EF4-FFF2-40B4-BE49-F238E27FC236}">
                <a16:creationId xmlns:a16="http://schemas.microsoft.com/office/drawing/2014/main" id="{609055D2-468F-D04D-95FC-E101EA0FC37E}"/>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When you know the meaning of an utterance, you know the circumstances under which the sentence is true or false.</a:t>
            </a:r>
          </a:p>
          <a:p>
            <a:pPr lvl="1"/>
            <a:r>
              <a:rPr lang="en-US" b="1" dirty="0">
                <a:latin typeface="Times New Roman" panose="02020603050405020304" pitchFamily="18" charset="0"/>
                <a:cs typeface="Times New Roman" panose="02020603050405020304" pitchFamily="18" charset="0"/>
              </a:rPr>
              <a:t>Analytic sentences or tautologies:  Sentences that are always true as a result of the meaning of their parts and the way they are put together, as in</a:t>
            </a:r>
            <a:r>
              <a:rPr lang="en-US" b="1" i="1" dirty="0">
                <a:latin typeface="Times New Roman" panose="02020603050405020304" pitchFamily="18" charset="0"/>
                <a:cs typeface="Times New Roman" panose="02020603050405020304" pitchFamily="18" charset="0"/>
              </a:rPr>
              <a:t> Circles are round, A dead man is not alive, cat is spelled as C-a-t.</a:t>
            </a:r>
          </a:p>
          <a:p>
            <a:pPr lvl="1"/>
            <a:r>
              <a:rPr lang="en-US" b="1" dirty="0">
                <a:latin typeface="Times New Roman" panose="02020603050405020304" pitchFamily="18" charset="0"/>
                <a:cs typeface="Times New Roman" panose="02020603050405020304" pitchFamily="18" charset="0"/>
              </a:rPr>
              <a:t>Contradictory sentences where if one is true, the other is false, as in </a:t>
            </a:r>
            <a:r>
              <a:rPr lang="en-US" b="1" i="1" dirty="0">
                <a:latin typeface="Times New Roman" panose="02020603050405020304" pitchFamily="18" charset="0"/>
                <a:cs typeface="Times New Roman" panose="02020603050405020304" pitchFamily="18" charset="0"/>
              </a:rPr>
              <a:t>My niece is a man, Men are women, Red roses are blue.</a:t>
            </a:r>
          </a:p>
          <a:p>
            <a:pPr lvl="1"/>
            <a:r>
              <a:rPr lang="en-US" b="1" dirty="0">
                <a:latin typeface="Times New Roman" panose="02020603050405020304" pitchFamily="18" charset="0"/>
                <a:cs typeface="Times New Roman" panose="02020603050405020304" pitchFamily="18" charset="0"/>
              </a:rPr>
              <a:t>Situational sentences are sentence that derive their truth or lack of from the situation; they are neither analytic nor contradictory, as in </a:t>
            </a:r>
            <a:r>
              <a:rPr lang="en-US" b="1" i="1" dirty="0">
                <a:latin typeface="Times New Roman" panose="02020603050405020304" pitchFamily="18" charset="0"/>
                <a:cs typeface="Times New Roman" panose="02020603050405020304" pitchFamily="18" charset="0"/>
              </a:rPr>
              <a:t>My cousin is a good man, John swims beautifully.</a:t>
            </a:r>
          </a:p>
          <a:p>
            <a:pPr lvl="1"/>
            <a:r>
              <a:rPr lang="en-US" b="1" dirty="0">
                <a:latin typeface="Times New Roman" panose="02020603050405020304" pitchFamily="18" charset="0"/>
                <a:cs typeface="Times New Roman" panose="02020603050405020304" pitchFamily="18" charset="0"/>
              </a:rPr>
              <a:t>Some</a:t>
            </a:r>
            <a:r>
              <a:rPr lang="en-US" b="1" i="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sentences entail other sentences.  Thus, </a:t>
            </a:r>
            <a:r>
              <a:rPr lang="en-US" b="1" i="1" dirty="0">
                <a:latin typeface="Times New Roman" panose="02020603050405020304" pitchFamily="18" charset="0"/>
                <a:cs typeface="Times New Roman" panose="02020603050405020304" pitchFamily="18" charset="0"/>
              </a:rPr>
              <a:t>John swims beautifully </a:t>
            </a:r>
            <a:r>
              <a:rPr lang="en-US" b="1" dirty="0">
                <a:latin typeface="Times New Roman" panose="02020603050405020304" pitchFamily="18" charset="0"/>
                <a:cs typeface="Times New Roman" panose="02020603050405020304" pitchFamily="18" charset="0"/>
              </a:rPr>
              <a:t>entails that the sentence </a:t>
            </a:r>
            <a:r>
              <a:rPr lang="en-US" b="1" i="1" dirty="0">
                <a:latin typeface="Times New Roman" panose="02020603050405020304" pitchFamily="18" charset="0"/>
                <a:cs typeface="Times New Roman" panose="02020603050405020304" pitchFamily="18" charset="0"/>
              </a:rPr>
              <a:t>John swims </a:t>
            </a:r>
            <a:r>
              <a:rPr lang="en-US" b="1" dirty="0">
                <a:latin typeface="Times New Roman" panose="02020603050405020304" pitchFamily="18" charset="0"/>
                <a:cs typeface="Times New Roman" panose="02020603050405020304" pitchFamily="18" charset="0"/>
              </a:rPr>
              <a:t>is true.  Similarly, the sentence </a:t>
            </a:r>
            <a:r>
              <a:rPr lang="en-US" b="1" i="1" dirty="0">
                <a:latin typeface="Times New Roman" panose="02020603050405020304" pitchFamily="18" charset="0"/>
                <a:cs typeface="Times New Roman" panose="02020603050405020304" pitchFamily="18" charset="0"/>
              </a:rPr>
              <a:t>Kathy is blind </a:t>
            </a:r>
            <a:r>
              <a:rPr lang="en-US" b="1" dirty="0">
                <a:latin typeface="Times New Roman" panose="02020603050405020304" pitchFamily="18" charset="0"/>
                <a:cs typeface="Times New Roman" panose="02020603050405020304" pitchFamily="18" charset="0"/>
              </a:rPr>
              <a:t>entails that the sentence </a:t>
            </a:r>
            <a:r>
              <a:rPr lang="en-US" b="1" i="1" dirty="0">
                <a:latin typeface="Times New Roman" panose="02020603050405020304" pitchFamily="18" charset="0"/>
                <a:cs typeface="Times New Roman" panose="02020603050405020304" pitchFamily="18" charset="0"/>
              </a:rPr>
              <a:t>Kathy saw the accident </a:t>
            </a:r>
            <a:r>
              <a:rPr lang="en-US" b="1" dirty="0">
                <a:latin typeface="Times New Roman" panose="02020603050405020304" pitchFamily="18" charset="0"/>
                <a:cs typeface="Times New Roman" panose="02020603050405020304" pitchFamily="18" charset="0"/>
              </a:rPr>
              <a:t>is false.</a:t>
            </a:r>
          </a:p>
          <a:p>
            <a:pPr lvl="1"/>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09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0F08-00D8-C84B-90A0-EFD19486B8DD}"/>
              </a:ext>
            </a:extLst>
          </p:cNvPr>
          <p:cNvSpPr>
            <a:spLocks noGrp="1"/>
          </p:cNvSpPr>
          <p:nvPr>
            <p:ph type="title"/>
          </p:nvPr>
        </p:nvSpPr>
        <p:spPr/>
        <p:txBody>
          <a:bodyPr/>
          <a:lstStyle/>
          <a:p>
            <a:pPr algn="ctr"/>
            <a:r>
              <a:rPr lang="en-US" b="1" dirty="0">
                <a:latin typeface="Algerian" pitchFamily="82" charset="77"/>
              </a:rPr>
              <a:t>Compositionality and ambiguity</a:t>
            </a:r>
          </a:p>
        </p:txBody>
      </p:sp>
      <p:sp>
        <p:nvSpPr>
          <p:cNvPr id="3" name="Content Placeholder 2">
            <a:extLst>
              <a:ext uri="{FF2B5EF4-FFF2-40B4-BE49-F238E27FC236}">
                <a16:creationId xmlns:a16="http://schemas.microsoft.com/office/drawing/2014/main" id="{2481BE02-BF40-7544-B23E-1AF9EC99EC46}"/>
              </a:ext>
            </a:extLst>
          </p:cNvPr>
          <p:cNvSpPr>
            <a:spLocks noGrp="1"/>
          </p:cNvSpPr>
          <p:nvPr>
            <p:ph idx="1"/>
          </p:nvPr>
        </p:nvSpPr>
        <p:spPr/>
        <p:txBody>
          <a:bodyPr/>
          <a:lstStyle/>
          <a:p>
            <a:r>
              <a:rPr lang="en-US" b="1" i="1" dirty="0">
                <a:latin typeface="Times New Roman" panose="02020603050405020304" pitchFamily="18" charset="0"/>
                <a:cs typeface="Times New Roman" panose="02020603050405020304" pitchFamily="18" charset="0"/>
              </a:rPr>
              <a:t>The principle of compositionality </a:t>
            </a:r>
            <a:r>
              <a:rPr lang="en-US" b="1" dirty="0">
                <a:latin typeface="Times New Roman" panose="02020603050405020304" pitchFamily="18" charset="0"/>
                <a:cs typeface="Times New Roman" panose="02020603050405020304" pitchFamily="18" charset="0"/>
              </a:rPr>
              <a:t>refers to the principle that the meaning of an expression is composed of the meanings of its parts and how they are structurally put together.  This gives rise to the possibility of having structural or lexical ambiguity.</a:t>
            </a:r>
          </a:p>
          <a:p>
            <a:pPr lvl="1"/>
            <a:r>
              <a:rPr lang="en-US" b="1" dirty="0">
                <a:latin typeface="Times New Roman" panose="02020603050405020304" pitchFamily="18" charset="0"/>
                <a:cs typeface="Times New Roman" panose="02020603050405020304" pitchFamily="18" charset="0"/>
              </a:rPr>
              <a:t>The sentence </a:t>
            </a:r>
            <a:r>
              <a:rPr lang="en-US" b="1" i="1" dirty="0">
                <a:latin typeface="Times New Roman" panose="02020603050405020304" pitchFamily="18" charset="0"/>
                <a:cs typeface="Times New Roman" panose="02020603050405020304" pitchFamily="18" charset="0"/>
              </a:rPr>
              <a:t>I saw the man with the telescope </a:t>
            </a:r>
            <a:r>
              <a:rPr lang="en-US" b="1" dirty="0">
                <a:latin typeface="Times New Roman" panose="02020603050405020304" pitchFamily="18" charset="0"/>
                <a:cs typeface="Times New Roman" panose="02020603050405020304" pitchFamily="18" charset="0"/>
              </a:rPr>
              <a:t>could mean either that I saw the man through the telescope or that the man I saw had a telescope.  This is structural ambiguity.</a:t>
            </a:r>
          </a:p>
          <a:p>
            <a:pPr lvl="1"/>
            <a:r>
              <a:rPr lang="en-US" b="1" dirty="0">
                <a:latin typeface="Times New Roman" panose="02020603050405020304" pitchFamily="18" charset="0"/>
                <a:cs typeface="Times New Roman" panose="02020603050405020304" pitchFamily="18" charset="0"/>
              </a:rPr>
              <a:t>The sentence </a:t>
            </a:r>
            <a:r>
              <a:rPr lang="en-US" b="1" i="1" dirty="0">
                <a:latin typeface="Times New Roman" panose="02020603050405020304" pitchFamily="18" charset="0"/>
                <a:cs typeface="Times New Roman" panose="02020603050405020304" pitchFamily="18" charset="0"/>
              </a:rPr>
              <a:t>She cannot bear children </a:t>
            </a:r>
            <a:r>
              <a:rPr lang="en-US" b="1" dirty="0">
                <a:latin typeface="Times New Roman" panose="02020603050405020304" pitchFamily="18" charset="0"/>
                <a:cs typeface="Times New Roman" panose="02020603050405020304" pitchFamily="18" charset="0"/>
              </a:rPr>
              <a:t>could mean that she cannot get pregnant or that she cannot stand being around children.  This is lexical ambiguity.</a:t>
            </a:r>
          </a:p>
          <a:p>
            <a:pPr lvl="1"/>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46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5EAD-9F3E-4942-91EC-A004C06D2527}"/>
              </a:ext>
            </a:extLst>
          </p:cNvPr>
          <p:cNvSpPr>
            <a:spLocks noGrp="1"/>
          </p:cNvSpPr>
          <p:nvPr>
            <p:ph type="title"/>
          </p:nvPr>
        </p:nvSpPr>
        <p:spPr/>
        <p:txBody>
          <a:bodyPr/>
          <a:lstStyle/>
          <a:p>
            <a:pPr algn="ctr"/>
            <a:r>
              <a:rPr lang="en-US" b="1" dirty="0">
                <a:latin typeface="Algerian" pitchFamily="82" charset="77"/>
              </a:rPr>
              <a:t>Anomalous Sentences  </a:t>
            </a:r>
          </a:p>
        </p:txBody>
      </p:sp>
      <p:sp>
        <p:nvSpPr>
          <p:cNvPr id="3" name="Content Placeholder 2">
            <a:extLst>
              <a:ext uri="{FF2B5EF4-FFF2-40B4-BE49-F238E27FC236}">
                <a16:creationId xmlns:a16="http://schemas.microsoft.com/office/drawing/2014/main" id="{AE227474-3BD8-5E44-A59F-FDE1662E2F82}"/>
              </a:ext>
            </a:extLst>
          </p:cNvPr>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Sentences that deviate from the rules of compositionality are referred to as anomalous sentences in that they don’t combine in line with rules of syntax and semantics and are referred to as </a:t>
            </a:r>
            <a:r>
              <a:rPr lang="en-US" b="1" i="1" dirty="0">
                <a:latin typeface="Times New Roman" panose="02020603050405020304" pitchFamily="18" charset="0"/>
                <a:cs typeface="Times New Roman" panose="02020603050405020304" pitchFamily="18" charset="0"/>
              </a:rPr>
              <a:t>anomalous sentences.</a:t>
            </a:r>
          </a:p>
          <a:p>
            <a:r>
              <a:rPr lang="en-US" b="1" dirty="0">
                <a:latin typeface="Times New Roman" panose="02020603050405020304" pitchFamily="18" charset="0"/>
                <a:cs typeface="Times New Roman" panose="02020603050405020304" pitchFamily="18" charset="0"/>
              </a:rPr>
              <a:t>A sentence like </a:t>
            </a:r>
            <a:r>
              <a:rPr lang="en-US" b="1" i="1" dirty="0">
                <a:latin typeface="Times New Roman" panose="02020603050405020304" pitchFamily="18" charset="0"/>
                <a:cs typeface="Times New Roman" panose="02020603050405020304" pitchFamily="18" charset="0"/>
              </a:rPr>
              <a:t>Colorless green ideas sleep furiously</a:t>
            </a:r>
            <a:r>
              <a:rPr lang="en-US" b="1" dirty="0">
                <a:latin typeface="Times New Roman" panose="02020603050405020304" pitchFamily="18" charset="0"/>
                <a:cs typeface="Times New Roman" panose="02020603050405020304" pitchFamily="18" charset="0"/>
              </a:rPr>
              <a:t> follows the rules of syntax but do not make sense as the abstract noun </a:t>
            </a:r>
            <a:r>
              <a:rPr lang="en-US" b="1" i="1" dirty="0">
                <a:latin typeface="Times New Roman" panose="02020603050405020304" pitchFamily="18" charset="0"/>
                <a:cs typeface="Times New Roman" panose="02020603050405020304" pitchFamily="18" charset="0"/>
              </a:rPr>
              <a:t>ideas</a:t>
            </a:r>
            <a:r>
              <a:rPr lang="en-US" b="1" dirty="0">
                <a:latin typeface="Times New Roman" panose="02020603050405020304" pitchFamily="18" charset="0"/>
                <a:cs typeface="Times New Roman" panose="02020603050405020304" pitchFamily="18" charset="0"/>
              </a:rPr>
              <a:t> cannot be described as colorless or green which usually go with concrete objects. Moreover, </a:t>
            </a:r>
            <a:r>
              <a:rPr lang="en-US" b="1" i="1" dirty="0">
                <a:latin typeface="Times New Roman" panose="02020603050405020304" pitchFamily="18" charset="0"/>
                <a:cs typeface="Times New Roman" panose="02020603050405020304" pitchFamily="18" charset="0"/>
              </a:rPr>
              <a:t>ideas </a:t>
            </a:r>
            <a:r>
              <a:rPr lang="en-US" b="1" dirty="0">
                <a:latin typeface="Times New Roman" panose="02020603050405020304" pitchFamily="18" charset="0"/>
                <a:cs typeface="Times New Roman" panose="02020603050405020304" pitchFamily="18" charset="0"/>
              </a:rPr>
              <a:t>do not sleep; only creatures do.  In that sense, it is anomalous.</a:t>
            </a:r>
          </a:p>
          <a:p>
            <a:r>
              <a:rPr lang="en-US" b="1" dirty="0">
                <a:latin typeface="Times New Roman" panose="02020603050405020304" pitchFamily="18" charset="0"/>
                <a:cs typeface="Times New Roman" panose="02020603050405020304" pitchFamily="18" charset="0"/>
              </a:rPr>
              <a:t>Other sentences may use nonsensical words and thus they do not generate meaning, as in </a:t>
            </a:r>
            <a:r>
              <a:rPr lang="en-US" b="1" i="1" dirty="0">
                <a:latin typeface="Times New Roman" panose="02020603050405020304" pitchFamily="18" charset="0"/>
                <a:cs typeface="Times New Roman" panose="02020603050405020304" pitchFamily="18" charset="0"/>
              </a:rPr>
              <a:t>He raised his vorpal sword </a:t>
            </a:r>
            <a:r>
              <a:rPr lang="en-US" b="1" dirty="0">
                <a:latin typeface="Times New Roman" panose="02020603050405020304" pitchFamily="18" charset="0"/>
                <a:cs typeface="Times New Roman" panose="02020603050405020304" pitchFamily="18" charset="0"/>
              </a:rPr>
              <a:t>where </a:t>
            </a:r>
            <a:r>
              <a:rPr lang="en-US" b="1" i="1" dirty="0">
                <a:latin typeface="Times New Roman" panose="02020603050405020304" pitchFamily="18" charset="0"/>
                <a:cs typeface="Times New Roman" panose="02020603050405020304" pitchFamily="18" charset="0"/>
              </a:rPr>
              <a:t>vorpal </a:t>
            </a:r>
            <a:r>
              <a:rPr lang="en-US" b="1" dirty="0">
                <a:latin typeface="Times New Roman" panose="02020603050405020304" pitchFamily="18" charset="0"/>
                <a:cs typeface="Times New Roman" panose="02020603050405020304" pitchFamily="18" charset="0"/>
              </a:rPr>
              <a:t>has no meaning. Still other usages may violate the rules but still be understood, as in </a:t>
            </a:r>
            <a:r>
              <a:rPr lang="en-US" b="1" i="1" dirty="0">
                <a:latin typeface="Times New Roman" panose="02020603050405020304" pitchFamily="18" charset="0"/>
                <a:cs typeface="Times New Roman" panose="02020603050405020304" pitchFamily="18" charset="0"/>
              </a:rPr>
              <a:t>A grief ago, Yester you</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73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91E9-7DFF-2C43-82D6-3B87DF1EF3E9}"/>
              </a:ext>
            </a:extLst>
          </p:cNvPr>
          <p:cNvSpPr>
            <a:spLocks noGrp="1"/>
          </p:cNvSpPr>
          <p:nvPr>
            <p:ph type="title"/>
          </p:nvPr>
        </p:nvSpPr>
        <p:spPr/>
        <p:txBody>
          <a:bodyPr/>
          <a:lstStyle/>
          <a:p>
            <a:pPr algn="ctr"/>
            <a:r>
              <a:rPr lang="en-US" dirty="0">
                <a:latin typeface="Algerian" pitchFamily="82" charset="77"/>
              </a:rPr>
              <a:t>Metaphors and idioms</a:t>
            </a:r>
          </a:p>
        </p:txBody>
      </p:sp>
      <p:sp>
        <p:nvSpPr>
          <p:cNvPr id="3" name="Content Placeholder 2">
            <a:extLst>
              <a:ext uri="{FF2B5EF4-FFF2-40B4-BE49-F238E27FC236}">
                <a16:creationId xmlns:a16="http://schemas.microsoft.com/office/drawing/2014/main" id="{7D7EDDDD-279C-554D-BB2F-493CD5332087}"/>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The term </a:t>
            </a:r>
            <a:r>
              <a:rPr lang="en-US" b="1" i="1" dirty="0">
                <a:latin typeface="Times New Roman" panose="02020603050405020304" pitchFamily="18" charset="0"/>
                <a:cs typeface="Times New Roman" panose="02020603050405020304" pitchFamily="18" charset="0"/>
              </a:rPr>
              <a:t>metaphor </a:t>
            </a:r>
            <a:r>
              <a:rPr lang="en-US" b="1" dirty="0">
                <a:latin typeface="Times New Roman" panose="02020603050405020304" pitchFamily="18" charset="0"/>
                <a:cs typeface="Times New Roman" panose="02020603050405020304" pitchFamily="18" charset="0"/>
              </a:rPr>
              <a:t>refers to nonliteral, suggestive meaning in which an expression that designates one thing (literal) is used to mean something else (implied).  The expression </a:t>
            </a:r>
            <a:r>
              <a:rPr lang="en-US" b="1" i="1" dirty="0">
                <a:latin typeface="Times New Roman" panose="02020603050405020304" pitchFamily="18" charset="0"/>
                <a:cs typeface="Times New Roman" panose="02020603050405020304" pitchFamily="18" charset="0"/>
              </a:rPr>
              <a:t>Walls have ears</a:t>
            </a:r>
            <a:r>
              <a:rPr lang="en-US" b="1" dirty="0">
                <a:latin typeface="Times New Roman" panose="02020603050405020304" pitchFamily="18" charset="0"/>
                <a:cs typeface="Times New Roman" panose="02020603050405020304" pitchFamily="18" charset="0"/>
              </a:rPr>
              <a:t> means that one has to be careful about what is said because someone not seen might hear it and pass it on to others.</a:t>
            </a:r>
          </a:p>
          <a:p>
            <a:r>
              <a:rPr lang="en-US" b="1" dirty="0">
                <a:latin typeface="Times New Roman" panose="02020603050405020304" pitchFamily="18" charset="0"/>
                <a:cs typeface="Times New Roman" panose="02020603050405020304" pitchFamily="18" charset="0"/>
              </a:rPr>
              <a:t>The following are some examples of metaphors: </a:t>
            </a:r>
            <a:r>
              <a:rPr lang="en-US" b="1" i="1" dirty="0">
                <a:latin typeface="Times New Roman" panose="02020603050405020304" pitchFamily="18" charset="0"/>
                <a:cs typeface="Times New Roman" panose="02020603050405020304" pitchFamily="18" charset="0"/>
              </a:rPr>
              <a:t>Our doubts are traitors, The night has a thousand eyes and the day but one, Time is money, don’t waste time, There is a virus in the program.</a:t>
            </a:r>
          </a:p>
          <a:p>
            <a:r>
              <a:rPr lang="en-US" b="1" dirty="0">
                <a:latin typeface="Times New Roman" panose="02020603050405020304" pitchFamily="18" charset="0"/>
                <a:cs typeface="Times New Roman" panose="02020603050405020304" pitchFamily="18" charset="0"/>
              </a:rPr>
              <a:t>When expressions that start out as metaphors but become frequent in usage, they turn into fixed expressions in the language referred to as idioms, as in </a:t>
            </a:r>
            <a:r>
              <a:rPr lang="en-US" b="1" i="1" dirty="0">
                <a:latin typeface="Times New Roman" panose="02020603050405020304" pitchFamily="18" charset="0"/>
                <a:cs typeface="Times New Roman" panose="02020603050405020304" pitchFamily="18" charset="0"/>
              </a:rPr>
              <a:t>She let her hair down, He gave him a piece of his mind, Ali put his foot in his mouth, You need to snap out of it, The President threw his weight around, He kicked the bucket, Eat your heart out.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37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7DE2-9FD4-004E-821C-79AEFD1CAB9A}"/>
              </a:ext>
            </a:extLst>
          </p:cNvPr>
          <p:cNvSpPr>
            <a:spLocks noGrp="1"/>
          </p:cNvSpPr>
          <p:nvPr>
            <p:ph type="title"/>
          </p:nvPr>
        </p:nvSpPr>
        <p:spPr/>
        <p:txBody>
          <a:bodyPr/>
          <a:lstStyle/>
          <a:p>
            <a:pPr algn="ctr"/>
            <a:r>
              <a:rPr lang="en-US" b="1" dirty="0">
                <a:latin typeface="Algerian" pitchFamily="82" charset="77"/>
              </a:rPr>
              <a:t>Lexical semantics</a:t>
            </a:r>
          </a:p>
        </p:txBody>
      </p:sp>
      <p:sp>
        <p:nvSpPr>
          <p:cNvPr id="3" name="Content Placeholder 2">
            <a:extLst>
              <a:ext uri="{FF2B5EF4-FFF2-40B4-BE49-F238E27FC236}">
                <a16:creationId xmlns:a16="http://schemas.microsoft.com/office/drawing/2014/main" id="{85BC302D-A178-9344-BFD4-C49666120B61}"/>
              </a:ext>
            </a:extLst>
          </p:cNvPr>
          <p:cNvSpPr>
            <a:spLocks noGrp="1"/>
          </p:cNvSpPr>
          <p:nvPr>
            <p:ph idx="1"/>
          </p:nvPr>
        </p:nvSpPr>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Speakers of a language share basic vocabulary that consist of the sounds and meanings of thousands of morphemes.  This linguistic knowledge of words allows speakers to communicate with others, expressing their own thoughts and comprehending the thoughts of others.</a:t>
            </a:r>
          </a:p>
          <a:p>
            <a:r>
              <a:rPr lang="en-US" b="1" dirty="0">
                <a:latin typeface="Times New Roman" panose="02020603050405020304" pitchFamily="18" charset="0"/>
                <a:cs typeface="Times New Roman" panose="02020603050405020304" pitchFamily="18" charset="0"/>
              </a:rPr>
              <a:t>Though word meaning could change over time, we are not free to change the meanings as we wish because this could precipitate a break in communication with others.</a:t>
            </a:r>
          </a:p>
          <a:p>
            <a:r>
              <a:rPr lang="en-US" b="1" i="1" dirty="0">
                <a:latin typeface="Times New Roman" panose="02020603050405020304" pitchFamily="18" charset="0"/>
                <a:cs typeface="Times New Roman" panose="02020603050405020304" pitchFamily="18" charset="0"/>
              </a:rPr>
              <a:t>Lexical semantics </a:t>
            </a:r>
            <a:r>
              <a:rPr lang="en-US" b="1" dirty="0">
                <a:latin typeface="Times New Roman" panose="02020603050405020304" pitchFamily="18" charset="0"/>
                <a:cs typeface="Times New Roman" panose="02020603050405020304" pitchFamily="18" charset="0"/>
              </a:rPr>
              <a:t>refers to word meanings and the rules that govern their operation in the language.  Thus, the verb </a:t>
            </a:r>
            <a:r>
              <a:rPr lang="en-US" b="1" i="1" dirty="0">
                <a:latin typeface="Times New Roman" panose="02020603050405020304" pitchFamily="18" charset="0"/>
                <a:cs typeface="Times New Roman" panose="02020603050405020304" pitchFamily="18" charset="0"/>
              </a:rPr>
              <a:t>write </a:t>
            </a:r>
            <a:r>
              <a:rPr lang="en-US" b="1" dirty="0">
                <a:latin typeface="Times New Roman" panose="02020603050405020304" pitchFamily="18" charset="0"/>
                <a:cs typeface="Times New Roman" panose="02020603050405020304" pitchFamily="18" charset="0"/>
              </a:rPr>
              <a:t>as a transitive verb takes an object, the verb </a:t>
            </a:r>
            <a:r>
              <a:rPr lang="en-US" b="1" i="1" dirty="0">
                <a:latin typeface="Times New Roman" panose="02020603050405020304" pitchFamily="18" charset="0"/>
                <a:cs typeface="Times New Roman" panose="02020603050405020304" pitchFamily="18" charset="0"/>
              </a:rPr>
              <a:t>die </a:t>
            </a:r>
            <a:r>
              <a:rPr lang="en-US" b="1" dirty="0">
                <a:latin typeface="Times New Roman" panose="02020603050405020304" pitchFamily="18" charset="0"/>
                <a:cs typeface="Times New Roman" panose="02020603050405020304" pitchFamily="18" charset="0"/>
              </a:rPr>
              <a:t>as an intransitive verb does not, and the verb </a:t>
            </a:r>
            <a:r>
              <a:rPr lang="en-US" b="1" i="1" dirty="0">
                <a:latin typeface="Times New Roman" panose="02020603050405020304" pitchFamily="18" charset="0"/>
                <a:cs typeface="Times New Roman" panose="02020603050405020304" pitchFamily="18" charset="0"/>
              </a:rPr>
              <a:t>stop</a:t>
            </a:r>
            <a:r>
              <a:rPr lang="en-US" b="1" dirty="0">
                <a:latin typeface="Times New Roman" panose="02020603050405020304" pitchFamily="18" charset="0"/>
                <a:cs typeface="Times New Roman" panose="02020603050405020304" pitchFamily="18" charset="0"/>
              </a:rPr>
              <a:t> could be either transitive or intransitive (</a:t>
            </a:r>
            <a:r>
              <a:rPr lang="en-US" b="1" i="1" dirty="0">
                <a:latin typeface="Times New Roman" panose="02020603050405020304" pitchFamily="18" charset="0"/>
                <a:cs typeface="Times New Roman" panose="02020603050405020304" pitchFamily="18" charset="0"/>
              </a:rPr>
              <a:t>I stopped the car/The car stopped).</a:t>
            </a:r>
          </a:p>
          <a:p>
            <a:r>
              <a:rPr lang="en-US" b="1" dirty="0">
                <a:latin typeface="Times New Roman" panose="02020603050405020304" pitchFamily="18" charset="0"/>
                <a:cs typeface="Times New Roman" panose="02020603050405020304" pitchFamily="18" charset="0"/>
              </a:rPr>
              <a:t>The term </a:t>
            </a:r>
            <a:r>
              <a:rPr lang="en-US" b="1" i="1" dirty="0">
                <a:latin typeface="Times New Roman" panose="02020603050405020304" pitchFamily="18" charset="0"/>
                <a:cs typeface="Times New Roman" panose="02020603050405020304" pitchFamily="18" charset="0"/>
              </a:rPr>
              <a:t>Reference </a:t>
            </a:r>
            <a:r>
              <a:rPr lang="en-US" b="1" dirty="0">
                <a:latin typeface="Times New Roman" panose="02020603050405020304" pitchFamily="18" charset="0"/>
                <a:cs typeface="Times New Roman" panose="02020603050405020304" pitchFamily="18" charset="0"/>
              </a:rPr>
              <a:t>is the meaning of a word or expression, its association with the object it refers to.  The actual object is the </a:t>
            </a:r>
            <a:r>
              <a:rPr lang="en-US" b="1" i="1" dirty="0">
                <a:latin typeface="Times New Roman" panose="02020603050405020304" pitchFamily="18" charset="0"/>
                <a:cs typeface="Times New Roman" panose="02020603050405020304" pitchFamily="18" charset="0"/>
              </a:rPr>
              <a:t>referent.  </a:t>
            </a:r>
            <a:r>
              <a:rPr lang="en-US" b="1" dirty="0">
                <a:latin typeface="Times New Roman" panose="02020603050405020304" pitchFamily="18" charset="0"/>
                <a:cs typeface="Times New Roman" panose="02020603050405020304" pitchFamily="18" charset="0"/>
              </a:rPr>
              <a:t>The reference to a noun phrase (NP), for example, which singles out the individual, whether by using a proper name such as </a:t>
            </a:r>
            <a:r>
              <a:rPr lang="en-US" b="1" i="1" dirty="0">
                <a:latin typeface="Times New Roman" panose="02020603050405020304" pitchFamily="18" charset="0"/>
                <a:cs typeface="Times New Roman" panose="02020603050405020304" pitchFamily="18" charset="0"/>
              </a:rPr>
              <a:t>Jack </a:t>
            </a:r>
            <a:r>
              <a:rPr lang="en-US" b="1" dirty="0">
                <a:latin typeface="Times New Roman" panose="02020603050405020304" pitchFamily="18" charset="0"/>
                <a:cs typeface="Times New Roman" panose="02020603050405020304" pitchFamily="18" charset="0"/>
              </a:rPr>
              <a:t>or an association such as </a:t>
            </a:r>
            <a:r>
              <a:rPr lang="en-US" b="1" i="1" dirty="0">
                <a:latin typeface="Times New Roman" panose="02020603050405020304" pitchFamily="18" charset="0"/>
                <a:cs typeface="Times New Roman" panose="02020603050405020304" pitchFamily="18" charset="0"/>
              </a:rPr>
              <a:t>my friend, the good leader, </a:t>
            </a:r>
            <a:r>
              <a:rPr lang="en-US" b="1" dirty="0">
                <a:latin typeface="Times New Roman" panose="02020603050405020304" pitchFamily="18" charset="0"/>
                <a:cs typeface="Times New Roman" panose="02020603050405020304" pitchFamily="18" charset="0"/>
              </a:rPr>
              <a:t>or a pronoun reference, is part of the meaning of the NP.</a:t>
            </a:r>
          </a:p>
          <a:p>
            <a:endParaRPr lang="en-US" b="1" dirty="0">
              <a:latin typeface="Times New Roman" panose="02020603050405020304" pitchFamily="18" charset="0"/>
              <a:cs typeface="Times New Roman" panose="02020603050405020304" pitchFamily="18" charset="0"/>
            </a:endParaRPr>
          </a:p>
          <a:p>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752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DA0D45792FCC4BA076524E2A222363" ma:contentTypeVersion="2" ma:contentTypeDescription="Create a new document." ma:contentTypeScope="" ma:versionID="9de2abf07303a6ca9d73074e2373c0c3">
  <xsd:schema xmlns:xsd="http://www.w3.org/2001/XMLSchema" xmlns:xs="http://www.w3.org/2001/XMLSchema" xmlns:p="http://schemas.microsoft.com/office/2006/metadata/properties" xmlns:ns3="11307f3a-7c11-4de5-a0eb-1aef9207c710" targetNamespace="http://schemas.microsoft.com/office/2006/metadata/properties" ma:root="true" ma:fieldsID="1854113809f1a1042ed8093f84a5344f" ns3:_="">
    <xsd:import namespace="11307f3a-7c11-4de5-a0eb-1aef9207c71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307f3a-7c11-4de5-a0eb-1aef9207c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AF6521-6B98-4544-B475-88B0BBCFE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307f3a-7c11-4de5-a0eb-1aef9207c7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02010C-F0B6-46E4-9E2F-0139D1B7719D}">
  <ds:schemaRefs>
    <ds:schemaRef ds:uri="http://schemas.microsoft.com/sharepoint/v3/contenttype/forms"/>
  </ds:schemaRefs>
</ds:datastoreItem>
</file>

<file path=customXml/itemProps3.xml><?xml version="1.0" encoding="utf-8"?>
<ds:datastoreItem xmlns:ds="http://schemas.openxmlformats.org/officeDocument/2006/customXml" ds:itemID="{4B1DB40A-00FB-4D52-A220-6088126DD29D}">
  <ds:schemaRefs>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purl.org/dc/elements/1.1/"/>
    <ds:schemaRef ds:uri="http://purl.org/dc/dcmitype/"/>
    <ds:schemaRef ds:uri="11307f3a-7c11-4de5-a0eb-1aef9207c710"/>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223</TotalTime>
  <Words>1637</Words>
  <Application>Microsoft Macintosh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Times New Roman</vt:lpstr>
      <vt:lpstr>Office Theme</vt:lpstr>
      <vt:lpstr>Topic four:  Meaning in language</vt:lpstr>
      <vt:lpstr>Outline of chapter 4</vt:lpstr>
      <vt:lpstr>Definition of basic semantic concepts</vt:lpstr>
      <vt:lpstr>Knowledge of meaning</vt:lpstr>
      <vt:lpstr>Truth conditions of sentences</vt:lpstr>
      <vt:lpstr>Compositionality and ambiguity</vt:lpstr>
      <vt:lpstr>Anomalous Sentences  </vt:lpstr>
      <vt:lpstr>Metaphors and idioms</vt:lpstr>
      <vt:lpstr>Lexical semantics</vt:lpstr>
      <vt:lpstr>Sense</vt:lpstr>
      <vt:lpstr>Lexical relations</vt:lpstr>
      <vt:lpstr>Lexical relations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four:  Meaning in language</dc:title>
  <dc:creator>Kassim Shaaban</dc:creator>
  <cp:lastModifiedBy>Kassim Shaaban</cp:lastModifiedBy>
  <cp:revision>19</cp:revision>
  <dcterms:created xsi:type="dcterms:W3CDTF">2020-09-21T17:44:07Z</dcterms:created>
  <dcterms:modified xsi:type="dcterms:W3CDTF">2024-02-16T13:45:23Z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0x010100C3DA0D45792FCC4BA076524E2A222363</vt:lpwstr>
  </property>
</Properties>
</file>