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76" r:id="rId2"/>
    <p:sldMasterId id="2147483679" r:id="rId3"/>
  </p:sldMasterIdLst>
  <p:notesMasterIdLst>
    <p:notesMasterId r:id="rId18"/>
  </p:notesMasterIdLst>
  <p:sldIdLst>
    <p:sldId id="258" r:id="rId4"/>
    <p:sldId id="287" r:id="rId5"/>
    <p:sldId id="317" r:id="rId6"/>
    <p:sldId id="320" r:id="rId7"/>
    <p:sldId id="318" r:id="rId8"/>
    <p:sldId id="319" r:id="rId9"/>
    <p:sldId id="321" r:id="rId10"/>
    <p:sldId id="322" r:id="rId11"/>
    <p:sldId id="323" r:id="rId12"/>
    <p:sldId id="325" r:id="rId13"/>
    <p:sldId id="326" r:id="rId14"/>
    <p:sldId id="324" r:id="rId15"/>
    <p:sldId id="299" r:id="rId16"/>
    <p:sldId id="327" r:id="rId17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433"/>
    <a:srgbClr val="E5E5E5"/>
    <a:srgbClr val="1E2028"/>
    <a:srgbClr val="262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593" autoAdjust="0"/>
  </p:normalViewPr>
  <p:slideViewPr>
    <p:cSldViewPr snapToGrid="0" snapToObjects="1" showGuides="1">
      <p:cViewPr varScale="1">
        <p:scale>
          <a:sx n="39" d="100"/>
          <a:sy n="39" d="100"/>
        </p:scale>
        <p:origin x="960" y="67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9C65-997D-9345-8B34-299522DB2A91}" type="datetimeFigureOut">
              <a:rPr lang="ru-RU" smtClean="0"/>
              <a:t>29.08.2021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E198-1678-7848-BAD1-C40EFA91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8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1pPr>
    <a:lvl2pPr marL="669341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2pPr>
    <a:lvl3pPr marL="133868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3pPr>
    <a:lvl4pPr marL="200802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4pPr>
    <a:lvl5pPr marL="2677363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5pPr>
    <a:lvl6pPr marL="3346704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6pPr>
    <a:lvl7pPr marL="4016045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7pPr>
    <a:lvl8pPr marL="468538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8pPr>
    <a:lvl9pPr marL="535472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видео мы узнаем про основные объекты баз данных, как они применяются и как реализутся в </a:t>
            </a:r>
            <a:r>
              <a:rPr lang="en-US" dirty="0"/>
              <a:t>PostgreSQL </a:t>
            </a:r>
            <a:r>
              <a:rPr lang="ru-RU" dirty="0"/>
              <a:t>и </a:t>
            </a:r>
            <a:r>
              <a:rPr lang="en-US" dirty="0"/>
              <a:t>Greenplum.</a:t>
            </a:r>
          </a:p>
          <a:p>
            <a:r>
              <a:rPr lang="ru-RU" dirty="0"/>
              <a:t>Информация в этом курсе применима с некоторой адаптацией к другим СУБД.</a:t>
            </a:r>
            <a:endParaRPr lang="en-US" dirty="0"/>
          </a:p>
          <a:p>
            <a:r>
              <a:rPr lang="ru-RU" dirty="0"/>
              <a:t>Зачем это нужно: чтобы понимать как внутри все работает, и представлять где найти ответ на вопросы : Почему медленно и как сделать лучше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3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 РСУБД работают примерно одинаково – клиент отправляет запрос – запрос попадает в парсер, парсер проверяет кучу вещей и преждает обработанный план запроса в оптимизатор</a:t>
            </a:r>
          </a:p>
          <a:p>
            <a:r>
              <a:rPr lang="ru-RU" dirty="0"/>
              <a:t>Оптимизатор – главный. Задачи: определить план действий как отдать клиенту то что он запросил. Для этого опрашивается каталог данных и каталог статистики чтобы принять решение как правильно отдать клиенту результат выполнения запроса.</a:t>
            </a:r>
          </a:p>
          <a:p>
            <a:r>
              <a:rPr lang="ru-RU" dirty="0"/>
              <a:t>Мезаника скрыта, но можно и нужно сделать несколько вещей: посмотреть на предварительный план, посмотреть на актуальный план,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142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GP – </a:t>
            </a:r>
            <a:r>
              <a:rPr lang="ru-RU" dirty="0"/>
              <a:t>кластер из многих сегментов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Таблицы равномерно распределены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3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какие же бывают таблицы: Постоянные: это основной и стандартный объект хранения данных, который хранится на дисвке в файлах данных, изменения в котором журналируюся в логе преварительной записи и для которых гарантируется </a:t>
            </a:r>
            <a:r>
              <a:rPr lang="en-US" dirty="0"/>
              <a:t>ACID</a:t>
            </a:r>
          </a:p>
          <a:p>
            <a:r>
              <a:rPr lang="ru-RU" dirty="0"/>
              <a:t>Такие таблицы есть в каждой Реляционной бд, в том числе как в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ru-RU" dirty="0"/>
              <a:t>так и в </a:t>
            </a:r>
            <a:r>
              <a:rPr lang="en-US" dirty="0"/>
              <a:t>GP</a:t>
            </a:r>
          </a:p>
          <a:p>
            <a:r>
              <a:rPr lang="en-US" dirty="0"/>
              <a:t>PG &amp; GP </a:t>
            </a:r>
            <a:r>
              <a:rPr lang="ru-RU" dirty="0"/>
              <a:t>хроанят таблицы в виде фалов на диске, но </a:t>
            </a:r>
            <a:r>
              <a:rPr lang="en-US" dirty="0"/>
              <a:t>GP </a:t>
            </a:r>
            <a:r>
              <a:rPr lang="ru-RU" dirty="0"/>
              <a:t>умеет хранить их поколоночно и сжимать, а также они всегда шардированы по сегментам.</a:t>
            </a:r>
            <a:endParaRPr lang="en-US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46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видео мы узнаем про основные объекты баз данных, как они применяются и как реализутся в </a:t>
            </a:r>
            <a:r>
              <a:rPr lang="en-US" dirty="0"/>
              <a:t>PostgreSQL </a:t>
            </a:r>
            <a:r>
              <a:rPr lang="ru-RU" dirty="0"/>
              <a:t>и </a:t>
            </a:r>
            <a:r>
              <a:rPr lang="en-US" dirty="0"/>
              <a:t>Greenplum.</a:t>
            </a:r>
          </a:p>
          <a:p>
            <a:r>
              <a:rPr lang="ru-RU" dirty="0"/>
              <a:t>Информация в этом курсе применима с некоторой адаптацией к другим СУБД.</a:t>
            </a:r>
            <a:endParaRPr lang="en-US" dirty="0"/>
          </a:p>
          <a:p>
            <a:r>
              <a:rPr lang="ru-RU" dirty="0"/>
              <a:t>Зачем это нужно: чтобы понимать как внутри все работает, и представлять где найти ответ на вопросы : Почему медленно и как сделать лучше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198-1678-7848-BAD1-C40EFA9119B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30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612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  <a:p>
            <a:pPr lvl="0"/>
            <a:r>
              <a:rPr lang="ru-RU" dirty="0"/>
              <a:t>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419402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612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  <a:p>
            <a:pPr lvl="0"/>
            <a:r>
              <a:rPr lang="ru-RU" dirty="0"/>
              <a:t>ПРЕЗЕНТАЦИИ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2800" y="7740000"/>
            <a:ext cx="14589866" cy="19044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ИМЯ И ФАМИЛИЯ</a:t>
            </a:r>
            <a:br>
              <a:rPr lang="ru-RU" dirty="0"/>
            </a:br>
            <a:r>
              <a:rPr lang="ru-RU" dirty="0"/>
              <a:t>СПИКЕРА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1BFA90E8-A710-A940-B8AB-90D9B37EC14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7740000"/>
            <a:ext cx="1904400" cy="19044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5159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095198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 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61635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847598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 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200" y="2095200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НАБОРНЫЙ ТЕКСТ</a:t>
            </a:r>
          </a:p>
        </p:txBody>
      </p:sp>
    </p:spTree>
    <p:extLst>
      <p:ext uri="{BB962C8B-B14F-4D97-AF65-F5344CB8AC3E}">
        <p14:creationId xmlns:p14="http://schemas.microsoft.com/office/powerpoint/2010/main" val="42348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847598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rgbClr val="E5E5E5"/>
                </a:solidFill>
                <a:latin typeface="Input 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  <a:endParaRPr lang="en-US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200" y="2095200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НАБОРНЫЙ ТЕКСТ</a:t>
            </a:r>
          </a:p>
        </p:txBody>
      </p:sp>
    </p:spTree>
    <p:extLst>
      <p:ext uri="{BB962C8B-B14F-4D97-AF65-F5344CB8AC3E}">
        <p14:creationId xmlns:p14="http://schemas.microsoft.com/office/powerpoint/2010/main" val="225400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095198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>
                <a:solidFill>
                  <a:srgbClr val="E5E5E5"/>
                </a:solidFill>
                <a:latin typeface="Input Mono" panose="02000509020000090004" pitchFamily="49" charset="0"/>
              </a:defRPr>
            </a:lvl1pPr>
          </a:lstStyle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86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095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185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095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095202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 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9194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3">
            <a:extLst>
              <a:ext uri="{FF2B5EF4-FFF2-40B4-BE49-F238E27FC236}">
                <a16:creationId xmlns:a16="http://schemas.microsoft.com/office/drawing/2014/main" id="{8DEABE0A-E463-1142-9F53-DA17AFFF75FB}"/>
              </a:ext>
            </a:extLst>
          </p:cNvPr>
          <p:cNvSpPr txBox="1">
            <a:spLocks/>
          </p:cNvSpPr>
          <p:nvPr userDrawn="1"/>
        </p:nvSpPr>
        <p:spPr>
          <a:xfrm>
            <a:off x="763199" y="8440615"/>
            <a:ext cx="16383600" cy="110035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1E2028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KARPOV.COURSES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5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1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5" r:id="rId3"/>
    <p:sldLayoutId id="2147483686" r:id="rId4"/>
    <p:sldLayoutId id="2147483682" r:id="rId5"/>
    <p:sldLayoutId id="2147483684" r:id="rId6"/>
    <p:sldLayoutId id="2147483683" r:id="rId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02C7FE5-D11A-074D-B488-32A4516374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Обработка запросов в РСУБД и </a:t>
            </a:r>
            <a:r>
              <a:rPr lang="en-US" dirty="0"/>
              <a:t>MPP </a:t>
            </a:r>
            <a:r>
              <a:rPr lang="ru-RU" dirty="0"/>
              <a:t>РСУБД</a:t>
            </a:r>
          </a:p>
          <a:p>
            <a:endParaRPr lang="ru-RU" dirty="0"/>
          </a:p>
          <a:p>
            <a:r>
              <a:rPr lang="en-US" dirty="0"/>
              <a:t>PostgreSQL vs </a:t>
            </a:r>
            <a:r>
              <a:rPr lang="en-US" dirty="0" err="1"/>
              <a:t>GreenPlum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928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644067-27C5-47BA-9D2A-91B3632F88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Узлы плана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0880465-6B0C-4BB7-B91B-D45E6A1A6B5B}"/>
              </a:ext>
            </a:extLst>
          </p:cNvPr>
          <p:cNvSpPr txBox="1">
            <a:spLocks/>
          </p:cNvSpPr>
          <p:nvPr/>
        </p:nvSpPr>
        <p:spPr>
          <a:xfrm>
            <a:off x="1141200" y="2122296"/>
            <a:ext cx="9096103" cy="706146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 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8800" dirty="0"/>
              <a:t>Nested Loop Join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8800" dirty="0"/>
              <a:t>Hash Join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8800" dirty="0"/>
              <a:t>Merge Join</a:t>
            </a:r>
            <a:endParaRPr lang="ru-RU" sz="88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313326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644067-27C5-47BA-9D2A-91B3632F88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Узлы плана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0880465-6B0C-4BB7-B91B-D45E6A1A6B5B}"/>
              </a:ext>
            </a:extLst>
          </p:cNvPr>
          <p:cNvSpPr txBox="1">
            <a:spLocks/>
          </p:cNvSpPr>
          <p:nvPr/>
        </p:nvSpPr>
        <p:spPr>
          <a:xfrm>
            <a:off x="1141200" y="2122296"/>
            <a:ext cx="11481496" cy="706146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 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8800" dirty="0"/>
              <a:t>Sort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8800" dirty="0"/>
              <a:t>Aggregate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8800" dirty="0"/>
              <a:t>Group by Aggregate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8800" dirty="0"/>
              <a:t>Limit</a:t>
            </a:r>
            <a:endParaRPr lang="ru-RU" sz="88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201405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644067-27C5-47BA-9D2A-91B3632F88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Дополнительные Операторы плана </a:t>
            </a:r>
            <a:r>
              <a:rPr lang="en-US" dirty="0"/>
              <a:t>GP</a:t>
            </a:r>
            <a:endParaRPr lang="ru-RU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CE7D935-C5FE-4BBD-AFF1-809E1C91F97A}"/>
              </a:ext>
            </a:extLst>
          </p:cNvPr>
          <p:cNvSpPr txBox="1">
            <a:spLocks/>
          </p:cNvSpPr>
          <p:nvPr/>
        </p:nvSpPr>
        <p:spPr>
          <a:xfrm>
            <a:off x="1141200" y="2122296"/>
            <a:ext cx="11481496" cy="706146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 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8800" dirty="0"/>
              <a:t>Redistribute Motion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8800" dirty="0"/>
              <a:t>Gather Motion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8800" dirty="0"/>
              <a:t>External Scan</a:t>
            </a:r>
            <a:endParaRPr lang="ru-RU" sz="88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3962418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9492A44-9FD2-4097-981D-48A797AF8C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3199" y="781200"/>
            <a:ext cx="16383600" cy="1800000"/>
          </a:xfrm>
        </p:spPr>
        <p:txBody>
          <a:bodyPr/>
          <a:lstStyle/>
          <a:p>
            <a:r>
              <a:rPr lang="ru-RU" dirty="0"/>
              <a:t>Как повлиять на план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AF649FA-670D-4F8D-ABE9-9B0FD5A313D7}"/>
              </a:ext>
            </a:extLst>
          </p:cNvPr>
          <p:cNvSpPr txBox="1">
            <a:spLocks/>
          </p:cNvSpPr>
          <p:nvPr/>
        </p:nvSpPr>
        <p:spPr>
          <a:xfrm>
            <a:off x="1292085" y="2351751"/>
            <a:ext cx="12483549" cy="603687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 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8000" dirty="0"/>
              <a:t>Hints (</a:t>
            </a:r>
            <a:r>
              <a:rPr lang="ru-RU" sz="8000" dirty="0"/>
              <a:t>не наш случай)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8000" dirty="0"/>
              <a:t>Параметры оптимизатора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8000" dirty="0"/>
              <a:t>Переписать запрос</a:t>
            </a:r>
            <a:endParaRPr lang="ru-RU" sz="8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55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B5FF97-1E50-4B32-BD78-0A7A67156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200" y="229030"/>
            <a:ext cx="16383600" cy="1800000"/>
          </a:xfrm>
        </p:spPr>
        <p:txBody>
          <a:bodyPr/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Как РСУБД обрабатывает запросы пользователей</a:t>
            </a: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Оптимизаторы в </a:t>
            </a:r>
            <a:r>
              <a:rPr lang="en-US" dirty="0"/>
              <a:t>PostgreSQL </a:t>
            </a:r>
            <a:r>
              <a:rPr lang="ru-RU" dirty="0"/>
              <a:t>и  </a:t>
            </a:r>
            <a:r>
              <a:rPr lang="en-US" dirty="0" err="1"/>
              <a:t>GreenPlum</a:t>
            </a:r>
            <a:r>
              <a:rPr lang="ru-RU" dirty="0"/>
              <a:t> и Планы, которые они строят</a:t>
            </a:r>
          </a:p>
        </p:txBody>
      </p:sp>
    </p:spTree>
    <p:extLst>
      <p:ext uri="{BB962C8B-B14F-4D97-AF65-F5344CB8AC3E}">
        <p14:creationId xmlns:p14="http://schemas.microsoft.com/office/powerpoint/2010/main" val="417708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B5FF97-1E50-4B32-BD78-0A7A67156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200" y="229030"/>
            <a:ext cx="16383600" cy="1800000"/>
          </a:xfrm>
        </p:spPr>
        <p:txBody>
          <a:bodyPr/>
          <a:lstStyle/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Как РСУБД обрабатывает запросы пользователей</a:t>
            </a:r>
          </a:p>
          <a:p>
            <a:pPr marL="857250" indent="-8572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Оптимизаторы в </a:t>
            </a:r>
            <a:r>
              <a:rPr lang="en-US" dirty="0"/>
              <a:t>PostgreSQL </a:t>
            </a:r>
            <a:r>
              <a:rPr lang="ru-RU" dirty="0"/>
              <a:t>и  </a:t>
            </a:r>
            <a:r>
              <a:rPr lang="en-US" dirty="0" err="1"/>
              <a:t>GreenPlum</a:t>
            </a:r>
            <a:r>
              <a:rPr lang="ru-RU" dirty="0"/>
              <a:t> и Планы, которые они строят</a:t>
            </a:r>
          </a:p>
        </p:txBody>
      </p:sp>
    </p:spTree>
    <p:extLst>
      <p:ext uri="{BB962C8B-B14F-4D97-AF65-F5344CB8AC3E}">
        <p14:creationId xmlns:p14="http://schemas.microsoft.com/office/powerpoint/2010/main" val="9067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1F35329B-C822-4B5C-A5C1-8BA8EA37D64F}"/>
              </a:ext>
            </a:extLst>
          </p:cNvPr>
          <p:cNvSpPr/>
          <p:nvPr/>
        </p:nvSpPr>
        <p:spPr>
          <a:xfrm rot="5400000">
            <a:off x="6359678" y="-642992"/>
            <a:ext cx="4681950" cy="15874908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2F8D66-5D3F-4295-A8CE-BF504BB921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Жизненный цикл запроса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76941F-6E99-4CF0-9F00-715C10252616}"/>
              </a:ext>
            </a:extLst>
          </p:cNvPr>
          <p:cNvSpPr/>
          <p:nvPr/>
        </p:nvSpPr>
        <p:spPr>
          <a:xfrm>
            <a:off x="954157" y="2581200"/>
            <a:ext cx="2067339" cy="211007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/>
              <a:t>Клиенты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94249A-72C5-4A8C-824D-7EF4550E69B3}"/>
              </a:ext>
            </a:extLst>
          </p:cNvPr>
          <p:cNvSpPr/>
          <p:nvPr/>
        </p:nvSpPr>
        <p:spPr>
          <a:xfrm>
            <a:off x="4458597" y="2591008"/>
            <a:ext cx="2428875" cy="21002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/>
              <a:t>Парсер</a:t>
            </a:r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87F51FBC-2F7B-4CD7-A005-809C9829B6FB}"/>
              </a:ext>
            </a:extLst>
          </p:cNvPr>
          <p:cNvSpPr/>
          <p:nvPr/>
        </p:nvSpPr>
        <p:spPr>
          <a:xfrm>
            <a:off x="8583158" y="2373774"/>
            <a:ext cx="4079294" cy="2634505"/>
          </a:xfrm>
          <a:prstGeom prst="octagon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/>
              <a:t>Оптимизатор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F57074A0-A9EE-454D-AE6E-30971B40B5EF}"/>
              </a:ext>
            </a:extLst>
          </p:cNvPr>
          <p:cNvSpPr/>
          <p:nvPr/>
        </p:nvSpPr>
        <p:spPr>
          <a:xfrm>
            <a:off x="3120892" y="3073916"/>
            <a:ext cx="1143000" cy="1088742"/>
          </a:xfrm>
          <a:prstGeom prst="verticalScroll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/>
          </a:p>
        </p:txBody>
      </p:sp>
      <p:sp>
        <p:nvSpPr>
          <p:cNvPr id="9" name="Flowchart: Internal Storage 8">
            <a:extLst>
              <a:ext uri="{FF2B5EF4-FFF2-40B4-BE49-F238E27FC236}">
                <a16:creationId xmlns:a16="http://schemas.microsoft.com/office/drawing/2014/main" id="{A5076D56-BE6F-4589-9A53-FDD0016907BF}"/>
              </a:ext>
            </a:extLst>
          </p:cNvPr>
          <p:cNvSpPr/>
          <p:nvPr/>
        </p:nvSpPr>
        <p:spPr>
          <a:xfrm>
            <a:off x="7092193" y="3091864"/>
            <a:ext cx="1143000" cy="1088742"/>
          </a:xfrm>
          <a:prstGeom prst="flowChartInternalStorage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4E03F155-42DF-402F-83CB-A2797C30C3CE}"/>
              </a:ext>
            </a:extLst>
          </p:cNvPr>
          <p:cNvSpPr/>
          <p:nvPr/>
        </p:nvSpPr>
        <p:spPr>
          <a:xfrm>
            <a:off x="8704395" y="6215808"/>
            <a:ext cx="1614390" cy="1559859"/>
          </a:xfrm>
          <a:prstGeom prst="flowChartMulti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Каталог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25F225F-5B2C-40E3-90D8-C46F0E78B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66806"/>
              </p:ext>
            </p:extLst>
          </p:nvPr>
        </p:nvGraphicFramePr>
        <p:xfrm>
          <a:off x="11296894" y="6009775"/>
          <a:ext cx="1969720" cy="201168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{37CE84F3-28C3-443E-9E96-99CF82512B78}</a:tableStyleId>
              </a:tblPr>
              <a:tblGrid>
                <a:gridCol w="492430">
                  <a:extLst>
                    <a:ext uri="{9D8B030D-6E8A-4147-A177-3AD203B41FA5}">
                      <a16:colId xmlns:a16="http://schemas.microsoft.com/office/drawing/2014/main" val="3828905181"/>
                    </a:ext>
                  </a:extLst>
                </a:gridCol>
                <a:gridCol w="520582">
                  <a:extLst>
                    <a:ext uri="{9D8B030D-6E8A-4147-A177-3AD203B41FA5}">
                      <a16:colId xmlns:a16="http://schemas.microsoft.com/office/drawing/2014/main" val="3507766587"/>
                    </a:ext>
                  </a:extLst>
                </a:gridCol>
                <a:gridCol w="464278">
                  <a:extLst>
                    <a:ext uri="{9D8B030D-6E8A-4147-A177-3AD203B41FA5}">
                      <a16:colId xmlns:a16="http://schemas.microsoft.com/office/drawing/2014/main" val="4013427781"/>
                    </a:ext>
                  </a:extLst>
                </a:gridCol>
                <a:gridCol w="492430">
                  <a:extLst>
                    <a:ext uri="{9D8B030D-6E8A-4147-A177-3AD203B41FA5}">
                      <a16:colId xmlns:a16="http://schemas.microsoft.com/office/drawing/2014/main" val="80264732"/>
                    </a:ext>
                  </a:extLst>
                </a:gridCol>
              </a:tblGrid>
              <a:tr h="32924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357202"/>
                  </a:ext>
                </a:extLst>
              </a:tr>
              <a:tr h="32924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16701"/>
                  </a:ext>
                </a:extLst>
              </a:tr>
              <a:tr h="32924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372741"/>
                  </a:ext>
                </a:extLst>
              </a:tr>
              <a:tr h="32924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210"/>
                  </a:ext>
                </a:extLst>
              </a:tr>
            </a:tbl>
          </a:graphicData>
        </a:graphic>
      </p:graphicFrame>
      <p:sp>
        <p:nvSpPr>
          <p:cNvPr id="12" name="Action Button: Go to End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26800D-DA30-4D03-97BC-1523FDEE8EBF}"/>
              </a:ext>
            </a:extLst>
          </p:cNvPr>
          <p:cNvSpPr/>
          <p:nvPr/>
        </p:nvSpPr>
        <p:spPr>
          <a:xfrm>
            <a:off x="14371983" y="2581200"/>
            <a:ext cx="3152818" cy="2372287"/>
          </a:xfrm>
          <a:prstGeom prst="actionButtonEnd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/>
              <a:t>Исполнитель</a:t>
            </a:r>
          </a:p>
        </p:txBody>
      </p:sp>
      <p:sp>
        <p:nvSpPr>
          <p:cNvPr id="13" name="Flowchart: Predefined Process 12">
            <a:extLst>
              <a:ext uri="{FF2B5EF4-FFF2-40B4-BE49-F238E27FC236}">
                <a16:creationId xmlns:a16="http://schemas.microsoft.com/office/drawing/2014/main" id="{E064BB43-9D76-49A2-97F5-553962206CCE}"/>
              </a:ext>
            </a:extLst>
          </p:cNvPr>
          <p:cNvSpPr/>
          <p:nvPr/>
        </p:nvSpPr>
        <p:spPr>
          <a:xfrm>
            <a:off x="12809414" y="3091864"/>
            <a:ext cx="1019989" cy="1088742"/>
          </a:xfrm>
          <a:prstGeom prst="flowChartPredefinedProcess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774D25-686C-4056-9828-F0910208298F}"/>
              </a:ext>
            </a:extLst>
          </p:cNvPr>
          <p:cNvSpPr txBox="1"/>
          <p:nvPr/>
        </p:nvSpPr>
        <p:spPr>
          <a:xfrm>
            <a:off x="10830641" y="6877878"/>
            <a:ext cx="2902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lt1"/>
                </a:solidFill>
              </a:rPr>
              <a:t>Статистика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4AF2D3-99EA-488D-9E3C-1A9F848F5502}"/>
              </a:ext>
            </a:extLst>
          </p:cNvPr>
          <p:cNvSpPr txBox="1"/>
          <p:nvPr/>
        </p:nvSpPr>
        <p:spPr>
          <a:xfrm>
            <a:off x="2959299" y="6102917"/>
            <a:ext cx="4800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lt1"/>
                </a:solidFill>
              </a:rPr>
              <a:t>Parse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lt1"/>
                </a:solidFill>
              </a:rPr>
              <a:t>Analyze &amp; Rewrite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lt1"/>
                </a:solidFill>
              </a:rPr>
              <a:t>Plan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lt1"/>
                </a:solidFill>
              </a:rPr>
              <a:t>Execute</a:t>
            </a:r>
            <a:endParaRPr lang="ru-RU" sz="3600" b="1" dirty="0">
              <a:solidFill>
                <a:schemeClr val="lt1"/>
              </a:solidFill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D6796735-BF70-4188-950A-A90269F09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30271"/>
              </p:ext>
            </p:extLst>
          </p:nvPr>
        </p:nvGraphicFramePr>
        <p:xfrm>
          <a:off x="14710976" y="6898352"/>
          <a:ext cx="2975110" cy="2514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5022">
                  <a:extLst>
                    <a:ext uri="{9D8B030D-6E8A-4147-A177-3AD203B41FA5}">
                      <a16:colId xmlns:a16="http://schemas.microsoft.com/office/drawing/2014/main" val="2502823943"/>
                    </a:ext>
                  </a:extLst>
                </a:gridCol>
                <a:gridCol w="595022">
                  <a:extLst>
                    <a:ext uri="{9D8B030D-6E8A-4147-A177-3AD203B41FA5}">
                      <a16:colId xmlns:a16="http://schemas.microsoft.com/office/drawing/2014/main" val="3767870966"/>
                    </a:ext>
                  </a:extLst>
                </a:gridCol>
                <a:gridCol w="595022">
                  <a:extLst>
                    <a:ext uri="{9D8B030D-6E8A-4147-A177-3AD203B41FA5}">
                      <a16:colId xmlns:a16="http://schemas.microsoft.com/office/drawing/2014/main" val="339058441"/>
                    </a:ext>
                  </a:extLst>
                </a:gridCol>
                <a:gridCol w="595022">
                  <a:extLst>
                    <a:ext uri="{9D8B030D-6E8A-4147-A177-3AD203B41FA5}">
                      <a16:colId xmlns:a16="http://schemas.microsoft.com/office/drawing/2014/main" val="806477809"/>
                    </a:ext>
                  </a:extLst>
                </a:gridCol>
                <a:gridCol w="595022">
                  <a:extLst>
                    <a:ext uri="{9D8B030D-6E8A-4147-A177-3AD203B41FA5}">
                      <a16:colId xmlns:a16="http://schemas.microsoft.com/office/drawing/2014/main" val="4180968917"/>
                    </a:ext>
                  </a:extLst>
                </a:gridCol>
              </a:tblGrid>
              <a:tr h="42005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96845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75340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82187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913675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6289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47AE629-753F-466C-AF06-C5DB6C19DDA3}"/>
              </a:ext>
            </a:extLst>
          </p:cNvPr>
          <p:cNvSpPr txBox="1"/>
          <p:nvPr/>
        </p:nvSpPr>
        <p:spPr>
          <a:xfrm>
            <a:off x="14747418" y="7863264"/>
            <a:ext cx="2902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F5433"/>
                </a:solidFill>
              </a:rPr>
              <a:t>Результат</a:t>
            </a:r>
            <a:endParaRPr lang="ru-RU" sz="3200" b="1" dirty="0">
              <a:solidFill>
                <a:schemeClr val="lt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0640036-4043-43E3-B8D5-7C0F667E11AA}"/>
              </a:ext>
            </a:extLst>
          </p:cNvPr>
          <p:cNvSpPr/>
          <p:nvPr/>
        </p:nvSpPr>
        <p:spPr>
          <a:xfrm>
            <a:off x="3120892" y="5124434"/>
            <a:ext cx="11072186" cy="2824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75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86C5B0-F7A7-4B45-9F58-507155736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Особенности Гринплам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22349-8269-412A-9A03-E001BF9CD938}"/>
              </a:ext>
            </a:extLst>
          </p:cNvPr>
          <p:cNvSpPr/>
          <p:nvPr/>
        </p:nvSpPr>
        <p:spPr>
          <a:xfrm>
            <a:off x="4001398" y="3747654"/>
            <a:ext cx="2428875" cy="132766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GP master</a:t>
            </a:r>
            <a:endParaRPr lang="ru-RU" sz="40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C28CF0-C724-441D-B67D-9A24D9960630}"/>
              </a:ext>
            </a:extLst>
          </p:cNvPr>
          <p:cNvSpPr/>
          <p:nvPr/>
        </p:nvSpPr>
        <p:spPr>
          <a:xfrm>
            <a:off x="954157" y="3356453"/>
            <a:ext cx="2067339" cy="211007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/>
              <a:t>Клиенты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8E0C78-A81C-40C4-AAD0-19EB53682020}"/>
              </a:ext>
            </a:extLst>
          </p:cNvPr>
          <p:cNvSpPr/>
          <p:nvPr/>
        </p:nvSpPr>
        <p:spPr>
          <a:xfrm>
            <a:off x="4194313" y="5287618"/>
            <a:ext cx="1013791" cy="6319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QD</a:t>
            </a:r>
            <a:endParaRPr lang="ru-RU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2F3606-A1DD-40F5-BE5D-73E338CDFFD1}"/>
              </a:ext>
            </a:extLst>
          </p:cNvPr>
          <p:cNvSpPr/>
          <p:nvPr/>
        </p:nvSpPr>
        <p:spPr>
          <a:xfrm>
            <a:off x="9144000" y="2456453"/>
            <a:ext cx="2713729" cy="9000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GP segment</a:t>
            </a:r>
            <a:endParaRPr lang="ru-RU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75345F-2A08-45E3-93D4-41F2CA27B7C9}"/>
              </a:ext>
            </a:extLst>
          </p:cNvPr>
          <p:cNvSpPr/>
          <p:nvPr/>
        </p:nvSpPr>
        <p:spPr>
          <a:xfrm>
            <a:off x="14433069" y="4695917"/>
            <a:ext cx="2713729" cy="9000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GP segment</a:t>
            </a:r>
            <a:endParaRPr lang="ru-RU" sz="4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83BB34-89B4-4B03-B966-54C617E01976}"/>
              </a:ext>
            </a:extLst>
          </p:cNvPr>
          <p:cNvSpPr/>
          <p:nvPr/>
        </p:nvSpPr>
        <p:spPr>
          <a:xfrm>
            <a:off x="9144000" y="4695917"/>
            <a:ext cx="2713729" cy="9000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GP segment</a:t>
            </a:r>
            <a:endParaRPr lang="ru-RU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E7AC-CBD0-4A73-BCF5-43801EC78A2C}"/>
              </a:ext>
            </a:extLst>
          </p:cNvPr>
          <p:cNvSpPr/>
          <p:nvPr/>
        </p:nvSpPr>
        <p:spPr>
          <a:xfrm>
            <a:off x="14433070" y="2456453"/>
            <a:ext cx="2713729" cy="9000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GP segment</a:t>
            </a:r>
            <a:endParaRPr lang="ru-RU" sz="4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436391-7BEE-48A3-A3CD-67AE040E7450}"/>
              </a:ext>
            </a:extLst>
          </p:cNvPr>
          <p:cNvSpPr/>
          <p:nvPr/>
        </p:nvSpPr>
        <p:spPr>
          <a:xfrm>
            <a:off x="9144000" y="6935381"/>
            <a:ext cx="2713729" cy="9000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GP segment</a:t>
            </a:r>
            <a:endParaRPr lang="ru-RU" sz="4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A57D5-1B3B-4C16-A04B-2C7F8581AB2B}"/>
              </a:ext>
            </a:extLst>
          </p:cNvPr>
          <p:cNvSpPr/>
          <p:nvPr/>
        </p:nvSpPr>
        <p:spPr>
          <a:xfrm>
            <a:off x="14433070" y="6935381"/>
            <a:ext cx="2713729" cy="9000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GP segment</a:t>
            </a:r>
            <a:endParaRPr lang="ru-RU" sz="40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886854-1CB7-4368-8FD7-A13565BBD5F1}"/>
              </a:ext>
            </a:extLst>
          </p:cNvPr>
          <p:cNvSpPr/>
          <p:nvPr/>
        </p:nvSpPr>
        <p:spPr>
          <a:xfrm>
            <a:off x="9296401" y="3531703"/>
            <a:ext cx="1013791" cy="6319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QE</a:t>
            </a:r>
            <a:endParaRPr lang="ru-RU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EF6EBF-E7D0-4958-AE30-316CB7F5471B}"/>
              </a:ext>
            </a:extLst>
          </p:cNvPr>
          <p:cNvSpPr/>
          <p:nvPr/>
        </p:nvSpPr>
        <p:spPr>
          <a:xfrm>
            <a:off x="10661378" y="3545111"/>
            <a:ext cx="1013791" cy="6319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QE</a:t>
            </a:r>
            <a:endParaRPr lang="ru-RU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729F3D-AB66-4DC9-B4D0-B2B82C841A39}"/>
              </a:ext>
            </a:extLst>
          </p:cNvPr>
          <p:cNvSpPr/>
          <p:nvPr/>
        </p:nvSpPr>
        <p:spPr>
          <a:xfrm>
            <a:off x="9329532" y="5791201"/>
            <a:ext cx="1013791" cy="6319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QE</a:t>
            </a:r>
            <a:endParaRPr lang="ru-RU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FCC97FF-7298-469A-9220-0A435C5D2CCF}"/>
              </a:ext>
            </a:extLst>
          </p:cNvPr>
          <p:cNvSpPr/>
          <p:nvPr/>
        </p:nvSpPr>
        <p:spPr>
          <a:xfrm>
            <a:off x="10614993" y="5784575"/>
            <a:ext cx="1013791" cy="6319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QE</a:t>
            </a:r>
            <a:endParaRPr lang="ru-RU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2259355-7A9C-4F99-A584-36DA1CA1F358}"/>
              </a:ext>
            </a:extLst>
          </p:cNvPr>
          <p:cNvSpPr/>
          <p:nvPr/>
        </p:nvSpPr>
        <p:spPr>
          <a:xfrm>
            <a:off x="14637721" y="3545265"/>
            <a:ext cx="1013791" cy="6319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QE</a:t>
            </a:r>
            <a:endParaRPr lang="ru-RU" b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1BB9CF-114F-40ED-88D1-14AC354789DE}"/>
              </a:ext>
            </a:extLst>
          </p:cNvPr>
          <p:cNvSpPr/>
          <p:nvPr/>
        </p:nvSpPr>
        <p:spPr>
          <a:xfrm>
            <a:off x="16002698" y="3558673"/>
            <a:ext cx="1013791" cy="6319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QE</a:t>
            </a:r>
            <a:endParaRPr lang="ru-RU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C8A9D9-B491-4F25-8E9A-085A9D1DD70E}"/>
              </a:ext>
            </a:extLst>
          </p:cNvPr>
          <p:cNvSpPr/>
          <p:nvPr/>
        </p:nvSpPr>
        <p:spPr>
          <a:xfrm>
            <a:off x="14656905" y="5784575"/>
            <a:ext cx="1013791" cy="6319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QE</a:t>
            </a:r>
            <a:endParaRPr lang="ru-RU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51E5E70-3577-4EAA-B59E-42CD0FC55211}"/>
              </a:ext>
            </a:extLst>
          </p:cNvPr>
          <p:cNvSpPr/>
          <p:nvPr/>
        </p:nvSpPr>
        <p:spPr>
          <a:xfrm>
            <a:off x="16021882" y="5797983"/>
            <a:ext cx="1013791" cy="6319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QE</a:t>
            </a:r>
            <a:endParaRPr lang="ru-RU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6E1BB16-DB6C-4E5E-9ABA-7E39536679D8}"/>
              </a:ext>
            </a:extLst>
          </p:cNvPr>
          <p:cNvSpPr/>
          <p:nvPr/>
        </p:nvSpPr>
        <p:spPr>
          <a:xfrm>
            <a:off x="14656905" y="8038293"/>
            <a:ext cx="1013791" cy="6319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QE</a:t>
            </a:r>
            <a:endParaRPr lang="ru-RU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39DB25C-1E5C-498D-97AE-08ADF7DB03E1}"/>
              </a:ext>
            </a:extLst>
          </p:cNvPr>
          <p:cNvSpPr/>
          <p:nvPr/>
        </p:nvSpPr>
        <p:spPr>
          <a:xfrm>
            <a:off x="16021882" y="8051701"/>
            <a:ext cx="1013791" cy="6319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QE</a:t>
            </a:r>
            <a:endParaRPr lang="ru-RU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5A1805E-0FC9-40A2-BB59-EBB41B47F7A2}"/>
              </a:ext>
            </a:extLst>
          </p:cNvPr>
          <p:cNvSpPr/>
          <p:nvPr/>
        </p:nvSpPr>
        <p:spPr>
          <a:xfrm>
            <a:off x="9296401" y="8006012"/>
            <a:ext cx="1013791" cy="6319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QE</a:t>
            </a:r>
            <a:endParaRPr lang="ru-RU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24D4EC7-4EA5-4ED9-88B5-E297A8B08828}"/>
              </a:ext>
            </a:extLst>
          </p:cNvPr>
          <p:cNvSpPr/>
          <p:nvPr/>
        </p:nvSpPr>
        <p:spPr>
          <a:xfrm>
            <a:off x="10661378" y="8019420"/>
            <a:ext cx="1013791" cy="6319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QE</a:t>
            </a:r>
            <a:endParaRPr lang="ru-RU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00D7D7-56AA-44D6-891D-95508ECC7448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3021496" y="4411488"/>
            <a:ext cx="979902" cy="14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2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BCA48-2E28-4679-B4F8-CC7CA895A6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Ресурсы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FE29-CB37-4E18-B856-E64FCA7DA4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095198"/>
            <a:ext cx="7227862" cy="36000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b="1" dirty="0"/>
              <a:t>CPU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b="1" dirty="0"/>
              <a:t>RAM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b="1" dirty="0"/>
              <a:t>Storage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b="1" dirty="0"/>
              <a:t>Network (</a:t>
            </a:r>
            <a:r>
              <a:rPr lang="ru-RU" sz="6000" b="1" dirty="0"/>
              <a:t>Только </a:t>
            </a:r>
            <a:r>
              <a:rPr lang="en-US" sz="6000" b="1" dirty="0"/>
              <a:t>GP)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6000" b="1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343F9B-28B0-4461-97C0-08373502C1BF}"/>
              </a:ext>
            </a:extLst>
          </p:cNvPr>
          <p:cNvSpPr txBox="1">
            <a:spLocks/>
          </p:cNvSpPr>
          <p:nvPr/>
        </p:nvSpPr>
        <p:spPr>
          <a:xfrm>
            <a:off x="10296942" y="2095198"/>
            <a:ext cx="6849858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 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b="1" dirty="0"/>
              <a:t>L1, L2 Cache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b="1" dirty="0"/>
              <a:t>Process Memory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b="1" dirty="0"/>
              <a:t>Shared Buffer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000" b="1" dirty="0"/>
              <a:t>Disk Cache</a:t>
            </a:r>
          </a:p>
          <a:p>
            <a:pPr>
              <a:lnSpc>
                <a:spcPct val="100000"/>
              </a:lnSpc>
            </a:pPr>
            <a:endParaRPr lang="en-US" sz="6000" b="1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6000" b="1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60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3FE97F-F037-4228-9F6D-C1002552DF79}"/>
              </a:ext>
            </a:extLst>
          </p:cNvPr>
          <p:cNvCxnSpPr>
            <a:cxnSpLocks/>
          </p:cNvCxnSpPr>
          <p:nvPr/>
        </p:nvCxnSpPr>
        <p:spPr>
          <a:xfrm>
            <a:off x="2782957" y="2579714"/>
            <a:ext cx="7513984" cy="14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6AAE43-7A08-4D6C-8F7A-FF880C4642DB}"/>
              </a:ext>
            </a:extLst>
          </p:cNvPr>
          <p:cNvCxnSpPr>
            <a:cxnSpLocks/>
          </p:cNvCxnSpPr>
          <p:nvPr/>
        </p:nvCxnSpPr>
        <p:spPr>
          <a:xfrm>
            <a:off x="2816089" y="3447730"/>
            <a:ext cx="7513984" cy="14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3FD7D4-FA12-458E-AA32-0C8825B5C76A}"/>
              </a:ext>
            </a:extLst>
          </p:cNvPr>
          <p:cNvCxnSpPr>
            <a:cxnSpLocks/>
          </p:cNvCxnSpPr>
          <p:nvPr/>
        </p:nvCxnSpPr>
        <p:spPr>
          <a:xfrm>
            <a:off x="2968489" y="3449216"/>
            <a:ext cx="7328452" cy="8665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8F5BE2-CDFF-4008-8A02-79E551C4483D}"/>
              </a:ext>
            </a:extLst>
          </p:cNvPr>
          <p:cNvCxnSpPr>
            <a:cxnSpLocks/>
          </p:cNvCxnSpPr>
          <p:nvPr/>
        </p:nvCxnSpPr>
        <p:spPr>
          <a:xfrm>
            <a:off x="2968489" y="3449216"/>
            <a:ext cx="7328452" cy="18384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39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9C4820-7CBA-4702-91EA-8504ADB8F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Как оптимизатор принимает решение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CE8A5-4744-4AFA-AD77-B472727954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/>
              <a:t>Cost Based Optimizer</a:t>
            </a:r>
            <a:endParaRPr lang="ru-RU" sz="5400" dirty="0"/>
          </a:p>
          <a:p>
            <a:pPr>
              <a:lnSpc>
                <a:spcPct val="100000"/>
              </a:lnSpc>
            </a:pPr>
            <a:endParaRPr lang="en-US" sz="5400" dirty="0"/>
          </a:p>
          <a:p>
            <a:pPr>
              <a:lnSpc>
                <a:spcPct val="100000"/>
              </a:lnSpc>
            </a:pPr>
            <a:r>
              <a:rPr lang="ru-RU" sz="5400" dirty="0"/>
              <a:t>Словарь данных </a:t>
            </a:r>
            <a:r>
              <a:rPr lang="en-US" sz="5400" dirty="0">
                <a:sym typeface="Wingdings" panose="05000000000000000000" pitchFamily="2" charset="2"/>
              </a:rPr>
              <a:t></a:t>
            </a:r>
            <a:r>
              <a:rPr lang="en-US" sz="5400" dirty="0"/>
              <a:t> </a:t>
            </a:r>
            <a:r>
              <a:rPr lang="ru-RU" sz="5400" dirty="0"/>
              <a:t>Размер объекта, </a:t>
            </a:r>
            <a:r>
              <a:rPr lang="en-US" sz="5400" dirty="0"/>
              <a:t> </a:t>
            </a:r>
            <a:r>
              <a:rPr lang="ru-RU" sz="5400" dirty="0"/>
              <a:t>тип хранения, есть ли индексы</a:t>
            </a:r>
          </a:p>
          <a:p>
            <a:pPr>
              <a:lnSpc>
                <a:spcPct val="100000"/>
              </a:lnSpc>
            </a:pPr>
            <a:r>
              <a:rPr lang="ru-RU" sz="5400" dirty="0"/>
              <a:t>Статистика </a:t>
            </a:r>
            <a:r>
              <a:rPr lang="en-US" sz="5400" dirty="0">
                <a:sym typeface="Wingdings" panose="05000000000000000000" pitchFamily="2" charset="2"/>
              </a:rPr>
              <a:t> </a:t>
            </a:r>
            <a:r>
              <a:rPr lang="ru-RU" sz="5400" dirty="0">
                <a:sym typeface="Wingdings" panose="05000000000000000000" pitchFamily="2" charset="2"/>
              </a:rPr>
              <a:t>Селективность, гистограмма, оценка размеров резалтсет</a:t>
            </a:r>
          </a:p>
          <a:p>
            <a:pPr>
              <a:lnSpc>
                <a:spcPct val="100000"/>
              </a:lnSpc>
            </a:pPr>
            <a:endParaRPr lang="ru-RU" sz="54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ru-RU" sz="5400" dirty="0">
                <a:sym typeface="Wingdings" panose="05000000000000000000" pitchFamily="2" charset="2"/>
              </a:rPr>
              <a:t>Создание множества вариантов + расчет стоимости</a:t>
            </a:r>
          </a:p>
          <a:p>
            <a:pPr>
              <a:lnSpc>
                <a:spcPct val="100000"/>
              </a:lnSpc>
            </a:pP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92291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E30965-80C7-4EA5-BC27-83932F9E6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Пример плана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E24869-0368-45C5-8D75-8779D8CC7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80" y="2246243"/>
            <a:ext cx="15322810" cy="67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4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D538EA-8BCD-4338-8E2F-1C7709AFD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Как выполняется план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0DBDA-2EB2-4D34-A4F2-7E5DE66AD160}"/>
              </a:ext>
            </a:extLst>
          </p:cNvPr>
          <p:cNvSpPr/>
          <p:nvPr/>
        </p:nvSpPr>
        <p:spPr>
          <a:xfrm>
            <a:off x="908809" y="4480460"/>
            <a:ext cx="2428875" cy="132766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LIMIT</a:t>
            </a:r>
            <a:endParaRPr lang="ru-RU" sz="4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B6-AEF3-4D5A-99D6-4E21DD4B78AC}"/>
              </a:ext>
            </a:extLst>
          </p:cNvPr>
          <p:cNvSpPr/>
          <p:nvPr/>
        </p:nvSpPr>
        <p:spPr>
          <a:xfrm>
            <a:off x="4286249" y="4468433"/>
            <a:ext cx="2428875" cy="132766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SORT</a:t>
            </a:r>
            <a:endParaRPr lang="ru-RU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D61A5-A1DD-4A8B-9D04-C27ABEDB07B6}"/>
              </a:ext>
            </a:extLst>
          </p:cNvPr>
          <p:cNvSpPr/>
          <p:nvPr/>
        </p:nvSpPr>
        <p:spPr>
          <a:xfrm>
            <a:off x="7663689" y="4496163"/>
            <a:ext cx="2428875" cy="132766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Hash Join</a:t>
            </a:r>
            <a:endParaRPr lang="ru-RU" sz="4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DF8BC8-5121-4F99-A3C1-162511D8CCDB}"/>
              </a:ext>
            </a:extLst>
          </p:cNvPr>
          <p:cNvSpPr/>
          <p:nvPr/>
        </p:nvSpPr>
        <p:spPr>
          <a:xfrm>
            <a:off x="14483797" y="4531744"/>
            <a:ext cx="2428875" cy="132766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Seq Scan</a:t>
            </a:r>
            <a:endParaRPr lang="ru-RU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03611F-58B5-436D-AD9E-42C840FF2057}"/>
              </a:ext>
            </a:extLst>
          </p:cNvPr>
          <p:cNvSpPr/>
          <p:nvPr/>
        </p:nvSpPr>
        <p:spPr>
          <a:xfrm>
            <a:off x="11106357" y="4531744"/>
            <a:ext cx="2428875" cy="132766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Hash</a:t>
            </a:r>
            <a:endParaRPr lang="ru-RU" sz="4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0BF88-C78E-45D0-AC32-9FF8F042B5BF}"/>
              </a:ext>
            </a:extLst>
          </p:cNvPr>
          <p:cNvSpPr/>
          <p:nvPr/>
        </p:nvSpPr>
        <p:spPr>
          <a:xfrm>
            <a:off x="14483797" y="6346664"/>
            <a:ext cx="2428875" cy="132766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Seq Scan</a:t>
            </a:r>
            <a:endParaRPr lang="ru-RU" sz="40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82637A-5C00-44F7-B504-5F21AE3368FD}"/>
              </a:ext>
            </a:extLst>
          </p:cNvPr>
          <p:cNvCxnSpPr/>
          <p:nvPr/>
        </p:nvCxnSpPr>
        <p:spPr>
          <a:xfrm>
            <a:off x="3337684" y="4711148"/>
            <a:ext cx="9485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51CA6D-CBD3-47CA-91FA-4972B0C5151A}"/>
              </a:ext>
            </a:extLst>
          </p:cNvPr>
          <p:cNvCxnSpPr/>
          <p:nvPr/>
        </p:nvCxnSpPr>
        <p:spPr>
          <a:xfrm>
            <a:off x="6715124" y="4711148"/>
            <a:ext cx="9485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C6FE4B-C0F8-4D0C-A049-5B9206D15176}"/>
              </a:ext>
            </a:extLst>
          </p:cNvPr>
          <p:cNvCxnSpPr/>
          <p:nvPr/>
        </p:nvCxnSpPr>
        <p:spPr>
          <a:xfrm>
            <a:off x="10092564" y="4691270"/>
            <a:ext cx="9485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B6ED4C-2CA3-4ED8-8318-6377C5C6EF6A}"/>
              </a:ext>
            </a:extLst>
          </p:cNvPr>
          <p:cNvCxnSpPr/>
          <p:nvPr/>
        </p:nvCxnSpPr>
        <p:spPr>
          <a:xfrm>
            <a:off x="13535232" y="4691270"/>
            <a:ext cx="9485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115721-315B-40CF-B875-E3104A037B29}"/>
              </a:ext>
            </a:extLst>
          </p:cNvPr>
          <p:cNvCxnSpPr>
            <a:cxnSpLocks/>
          </p:cNvCxnSpPr>
          <p:nvPr/>
        </p:nvCxnSpPr>
        <p:spPr>
          <a:xfrm>
            <a:off x="10092564" y="5796101"/>
            <a:ext cx="4391233" cy="823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070675-4020-45E2-AE97-C57528CCCB2E}"/>
              </a:ext>
            </a:extLst>
          </p:cNvPr>
          <p:cNvCxnSpPr>
            <a:cxnSpLocks/>
          </p:cNvCxnSpPr>
          <p:nvPr/>
        </p:nvCxnSpPr>
        <p:spPr>
          <a:xfrm flipH="1">
            <a:off x="3337684" y="5195578"/>
            <a:ext cx="9485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7610BC-DB83-4F4A-BD34-F64E9BE400DB}"/>
              </a:ext>
            </a:extLst>
          </p:cNvPr>
          <p:cNvCxnSpPr>
            <a:cxnSpLocks/>
          </p:cNvCxnSpPr>
          <p:nvPr/>
        </p:nvCxnSpPr>
        <p:spPr>
          <a:xfrm flipH="1">
            <a:off x="6715123" y="5171524"/>
            <a:ext cx="9485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C7464A-FA5E-49CB-A89C-409C6AFBE98A}"/>
              </a:ext>
            </a:extLst>
          </p:cNvPr>
          <p:cNvCxnSpPr>
            <a:cxnSpLocks/>
          </p:cNvCxnSpPr>
          <p:nvPr/>
        </p:nvCxnSpPr>
        <p:spPr>
          <a:xfrm flipH="1">
            <a:off x="10092563" y="5218632"/>
            <a:ext cx="9485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EA0B10-0063-4BAF-B175-4DCB267CE1A5}"/>
              </a:ext>
            </a:extLst>
          </p:cNvPr>
          <p:cNvCxnSpPr>
            <a:cxnSpLocks/>
          </p:cNvCxnSpPr>
          <p:nvPr/>
        </p:nvCxnSpPr>
        <p:spPr>
          <a:xfrm flipH="1">
            <a:off x="13535231" y="5249038"/>
            <a:ext cx="9485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C6FEA6-ED3F-44B2-9040-95B8439821B3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8878127" y="5823831"/>
            <a:ext cx="5605672" cy="13931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43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644067-27C5-47BA-9D2A-91B3632F88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Узлы плана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0880465-6B0C-4BB7-B91B-D45E6A1A6B5B}"/>
              </a:ext>
            </a:extLst>
          </p:cNvPr>
          <p:cNvSpPr txBox="1">
            <a:spLocks/>
          </p:cNvSpPr>
          <p:nvPr/>
        </p:nvSpPr>
        <p:spPr>
          <a:xfrm>
            <a:off x="1141200" y="2122296"/>
            <a:ext cx="9096103" cy="706146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 kern="1200">
                <a:solidFill>
                  <a:srgbClr val="E5E5E5"/>
                </a:solidFill>
                <a:latin typeface="Input 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8800" dirty="0"/>
              <a:t>Sequential Scan</a:t>
            </a:r>
            <a:endParaRPr lang="ru-RU" sz="88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8800" dirty="0"/>
              <a:t>Index Scan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8800" dirty="0"/>
              <a:t>Index Only Scan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8800" dirty="0"/>
              <a:t>Bitmap Scan</a:t>
            </a:r>
            <a:endParaRPr lang="ru-RU" sz="88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2359938120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а-1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бложка-2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сновной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28555</TotalTime>
  <Words>506</Words>
  <Application>Microsoft Office PowerPoint</Application>
  <PresentationFormat>Custom</PresentationFormat>
  <Paragraphs>107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Formular</vt:lpstr>
      <vt:lpstr>Input Mono</vt:lpstr>
      <vt:lpstr>Обложка-1</vt:lpstr>
      <vt:lpstr>Обложка-2</vt:lpstr>
      <vt:lpstr>Основной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Илона Кравченко</dc:creator>
  <cp:lastModifiedBy>Sokolov, Valeriy</cp:lastModifiedBy>
  <cp:revision>190</cp:revision>
  <dcterms:created xsi:type="dcterms:W3CDTF">2020-10-16T14:01:52Z</dcterms:created>
  <dcterms:modified xsi:type="dcterms:W3CDTF">2021-08-29T09:28:49Z</dcterms:modified>
</cp:coreProperties>
</file>