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18"/>
  </p:notesMasterIdLst>
  <p:sldIdLst>
    <p:sldId id="258" r:id="rId4"/>
    <p:sldId id="28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9" r:id="rId15"/>
    <p:sldId id="338" r:id="rId16"/>
    <p:sldId id="340" r:id="rId17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33"/>
    <a:srgbClr val="E5E5E5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593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646" y="67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видео мы узнаем про основные объекты баз данных, как они применяются и как реализутся в </a:t>
            </a:r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Greenplum.</a:t>
            </a:r>
          </a:p>
          <a:p>
            <a:r>
              <a:rPr lang="ru-RU" dirty="0"/>
              <a:t>Информация в этом курсе применима с некоторой адаптацией к другим СУБД.</a:t>
            </a:r>
            <a:endParaRPr lang="en-US" dirty="0"/>
          </a:p>
          <a:p>
            <a:r>
              <a:rPr lang="ru-RU" dirty="0"/>
              <a:t>Зачем это нужно: чтобы понимать как внутри все работает, и представлять где найти ответ на вопросы : Почему медленно и как сделать лучше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training_pg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index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li_dt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tpch1.lineitem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training_pg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explain analyze select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sum(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l_quantity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sum_qty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sum(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sum_base_price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sum(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(1 -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sum_disc_price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sum(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(1 -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* (1 +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l_tax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sum_charge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avg(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l_quantity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avg_qty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avg(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avg(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avg_disc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count(*) 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count_order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tpch1.lineitem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date '1998-12-01' - interval '100 days' 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QUERY PLAN                                                                         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-------------------------------------------------------------------------------------------------------------------------------------------------------------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Finalize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(cost=2443384.50..2443386.58 rows=6 width=236) (actual time=481804.522..481804.675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-&gt;  Gather Merge  (cost=2443384.50..2443385.90 rows=12 width=236) (actual time=481804.479..481804.577 rows=12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Workers Planned: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Workers Launched: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-&gt;  Sort  (cost=2442384.48..2442384.49 rows=6 width=236) (actual time=481794.596..481794.599 rows=4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Worker 0:  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Worker 1:  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-&gt;  Partial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(cost=2442384.23..2442384.40 rows=6 width=236) (actual time=481794.539..481794.552 rows=4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Worker 0:  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Worker 1:  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-&gt;  Parallel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(cost=0.00..1460492.35 rows=24547297 width=25) (actual time=5.209..437097.762 rows=19648613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Filter: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'1998-08-23 00:00:00'::timestamp without time zone)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Rows Removed by Filter: 346738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Planning Time: 0.715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Execution Time: 481804.795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 rows)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1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r>
              <a:rPr lang="en-US" sz="3200" dirty="0"/>
              <a:t>select </a:t>
            </a:r>
            <a:r>
              <a:rPr lang="en-US" sz="3200" dirty="0" err="1"/>
              <a:t>pg_size_pretty</a:t>
            </a:r>
            <a:r>
              <a:rPr lang="en-US" sz="3200" dirty="0"/>
              <a:t>(</a:t>
            </a:r>
            <a:r>
              <a:rPr lang="en-US" sz="3200" dirty="0" err="1"/>
              <a:t>pg_total_relation_size</a:t>
            </a:r>
            <a:r>
              <a:rPr lang="en-US" sz="3200" dirty="0"/>
              <a:t>('tpch1.lineitem'));</a:t>
            </a:r>
          </a:p>
          <a:p>
            <a:r>
              <a:rPr lang="en-US" sz="3200" dirty="0"/>
              <a:t>select </a:t>
            </a:r>
            <a:r>
              <a:rPr lang="en-US" sz="3200" dirty="0" err="1"/>
              <a:t>pg_size_pretty</a:t>
            </a:r>
            <a:r>
              <a:rPr lang="en-US" sz="3200" dirty="0"/>
              <a:t>(</a:t>
            </a:r>
            <a:r>
              <a:rPr lang="en-US" sz="3200" dirty="0" err="1"/>
              <a:t>pg_total_relation_size</a:t>
            </a:r>
            <a:r>
              <a:rPr lang="en-US" sz="3200" dirty="0"/>
              <a:t>('tpch1.lineitem_compressed'));</a:t>
            </a:r>
          </a:p>
          <a:p>
            <a:r>
              <a:rPr lang="en-US" sz="3200" dirty="0"/>
              <a:t>select </a:t>
            </a:r>
            <a:r>
              <a:rPr lang="en-US" sz="3200" dirty="0" err="1"/>
              <a:t>pg_size_pretty</a:t>
            </a:r>
            <a:r>
              <a:rPr lang="en-US" sz="3200" dirty="0"/>
              <a:t>(</a:t>
            </a:r>
            <a:r>
              <a:rPr lang="en-US" sz="3200" dirty="0" err="1"/>
              <a:t>pg_total_relation_size</a:t>
            </a:r>
            <a:r>
              <a:rPr lang="en-US" sz="3200" dirty="0"/>
              <a:t>('tpch1.lineitem_compressed_columnar'));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посмотрели как посмотреть планы запросов и что можно из них узнать, а также как повлиять на планировщик </a:t>
            </a:r>
            <a:r>
              <a:rPr lang="en-US" dirty="0"/>
              <a:t>GP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4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(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tpch1.orders) 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randomly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(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tpch1.lineitem) 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randomly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endParaRPr lang="en-US" b="0" dirty="0">
              <a:effectLst/>
            </a:endParaRPr>
          </a:p>
          <a:p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8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r>
              <a:rPr lang="ru-RU" dirty="0"/>
              <a:t> 	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ru-RU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endParaRPr lang="en-US" dirty="0"/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3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r>
              <a:rPr lang="ru-RU" dirty="0"/>
              <a:t> 	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insert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ru-RU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endParaRPr lang="en-US" dirty="0"/>
          </a:p>
          <a:p>
            <a:r>
              <a:rPr lang="en-US" dirty="0"/>
              <a:t>Analyze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tpch1.orders_1 ;</a:t>
            </a: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dirty="0"/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ru-RU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600" b="0" dirty="0">
              <a:effectLst/>
            </a:endParaRPr>
          </a:p>
          <a:p>
            <a:endParaRPr lang="en-US" sz="1600" dirty="0"/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r>
              <a:rPr lang="en-US" dirty="0"/>
              <a:t>Analyze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tpch1.orders_1 ;</a:t>
            </a: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dirty="0"/>
            </a:b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ru-RU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6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600" b="0" dirty="0">
              <a:effectLst/>
            </a:endParaRPr>
          </a:p>
          <a:p>
            <a:endParaRPr lang="en-US" sz="1600" dirty="0"/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0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(reorganize=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(reorganize=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--analyze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tpch1.orders_1 o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Gather Motion 4:1  (slice1; segments: 4)  (cost=0.00..3013.62 rows=2049349 width=224) (actual time=20.076..1580.357 rows=1764768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Hash Join  (cost=0.00..1478.09 rows=512338 width=224) (actual time=19.075..569.723 rows=444380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Hash Cond: (lineitem_1.l_orderkey = orders_1.o_orderkey)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Extra Text: (seg0)   Hash chain length 2.1 avg, 8 max, using 13308 of 131072 buckets.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Seq Scan on lineitem_1  (cost=0.00..451.42 rows=252525 width=117) (actual time=0.026..69.943 rows=254845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Hash  (cost=433.07..433.07 rows=27525 width=107) (actual time=18.201..18.201 rows=27706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Seq Scan on orders_1  (cost=0.00..433.07 rows=27525 width=107) (actual time=0.039..4.191 rows=27706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Planning time: 18.210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(slice0)    Executor memory: 157K bytes.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(slice1)    Executor memory: 9362K bytes avg x 4 workers, 9362K bytes max (seg0).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Work_mem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3841K bytes max.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 used:  128000kB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Optimizer: Pivotal Optimizer (GPORCA)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 time: 1746.467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seq_page_cost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random_page_cost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Set optimizer=off; --</a:t>
            </a:r>
            <a:r>
              <a:rPr lang="ru-RU" b="0" dirty="0">
                <a:effectLst/>
              </a:rPr>
              <a:t>ибо </a:t>
            </a:r>
            <a:r>
              <a:rPr lang="en-US" b="0" dirty="0">
                <a:effectLst/>
              </a:rPr>
              <a:t>GPORCA </a:t>
            </a:r>
            <a:r>
              <a:rPr lang="ru-RU" b="0" dirty="0">
                <a:effectLst/>
              </a:rPr>
              <a:t>не воспринимает подсказки</a:t>
            </a: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seq_page_cost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random_page_cost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enable_seqscan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3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all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seq_page_cost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random_page_cost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Set optimizer=off; --</a:t>
            </a:r>
            <a:r>
              <a:rPr lang="ru-RU" b="0" dirty="0">
                <a:effectLst/>
              </a:rPr>
              <a:t>ибо </a:t>
            </a:r>
            <a:r>
              <a:rPr lang="en-US" b="0" dirty="0">
                <a:effectLst/>
              </a:rPr>
              <a:t>GPORCA </a:t>
            </a:r>
            <a:r>
              <a:rPr lang="ru-RU" b="0" dirty="0">
                <a:effectLst/>
              </a:rPr>
              <a:t>не воспринимает подсказки</a:t>
            </a: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seq_page_cost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ru-RU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00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random_page_cost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enable_seqscan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Gather Motion 4:1  (slice2; segments: 4)  (cost=505800.82..3949345.07 rows=18664425 width=475)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Hash Join  (cost=505800.82..3949345.07 rows=4666107 width=475)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Hash Cond: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Redistribute Motion 4:4  (slice1; segments: 4)  (cost=0.00..130000.00 rows=250000 width=358)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Hash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o.o_orderkey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External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orders_ext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  (cost=0.00..110000.00 rows=250000 width=358)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Hash  (cost=49274.57..49274.57 rows=252525 width=117)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Index Scan using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li_ok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lineitem_1 l  (cost=0.17..49274.57 rows=252525 width=117)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7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Set optimizer=on; --</a:t>
            </a:r>
            <a:r>
              <a:rPr lang="ru-RU" b="0" dirty="0">
                <a:effectLst/>
              </a:rPr>
              <a:t>ибо </a:t>
            </a:r>
            <a:r>
              <a:rPr lang="en-US" b="0" dirty="0">
                <a:effectLst/>
              </a:rPr>
              <a:t>GPORCA </a:t>
            </a:r>
            <a:r>
              <a:rPr lang="ru-RU" b="0" dirty="0">
                <a:effectLst/>
              </a:rPr>
              <a:t>не воспринимает подсказки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select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l_quantity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sum_qty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sum_base_price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(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sum_disc_price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(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* (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l_tax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sum_charge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l_quantity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avg_qty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l_extendedprice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l_discount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avg_disc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(*)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count_order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from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tpch1.lineitem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where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'1998-12-01'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interval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'100 days'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by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by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 от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ORCA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Gather Motion 4:1  (slice2; segments: 4)  (cost=0.00..15130.74 rows=4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Merge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Sort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Sort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-&gt;  Redistribute Motion 4:4  (slice1; segments: 4)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Hash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-&gt;  Result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(cost=0.00..15130.74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-&gt; 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(cost=0.00..8548.81 rows=23994831 width=25)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Filter: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'1998-08-23 00:00:00'::timestamp without time zone)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Optimizer: Pivotal Optimizer (GPORCA)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explain analyze: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Gather Motion 4:1  (slice2; segments: 4)  (cost=0.00..15130.74 rows=4 width=68) (actual time=488287.252..488287.255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Merge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Sort  (cost=0.00..15130.74 rows=1 width=68) (actual time=488169.843..488169.846 rows=2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Method:  quicksort  Memory: 132kB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(cost=0.00..15130.74 rows=1 width=68) (actual time=488169.437..488169.481 rows=2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Sort  (cost=0.00..15130.74 rows=1 width=68) (actual time=487533.845..487533.847 rows=8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Method:  quicksort  Memory: 132kB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-&gt;  Redistribute Motion 4:4  (slice1; segments: 4)  (cost=0.00..15130.74 rows=1 width=68) (actual time=483076.674..487533.741 rows=8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Hash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-&gt;  Result  (cost=0.00..15130.74 rows=1 width=68) (actual time=483135.998..483136.039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(cost=0.00..15130.74 rows=1 width=68) (actual time=483135.997..483136.037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Extra Text: (seg0)   Hash chain length 1.0 avg, 1 max, using 4 of 32 buckets; total 0 expansions.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-&gt; 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(cost=0.00..8548.81 rows=23994831 width=25) (actual time=0.104..360426.762 rows=58954920 loops=1)</a:t>
            </a:r>
            <a:endParaRPr lang="en-US" b="0" dirty="0">
              <a:effectLst/>
            </a:endParaRPr>
          </a:p>
          <a:p>
            <a:endParaRPr lang="ru-RU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PG Plan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  PG_PLAN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QUERY PLAN                                                                         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-------------------------------------------------------------------------------------------------------------------------------------------------------------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Finalize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(cost=2443389.57..2443391.64 rows=6 width=236) (actual time=513160.937..513164.806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-&gt;  Gather Merge  (cost=2443389.57..2443390.97 rows=12 width=236) (actual time=513160.888..513164.708 rows=12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Workers Planned: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Workers Launched: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-&gt;  Sort  (cost=2442389.55..2442389.56 rows=6 width=236) (actual time=513121.518..513121.521 rows=4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Worker 0:  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Worker 1:  Sort Method: quicksort  Memory: 27kB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-&gt;  Partial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(cost=2442389.30..2442389.47 rows=6 width=236) (actual time=513121.454..513121.467 rows=4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Worker 0:  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Worker 1:  Batches: 1  Memory Usage: 24kB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-&gt;  Parallel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(cost=0.00..1460493.58 rows=24547393 width=25) (actual time=4.455..467434.754 rows=19648613 loops=3)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Filter: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'1998-08-23 00:00:00'::timestamp without time zone)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Rows Removed by Filter: 346738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Planning Time: 0.164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Execution Time: 513164.939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 rows)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Columnar and compressed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Sort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Sort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-&gt;  Redistribute Motion 4:4  (slice1; segments: 4)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Hash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-&gt;  Result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(cost=0.00..14602.61 rows=1 width=68)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-&gt; 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lineitem_compressed_columnar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(cost=0.00..8020.80 rows=23994421 width=25)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Filter: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'1998-08-23 00:00:00'::timestamp without time zone)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Optimizer: Pivotal Optimizer (GPORCA)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EA: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время выполнения в 2 раза меньше чем из простой таблички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Gather Motion 4:1  (slice2; segments: 4)  (cost=0.00..14602.61 rows=4 width=68) (actual time=253538.056..253538.058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Merge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-&gt;  Sort  (cost=0.00..14602.61 rows=1 width=68) (actual time=253536.830..253536.831 rows=2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Sort Method:  quicksort  Memory: 132kB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(cost=0.00..14602.61 rows=1 width=68) (actual time=253536.442..253536.466 rows=2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-&gt;  Sort  (cost=0.00..14602.61 rows=1 width=68) (actual time=253536.323..253536.324 rows=8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Sort Method:  quicksort  Memory: 132kB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-&gt;  Redistribute Motion 4:4  (slice1; segments: 4)  (cost=0.00..14602.61 rows=1 width=68) (actual time=201671.627..253536.186 rows=8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Hash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-&gt;  Result  (cost=0.00..14602.61 rows=1 width=68) (actual time=232336.076..232336.120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-&gt;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HashAggregate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(cost=0.00..14602.61 rows=1 width=68) (actual time=232336.075..232336.118 rows=4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Group Key: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l_returnflag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l_linestatus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Extra Text: (seg0)   Hash chain length 1.0 avg, 1 max, using 4 of 32 buckets; total 0 expansions.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-&gt;  Seq Scan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lineitem_compressed_columnar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(cost=0.00..8020.80 rows=23994421 width=25) (actual time=1.963..29876.429 rows=58951050 loops=1)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Filter: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l_shipdate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'1998-08-23 00:00:00'::timestamp without time zone)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Planning time: 8.605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(slice0)    Executor memory: 991K bytes.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(slice1)    Executor memory: 1201K bytes avg x 4 workers, 1201K bytes max (seg0).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(slice2)    Executor memory: 222K bytes avg x 4 workers, 228K bytes max (seg0).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Work_mem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65K bytes max.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 used:  128000kB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Optimizer: Pivotal Optimizer (GPORCA)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 time: 253559.869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6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2C7FE5-D11A-074D-B488-32A451637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Практическое занятие</a:t>
            </a:r>
          </a:p>
          <a:p>
            <a:endParaRPr lang="ru-RU" dirty="0"/>
          </a:p>
          <a:p>
            <a:r>
              <a:rPr lang="ru-RU" dirty="0"/>
              <a:t>Обработка запросов в РСУБД и </a:t>
            </a:r>
            <a:r>
              <a:rPr lang="en-US" dirty="0"/>
              <a:t>MPP </a:t>
            </a:r>
            <a:r>
              <a:rPr lang="ru-RU" dirty="0"/>
              <a:t>РСУБД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Еще </a:t>
            </a:r>
            <a:r>
              <a:rPr lang="en-US" dirty="0"/>
              <a:t>GP </a:t>
            </a:r>
            <a:r>
              <a:rPr lang="ru-RU" dirty="0"/>
              <a:t>умеет джойнить внешние таблички: можно посмотреть например так: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--analyze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tpch1.lineitem_1 l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tpch1.orders_ext o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o.o_orderkey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l.l_orderkey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/>
              <a:t>Конечно статистики по ним нет но опимизатор делает все возможное чтобы ее «предположить» стоимость в таком случае всегда скорее всего будет выше чем стоимость добычи данных из локальных таблиц и в плане будет </a:t>
            </a:r>
            <a:r>
              <a:rPr lang="en-US" dirty="0"/>
              <a:t>external scan</a:t>
            </a:r>
            <a:br>
              <a:rPr lang="en-US" dirty="0"/>
            </a:b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Напоследок сравнение производительности запроса по табличке в обычном виде, сжатом виде и сжатом с поколоночным хранением, полный объем </a:t>
            </a:r>
            <a:r>
              <a:rPr lang="en-US" dirty="0" err="1"/>
              <a:t>lineitems</a:t>
            </a:r>
            <a:r>
              <a:rPr lang="en-US" dirty="0"/>
              <a:t> </a:t>
            </a:r>
            <a:r>
              <a:rPr lang="ru-RU" dirty="0"/>
              <a:t>а также сравним с </a:t>
            </a:r>
            <a:r>
              <a:rPr lang="en-US" dirty="0" err="1"/>
              <a:t>postgres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 </a:t>
            </a:r>
            <a:r>
              <a:rPr lang="en-US" dirty="0"/>
              <a:t>GP explain analyze </a:t>
            </a:r>
            <a:r>
              <a:rPr lang="ru-RU" dirty="0"/>
              <a:t>выполняелся порядка 8 минут (кост - обманчивый)</a:t>
            </a:r>
            <a:endParaRPr lang="en-US" dirty="0"/>
          </a:p>
          <a:p>
            <a:r>
              <a:rPr lang="ru-RU" dirty="0"/>
              <a:t>А на </a:t>
            </a:r>
            <a:r>
              <a:rPr lang="en-US" dirty="0"/>
              <a:t>PG </a:t>
            </a:r>
            <a:r>
              <a:rPr lang="ru-RU" dirty="0"/>
              <a:t>уже порядка 9 минут 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таблицы </a:t>
            </a:r>
            <a:r>
              <a:rPr lang="en-US" dirty="0" err="1"/>
              <a:t>lineitems_compressed</a:t>
            </a:r>
            <a:r>
              <a:rPr lang="en-US" dirty="0"/>
              <a:t> 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таблицы </a:t>
            </a:r>
            <a:r>
              <a:rPr lang="en-US" dirty="0" err="1"/>
              <a:t>lineitems_compressed_columnar</a:t>
            </a:r>
            <a:r>
              <a:rPr lang="en-US" dirty="0"/>
              <a:t> 4.5 </a:t>
            </a:r>
            <a:r>
              <a:rPr lang="ru-RU" dirty="0"/>
              <a:t>минуты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2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НА </a:t>
            </a:r>
            <a:r>
              <a:rPr lang="en-US" dirty="0"/>
              <a:t>PG </a:t>
            </a:r>
            <a:r>
              <a:rPr lang="ru-RU" dirty="0"/>
              <a:t>можно создать индекс по </a:t>
            </a:r>
            <a:r>
              <a:rPr lang="en-US" dirty="0" err="1"/>
              <a:t>l_shipdate</a:t>
            </a:r>
            <a:r>
              <a:rPr lang="en-US" dirty="0"/>
              <a:t> </a:t>
            </a:r>
            <a:r>
              <a:rPr lang="ru-RU" dirty="0"/>
              <a:t>который в данном конкретном слуае немного ускорит расчет:</a:t>
            </a:r>
          </a:p>
          <a:p>
            <a:r>
              <a:rPr lang="ru-RU" dirty="0"/>
              <a:t>480 секунд вместо 513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71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Посомтрим физический размер таблиц на диске:</a:t>
            </a:r>
          </a:p>
          <a:p>
            <a:r>
              <a:rPr lang="en-US" dirty="0"/>
              <a:t>select </a:t>
            </a:r>
            <a:r>
              <a:rPr lang="en-US" dirty="0" err="1"/>
              <a:t>pg_size_pretty</a:t>
            </a:r>
            <a:r>
              <a:rPr lang="en-US" dirty="0"/>
              <a:t>(</a:t>
            </a:r>
            <a:r>
              <a:rPr lang="en-US" dirty="0" err="1"/>
              <a:t>pg_total_relation_size</a:t>
            </a:r>
            <a:r>
              <a:rPr lang="en-US" dirty="0"/>
              <a:t>('tpch1.lineitem'));</a:t>
            </a:r>
          </a:p>
          <a:p>
            <a:r>
              <a:rPr lang="en-US" dirty="0"/>
              <a:t>select </a:t>
            </a:r>
            <a:r>
              <a:rPr lang="en-US" dirty="0" err="1"/>
              <a:t>pg_size_pretty</a:t>
            </a:r>
            <a:r>
              <a:rPr lang="en-US" dirty="0"/>
              <a:t>(</a:t>
            </a:r>
            <a:r>
              <a:rPr lang="en-US" dirty="0" err="1"/>
              <a:t>pg_total_relation_size</a:t>
            </a:r>
            <a:r>
              <a:rPr lang="en-US" dirty="0"/>
              <a:t>('tpch1.lineitem_compressed'));</a:t>
            </a:r>
          </a:p>
          <a:p>
            <a:r>
              <a:rPr lang="en-US" dirty="0"/>
              <a:t>select </a:t>
            </a:r>
            <a:r>
              <a:rPr lang="en-US" dirty="0" err="1"/>
              <a:t>pg_size_pretty</a:t>
            </a:r>
            <a:r>
              <a:rPr lang="en-US" dirty="0"/>
              <a:t>(</a:t>
            </a:r>
            <a:r>
              <a:rPr lang="en-US" dirty="0" err="1"/>
              <a:t>pg_total_relation_size</a:t>
            </a:r>
            <a:r>
              <a:rPr lang="en-US" dirty="0"/>
              <a:t>('tpch1.lineitem_compressed_columnar'));</a:t>
            </a:r>
          </a:p>
          <a:p>
            <a:r>
              <a:rPr lang="ru-RU" dirty="0"/>
              <a:t>34 </a:t>
            </a:r>
            <a:r>
              <a:rPr lang="en-US" dirty="0"/>
              <a:t>GB  vs 11 Gb vs 7.5 Gb</a:t>
            </a:r>
          </a:p>
          <a:p>
            <a:endParaRPr lang="ru-RU" dirty="0"/>
          </a:p>
          <a:p>
            <a:br>
              <a:rPr lang="en-US" dirty="0"/>
            </a:b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3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200" y="2039399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Планы запросов в</a:t>
            </a:r>
            <a:r>
              <a:rPr lang="en-US" dirty="0"/>
              <a:t> PostgreSQL </a:t>
            </a:r>
            <a:r>
              <a:rPr lang="ru-RU" dirty="0"/>
              <a:t>и </a:t>
            </a:r>
            <a:r>
              <a:rPr lang="en-US" dirty="0" err="1"/>
              <a:t>GreenPlum</a:t>
            </a:r>
            <a:endParaRPr lang="en-US" dirty="0"/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Что можно из них узнать и как повлиять </a:t>
            </a:r>
          </a:p>
        </p:txBody>
      </p:sp>
    </p:spTree>
    <p:extLst>
      <p:ext uri="{BB962C8B-B14F-4D97-AF65-F5344CB8AC3E}">
        <p14:creationId xmlns:p14="http://schemas.microsoft.com/office/powerpoint/2010/main" val="27397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200" y="2039399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Планы запросов в</a:t>
            </a:r>
            <a:r>
              <a:rPr lang="en-US" dirty="0"/>
              <a:t> PostgreSQL </a:t>
            </a:r>
            <a:r>
              <a:rPr lang="ru-RU" dirty="0"/>
              <a:t>и </a:t>
            </a:r>
            <a:r>
              <a:rPr lang="en-US" dirty="0" err="1"/>
              <a:t>GreenPlum</a:t>
            </a:r>
            <a:endParaRPr lang="en-US" dirty="0"/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Что можно из них узнать и как повлиять </a:t>
            </a:r>
          </a:p>
        </p:txBody>
      </p:sp>
    </p:spTree>
    <p:extLst>
      <p:ext uri="{BB962C8B-B14F-4D97-AF65-F5344CB8AC3E}">
        <p14:creationId xmlns:p14="http://schemas.microsoft.com/office/powerpoint/2010/main" val="9067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4FE30-B21F-4F0F-A889-09FC45D23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Окружение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3E7B-CCE3-418F-9434-51A81598B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Кластер </a:t>
            </a:r>
            <a:r>
              <a:rPr lang="en-US" sz="5400" dirty="0" err="1"/>
              <a:t>GreenPlum</a:t>
            </a:r>
            <a:r>
              <a:rPr lang="ru-RU" sz="5400" dirty="0"/>
              <a:t> собран на 1 хосте</a:t>
            </a:r>
            <a:endParaRPr lang="en-US" sz="5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 err="1"/>
              <a:t>Postgresql</a:t>
            </a:r>
            <a:r>
              <a:rPr lang="en-US" sz="5400" dirty="0"/>
              <a:t> </a:t>
            </a:r>
            <a:r>
              <a:rPr lang="ru-RU" sz="5400" dirty="0"/>
              <a:t>БД </a:t>
            </a:r>
            <a:r>
              <a:rPr lang="en-US" sz="5400" dirty="0"/>
              <a:t> </a:t>
            </a:r>
            <a:r>
              <a:rPr lang="ru-RU" sz="5400" dirty="0"/>
              <a:t>на соизмеримом хосте </a:t>
            </a:r>
            <a:endParaRPr lang="en-US" sz="5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Данные из теста </a:t>
            </a:r>
            <a:r>
              <a:rPr lang="en-US" sz="5400" dirty="0"/>
              <a:t>TPC-H </a:t>
            </a:r>
            <a:r>
              <a:rPr lang="ru-RU" sz="5400" dirty="0"/>
              <a:t>одинакового масштаба (</a:t>
            </a:r>
            <a:r>
              <a:rPr lang="en-US" sz="5400" dirty="0"/>
              <a:t>scale=10</a:t>
            </a:r>
            <a:r>
              <a:rPr lang="ru-RU" sz="5400" dirty="0"/>
              <a:t>) развернуты в обеих Базах</a:t>
            </a:r>
          </a:p>
        </p:txBody>
      </p:sp>
    </p:spTree>
    <p:extLst>
      <p:ext uri="{BB962C8B-B14F-4D97-AF65-F5344CB8AC3E}">
        <p14:creationId xmlns:p14="http://schemas.microsoft.com/office/powerpoint/2010/main" val="42699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Заходим в консоли на </a:t>
            </a:r>
            <a:r>
              <a:rPr lang="en-US" dirty="0"/>
              <a:t>GP, </a:t>
            </a:r>
            <a:r>
              <a:rPr lang="ru-RU" dirty="0"/>
              <a:t>смотрим на схему </a:t>
            </a:r>
            <a:r>
              <a:rPr lang="en-US" dirty="0"/>
              <a:t>tpch1 – </a:t>
            </a:r>
            <a:r>
              <a:rPr lang="ru-RU" dirty="0"/>
              <a:t>где лежат все таблицы. В Гринплам также есть таблицы *_</a:t>
            </a:r>
            <a:r>
              <a:rPr lang="en-US" dirty="0" err="1"/>
              <a:t>ext</a:t>
            </a:r>
            <a:r>
              <a:rPr lang="en-US" dirty="0"/>
              <a:t> – </a:t>
            </a:r>
            <a:r>
              <a:rPr lang="ru-RU" dirty="0"/>
              <a:t>это внешние таблички</a:t>
            </a:r>
          </a:p>
          <a:p>
            <a:r>
              <a:rPr lang="ru-RU" dirty="0"/>
              <a:t>Самые большие: </a:t>
            </a:r>
            <a:r>
              <a:rPr lang="en-US" dirty="0" err="1"/>
              <a:t>lineitem</a:t>
            </a:r>
            <a:r>
              <a:rPr lang="en-US" dirty="0"/>
              <a:t> &amp; orders</a:t>
            </a:r>
          </a:p>
          <a:p>
            <a:endParaRPr lang="ru-RU" dirty="0"/>
          </a:p>
          <a:p>
            <a:r>
              <a:rPr lang="ru-RU" dirty="0"/>
              <a:t>Создадим табличку </a:t>
            </a:r>
            <a:r>
              <a:rPr lang="en-US" dirty="0"/>
              <a:t>tpch1.orders_1 (like </a:t>
            </a:r>
            <a:r>
              <a:rPr lang="en-US" dirty="0" err="1"/>
              <a:t>tpch.orders</a:t>
            </a:r>
            <a:r>
              <a:rPr lang="en-US" dirty="0"/>
              <a:t>) as select * from </a:t>
            </a:r>
            <a:r>
              <a:rPr lang="en-US" dirty="0" err="1"/>
              <a:t>tpch.orders</a:t>
            </a:r>
            <a:r>
              <a:rPr lang="en-US" dirty="0"/>
              <a:t> limit 10;</a:t>
            </a:r>
          </a:p>
          <a:p>
            <a:r>
              <a:rPr lang="en-US" dirty="0"/>
              <a:t>tpch1.lineitem_1 (like </a:t>
            </a:r>
            <a:r>
              <a:rPr lang="en-US" dirty="0" err="1"/>
              <a:t>tpch.lineitem</a:t>
            </a:r>
            <a:r>
              <a:rPr lang="en-US" dirty="0"/>
              <a:t>) as select * from </a:t>
            </a:r>
            <a:r>
              <a:rPr lang="en-US" dirty="0" err="1"/>
              <a:t>tpch.lineitem</a:t>
            </a:r>
            <a:r>
              <a:rPr lang="en-US" dirty="0"/>
              <a:t> limit 10;</a:t>
            </a:r>
          </a:p>
          <a:p>
            <a:r>
              <a:rPr lang="ru-RU" dirty="0"/>
              <a:t>Запустим </a:t>
            </a:r>
            <a:r>
              <a:rPr lang="en-US" dirty="0"/>
              <a:t>Analyze </a:t>
            </a:r>
            <a:r>
              <a:rPr lang="ru-RU" dirty="0"/>
              <a:t>и посмотрим на план запроса в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GP</a:t>
            </a:r>
          </a:p>
        </p:txBody>
      </p:sp>
    </p:spTree>
    <p:extLst>
      <p:ext uri="{BB962C8B-B14F-4D97-AF65-F5344CB8AC3E}">
        <p14:creationId xmlns:p14="http://schemas.microsoft.com/office/powerpoint/2010/main" val="377594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 теперь вставим еще по 10000 записей в таблицы но не делаем </a:t>
            </a:r>
            <a:r>
              <a:rPr lang="en-US" dirty="0"/>
              <a:t>Analyze </a:t>
            </a:r>
            <a:r>
              <a:rPr lang="ru-RU" dirty="0"/>
              <a:t>в </a:t>
            </a:r>
            <a:r>
              <a:rPr lang="en-US" dirty="0"/>
              <a:t>GP </a:t>
            </a:r>
            <a:r>
              <a:rPr lang="ru-RU" dirty="0"/>
              <a:t>и тоже смотрим на планы – они не изменились, таким образом Оптимизатор без свежей статистики будет принимать неверное решение. Всегда нужно делать </a:t>
            </a:r>
            <a:r>
              <a:rPr lang="en-US" dirty="0"/>
              <a:t>Analyze </a:t>
            </a:r>
            <a:r>
              <a:rPr lang="ru-RU" dirty="0"/>
              <a:t>после массивных измеенений в данных, чтобы оптимизатор строил оптимальный план.</a:t>
            </a:r>
          </a:p>
          <a:p>
            <a:r>
              <a:rPr lang="ru-RU" dirty="0"/>
              <a:t>Если мы запустим </a:t>
            </a:r>
            <a:r>
              <a:rPr lang="en-US" b="1" dirty="0"/>
              <a:t>explain analyze </a:t>
            </a:r>
            <a:r>
              <a:rPr lang="ru-RU" dirty="0"/>
              <a:t>в </a:t>
            </a:r>
            <a:r>
              <a:rPr lang="en-US" dirty="0"/>
              <a:t>GP/PG </a:t>
            </a:r>
            <a:r>
              <a:rPr lang="ru-RU" dirty="0"/>
              <a:t>то получим </a:t>
            </a:r>
            <a:r>
              <a:rPr lang="en-US" dirty="0"/>
              <a:t> (actual time=92.059..112.394 rows=18447 loops=1) – </a:t>
            </a:r>
            <a:r>
              <a:rPr lang="ru-RU" dirty="0"/>
              <a:t>актуальное время выполнения и актуальное значение количества возвращаемых строк – которое больше 100 то есть при работе с запросами если результаты сильно расодятся с планами – стоит посмотреть на статистику, насколько она свежая.</a:t>
            </a:r>
          </a:p>
          <a:p>
            <a:r>
              <a:rPr lang="en-US" dirty="0"/>
              <a:t>PG – </a:t>
            </a:r>
            <a:r>
              <a:rPr lang="ru-RU" dirty="0"/>
              <a:t>неплохо справляется с этим автоматически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 теперь вставим еще 1</a:t>
            </a:r>
            <a:r>
              <a:rPr lang="en-US" dirty="0"/>
              <a:t>0</a:t>
            </a:r>
            <a:r>
              <a:rPr lang="ru-RU" dirty="0"/>
              <a:t>0000 записей в таблицу </a:t>
            </a:r>
            <a:r>
              <a:rPr lang="en-US" dirty="0"/>
              <a:t>orders_1 </a:t>
            </a:r>
            <a:r>
              <a:rPr lang="ru-RU" dirty="0"/>
              <a:t>и 1000000 но не делаем </a:t>
            </a:r>
            <a:r>
              <a:rPr lang="en-US" dirty="0"/>
              <a:t>Analyze </a:t>
            </a:r>
            <a:r>
              <a:rPr lang="ru-RU" dirty="0"/>
              <a:t>в </a:t>
            </a:r>
            <a:r>
              <a:rPr lang="en-US" dirty="0"/>
              <a:t>GP </a:t>
            </a:r>
            <a:r>
              <a:rPr lang="ru-RU" dirty="0"/>
              <a:t>и тоже смотрим на планы – он не изменился, Анализируем </a:t>
            </a:r>
            <a:r>
              <a:rPr lang="en-US" dirty="0"/>
              <a:t>tpch1.orders</a:t>
            </a:r>
            <a:r>
              <a:rPr lang="ru-RU" dirty="0"/>
              <a:t>_1</a:t>
            </a:r>
            <a:r>
              <a:rPr lang="en-US" dirty="0"/>
              <a:t> </a:t>
            </a:r>
            <a:r>
              <a:rPr lang="ru-RU" dirty="0"/>
              <a:t>и делаем </a:t>
            </a:r>
            <a:r>
              <a:rPr lang="en-US" dirty="0"/>
              <a:t>explain analyze </a:t>
            </a:r>
            <a:r>
              <a:rPr lang="ru-RU" dirty="0"/>
              <a:t>при этом оптимизатор думет что таблица </a:t>
            </a:r>
            <a:r>
              <a:rPr lang="en-US" dirty="0" err="1"/>
              <a:t>lineitem</a:t>
            </a:r>
            <a:r>
              <a:rPr lang="en-US" dirty="0"/>
              <a:t> </a:t>
            </a:r>
            <a:r>
              <a:rPr lang="ru-RU" dirty="0"/>
              <a:t>меньше и ставит ее в начало выполнения плана – замедляя общее время выполнения.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05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Проанализируем в </a:t>
            </a:r>
            <a:r>
              <a:rPr lang="en-US" dirty="0"/>
              <a:t>GP </a:t>
            </a:r>
            <a:r>
              <a:rPr lang="ru-RU" dirty="0"/>
              <a:t>обе таблички – теперь актуальная статистика</a:t>
            </a:r>
          </a:p>
          <a:p>
            <a:r>
              <a:rPr lang="ru-RU" dirty="0"/>
              <a:t>Посмотрим на план – он не изменился сильно по сравнению с первоначальным в нем осталичсь несколько </a:t>
            </a:r>
            <a:r>
              <a:rPr lang="en-US" dirty="0"/>
              <a:t>Redistribute motion:</a:t>
            </a:r>
          </a:p>
          <a:p>
            <a:r>
              <a:rPr lang="en-US" dirty="0"/>
              <a:t>Gather Motion 4:1  (slice3; segments: 4)  (cost=0.00..3092.07 rows=2024761 width=224)</a:t>
            </a:r>
          </a:p>
          <a:p>
            <a:r>
              <a:rPr lang="en-US" dirty="0"/>
              <a:t>  -&gt;  Hash Join  (cost=0.00..1574.96 rows=506191 width=224)</a:t>
            </a:r>
          </a:p>
          <a:p>
            <a:r>
              <a:rPr lang="en-US" dirty="0"/>
              <a:t>        Hash Cond: (lineitem_1.l_orderkey = orders_1.o_orderkey)</a:t>
            </a:r>
          </a:p>
          <a:p>
            <a:r>
              <a:rPr lang="en-US" dirty="0"/>
              <a:t>        -&gt;  Redistribute Motion 4:4  (slice1; segments: 4)  (cost=0.00..598.85 rows=252525 width=117)</a:t>
            </a:r>
          </a:p>
          <a:p>
            <a:r>
              <a:rPr lang="en-US" dirty="0"/>
              <a:t>              Hash Key: lineitem_1.l_orderkey</a:t>
            </a:r>
          </a:p>
          <a:p>
            <a:r>
              <a:rPr lang="en-US" dirty="0"/>
              <a:t>              -&gt;  Seq Scan on lineitem_1  (cost=0.00..451.42 rows=252525 width=117)</a:t>
            </a:r>
          </a:p>
          <a:p>
            <a:r>
              <a:rPr lang="en-US" dirty="0"/>
              <a:t>        -&gt;  Hash  (cost=447.77..447.77 rows=27525 width=107)</a:t>
            </a:r>
          </a:p>
          <a:p>
            <a:r>
              <a:rPr lang="en-US" dirty="0"/>
              <a:t>              -&gt;  Redistribute Motion 4:4  (slice2; segments: 4)  (cost=0.00..447.77 rows=27525 width=107)</a:t>
            </a:r>
          </a:p>
          <a:p>
            <a:r>
              <a:rPr lang="en-US" dirty="0"/>
              <a:t>                    Hash Key: orders_1.o_orderkey</a:t>
            </a:r>
          </a:p>
          <a:p>
            <a:r>
              <a:rPr lang="en-US" dirty="0"/>
              <a:t>                    -&gt;  Seq Scan on orders_1  (cost=0.00..433.07 rows=27525 width=107)</a:t>
            </a:r>
          </a:p>
          <a:p>
            <a:r>
              <a:rPr lang="en-US" dirty="0"/>
              <a:t>Optimizer: Pivotal Optimizer (GPORCA)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67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GP </a:t>
            </a:r>
            <a:r>
              <a:rPr lang="ru-RU" dirty="0"/>
              <a:t>у нас табличи были распределены </a:t>
            </a:r>
            <a:r>
              <a:rPr lang="en-US" dirty="0"/>
              <a:t>Randomly – </a:t>
            </a:r>
            <a:r>
              <a:rPr lang="ru-RU" dirty="0"/>
              <a:t>перераспределим их по ключу </a:t>
            </a:r>
            <a:r>
              <a:rPr lang="en-US" dirty="0"/>
              <a:t>join:</a:t>
            </a:r>
          </a:p>
          <a:p>
            <a:r>
              <a:rPr lang="en-US" dirty="0" err="1"/>
              <a:t>L_orderkey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lineitem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o_orderkey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orders </a:t>
            </a:r>
            <a:r>
              <a:rPr lang="ru-RU" dirty="0"/>
              <a:t>и посмотрим на план и реальное время выполнения</a:t>
            </a:r>
          </a:p>
          <a:p>
            <a:r>
              <a:rPr lang="ru-RU" dirty="0"/>
              <a:t>Из плана уходит </a:t>
            </a:r>
            <a:r>
              <a:rPr lang="en-US" dirty="0"/>
              <a:t>redistribute – </a:t>
            </a:r>
            <a:r>
              <a:rPr lang="ru-RU" dirty="0"/>
              <a:t>то есть все выполняется на сегментах и только результат отдается мастеру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6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CED47-6867-4AE5-986A-02DE1EF34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в консоли, или </a:t>
            </a:r>
            <a:r>
              <a:rPr lang="en-US" dirty="0"/>
              <a:t>IDE (</a:t>
            </a:r>
            <a:r>
              <a:rPr lang="en-US" dirty="0" err="1"/>
              <a:t>DataGrip</a:t>
            </a:r>
            <a:r>
              <a:rPr lang="en-US" dirty="0"/>
              <a:t>,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psql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86F2-8D0F-4786-A366-5E6569A49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95" y="2511702"/>
            <a:ext cx="16383600" cy="3600000"/>
          </a:xfrm>
        </p:spPr>
        <p:txBody>
          <a:bodyPr/>
          <a:lstStyle/>
          <a:p>
            <a:r>
              <a:rPr lang="ru-RU" dirty="0"/>
              <a:t>Создадим индекс в помощь </a:t>
            </a:r>
            <a:r>
              <a:rPr lang="en-US" dirty="0"/>
              <a:t>PG/GP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li_ok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tpch1.lineitem_1 (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l_orderkey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); 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or_ok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tpch1.orders_1 (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o_orderkey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); 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ru-RU" dirty="0"/>
              <a:t>При этом после создания индексов оптимизатор </a:t>
            </a:r>
            <a:r>
              <a:rPr lang="en-US" dirty="0"/>
              <a:t>PG </a:t>
            </a:r>
            <a:r>
              <a:rPr lang="ru-RU" dirty="0"/>
              <a:t>сразу их подхватит и начнет пименять что будет видно по </a:t>
            </a:r>
            <a:r>
              <a:rPr lang="en-US" dirty="0"/>
              <a:t>explain </a:t>
            </a:r>
            <a:r>
              <a:rPr lang="ru-RU" dirty="0"/>
              <a:t>и что даст ему прирост в скорости выполнения запроса</a:t>
            </a:r>
          </a:p>
          <a:p>
            <a:endParaRPr lang="ru-RU" dirty="0"/>
          </a:p>
          <a:p>
            <a:r>
              <a:rPr lang="ru-RU" dirty="0"/>
              <a:t>А вот у </a:t>
            </a:r>
            <a:r>
              <a:rPr lang="en-US" dirty="0"/>
              <a:t>GP </a:t>
            </a:r>
            <a:r>
              <a:rPr lang="ru-RU" dirty="0"/>
              <a:t>все останется по прежнему – </a:t>
            </a:r>
            <a:r>
              <a:rPr lang="en-US" dirty="0"/>
              <a:t>GP </a:t>
            </a:r>
            <a:r>
              <a:rPr lang="ru-RU" dirty="0"/>
              <a:t>считает </a:t>
            </a:r>
            <a:r>
              <a:rPr lang="en-US" dirty="0"/>
              <a:t> </a:t>
            </a:r>
            <a:r>
              <a:rPr lang="ru-RU" dirty="0"/>
              <a:t>сканирование таблицы быстрее чем идти в индекс</a:t>
            </a:r>
          </a:p>
          <a:p>
            <a:r>
              <a:rPr lang="ru-RU" dirty="0"/>
              <a:t>Однако, если мы знаем что индекс в данном запросе уместен, можно принудить оптимизатор использовать его: </a:t>
            </a:r>
          </a:p>
          <a:p>
            <a:r>
              <a:rPr lang="ru-RU" dirty="0"/>
              <a:t>Например выставиви параметры </a:t>
            </a:r>
            <a:r>
              <a:rPr lang="en-US" dirty="0" err="1"/>
              <a:t>seq_page_cost</a:t>
            </a:r>
            <a:r>
              <a:rPr lang="en-US" dirty="0"/>
              <a:t>=100;</a:t>
            </a:r>
            <a:r>
              <a:rPr lang="ru-RU" dirty="0"/>
              <a:t> </a:t>
            </a:r>
            <a:r>
              <a:rPr lang="en-US" dirty="0" err="1"/>
              <a:t>random_page_cost</a:t>
            </a:r>
            <a:r>
              <a:rPr lang="en-US" dirty="0"/>
              <a:t>=1 – </a:t>
            </a:r>
            <a:r>
              <a:rPr lang="ru-RU" dirty="0"/>
              <a:t>что сделает оптимизатору привлекательным чтение индекса и обязятельно </a:t>
            </a:r>
            <a:r>
              <a:rPr lang="en-US" b="0" dirty="0">
                <a:effectLst/>
              </a:rPr>
              <a:t>Set optimizer=off; --</a:t>
            </a:r>
            <a:r>
              <a:rPr lang="ru-RU" b="0" dirty="0">
                <a:effectLst/>
              </a:rPr>
              <a:t>ибо </a:t>
            </a:r>
            <a:r>
              <a:rPr lang="en-US" b="0" dirty="0">
                <a:effectLst/>
              </a:rPr>
              <a:t>GPORCA </a:t>
            </a:r>
            <a:r>
              <a:rPr lang="ru-RU" b="0" dirty="0">
                <a:effectLst/>
              </a:rPr>
              <a:t>не воспринимает подсказки</a:t>
            </a:r>
            <a:endParaRPr lang="en-US" dirty="0"/>
          </a:p>
          <a:p>
            <a:br>
              <a:rPr lang="en-US" dirty="0"/>
            </a:b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023862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28792</TotalTime>
  <Words>6908</Words>
  <Application>Microsoft Office PowerPoint</Application>
  <PresentationFormat>Custom</PresentationFormat>
  <Paragraphs>434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Formular</vt:lpstr>
      <vt:lpstr>Input Mono</vt:lpstr>
      <vt:lpstr>Обложка-1</vt:lpstr>
      <vt:lpstr>Обложка-2</vt:lpstr>
      <vt:lpstr>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Sokolov, Valeriy</cp:lastModifiedBy>
  <cp:revision>191</cp:revision>
  <dcterms:created xsi:type="dcterms:W3CDTF">2020-10-16T14:01:52Z</dcterms:created>
  <dcterms:modified xsi:type="dcterms:W3CDTF">2021-08-23T16:04:00Z</dcterms:modified>
</cp:coreProperties>
</file>