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76" r:id="rId2"/>
    <p:sldMasterId id="2147483679" r:id="rId3"/>
  </p:sldMasterIdLst>
  <p:notesMasterIdLst>
    <p:notesMasterId r:id="rId34"/>
  </p:notesMasterIdLst>
  <p:sldIdLst>
    <p:sldId id="258" r:id="rId4"/>
    <p:sldId id="1114" r:id="rId5"/>
    <p:sldId id="259" r:id="rId6"/>
    <p:sldId id="299" r:id="rId7"/>
    <p:sldId id="316" r:id="rId8"/>
    <p:sldId id="1115" r:id="rId9"/>
    <p:sldId id="1116" r:id="rId10"/>
    <p:sldId id="1117" r:id="rId11"/>
    <p:sldId id="317" r:id="rId12"/>
    <p:sldId id="1118" r:id="rId13"/>
    <p:sldId id="300" r:id="rId14"/>
    <p:sldId id="1119" r:id="rId15"/>
    <p:sldId id="1120" r:id="rId16"/>
    <p:sldId id="318" r:id="rId17"/>
    <p:sldId id="1130" r:id="rId18"/>
    <p:sldId id="1129" r:id="rId19"/>
    <p:sldId id="319" r:id="rId20"/>
    <p:sldId id="1121" r:id="rId21"/>
    <p:sldId id="1122" r:id="rId22"/>
    <p:sldId id="1123" r:id="rId23"/>
    <p:sldId id="320" r:id="rId24"/>
    <p:sldId id="321" r:id="rId25"/>
    <p:sldId id="323" r:id="rId26"/>
    <p:sldId id="324" r:id="rId27"/>
    <p:sldId id="1124" r:id="rId28"/>
    <p:sldId id="322" r:id="rId29"/>
    <p:sldId id="1125" r:id="rId30"/>
    <p:sldId id="1127" r:id="rId31"/>
    <p:sldId id="1126" r:id="rId32"/>
    <p:sldId id="1131" r:id="rId33"/>
  </p:sldIdLst>
  <p:sldSz cx="18288000" cy="10288588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FF5433"/>
    <a:srgbClr val="1E2028"/>
    <a:srgbClr val="262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9" autoAdjust="0"/>
    <p:restoredTop sz="82756" autoAdjust="0"/>
  </p:normalViewPr>
  <p:slideViewPr>
    <p:cSldViewPr snapToGrid="0" snapToObjects="1" showGuides="1">
      <p:cViewPr varScale="1">
        <p:scale>
          <a:sx n="71" d="100"/>
          <a:sy n="71" d="100"/>
        </p:scale>
        <p:origin x="1344" y="184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9C65-997D-9345-8B34-299522DB2A91}" type="datetimeFigureOut">
              <a:rPr lang="ru-RU" smtClean="0"/>
              <a:t>22.08.2021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467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198-1678-7848-BAD1-C40EFA91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669341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133868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200802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2677363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3346704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4016045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468538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535472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293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Пользователи </a:t>
            </a:r>
            <a:r>
              <a:rPr lang="en-US" dirty="0"/>
              <a:t>GP </a:t>
            </a:r>
            <a:r>
              <a:rPr lang="ru-RU" dirty="0"/>
              <a:t>могут не только задействовать уже гтовые функции но и разработать свои, используя доступные в </a:t>
            </a:r>
            <a:r>
              <a:rPr lang="en-US" dirty="0"/>
              <a:t>GP </a:t>
            </a:r>
            <a:r>
              <a:rPr lang="ru-RU" dirty="0"/>
              <a:t>языки программирования. </a:t>
            </a:r>
          </a:p>
          <a:p>
            <a:r>
              <a:rPr lang="en-US" dirty="0"/>
              <a:t>PL/</a:t>
            </a:r>
            <a:r>
              <a:rPr lang="en-US" dirty="0" err="1"/>
              <a:t>pgSQL</a:t>
            </a:r>
            <a:r>
              <a:rPr lang="en-US" dirty="0"/>
              <a:t> </a:t>
            </a:r>
            <a:r>
              <a:rPr lang="ru-RU" dirty="0"/>
              <a:t>стандартный язык разработки процедур, доступный по умолчанию в </a:t>
            </a:r>
            <a:r>
              <a:rPr lang="en-US" dirty="0"/>
              <a:t>GP </a:t>
            </a:r>
            <a:r>
              <a:rPr lang="ru-RU" dirty="0"/>
              <a:t>изначально. Язык соместим с </a:t>
            </a:r>
            <a:r>
              <a:rPr lang="en-US" dirty="0" err="1"/>
              <a:t>Postgresql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PL/Python – </a:t>
            </a:r>
            <a:r>
              <a:rPr lang="ru-RU" dirty="0"/>
              <a:t>также доступен в </a:t>
            </a:r>
            <a:r>
              <a:rPr lang="en-US" dirty="0"/>
              <a:t>GP,  </a:t>
            </a:r>
            <a:r>
              <a:rPr lang="ru-RU" dirty="0"/>
              <a:t>и позволяет применять конструкции </a:t>
            </a:r>
            <a:r>
              <a:rPr lang="en-US" dirty="0"/>
              <a:t>Python </a:t>
            </a:r>
            <a:r>
              <a:rPr lang="ru-RU" dirty="0"/>
              <a:t>внутри процедур </a:t>
            </a:r>
            <a:r>
              <a:rPr lang="en-US" dirty="0"/>
              <a:t>GP </a:t>
            </a:r>
            <a:r>
              <a:rPr lang="ru-RU" dirty="0"/>
              <a:t>для обработки данных. Для начала использования язык нужно активировать в каждой БД где он ьудет использоваться</a:t>
            </a:r>
          </a:p>
          <a:p>
            <a:endParaRPr lang="ru-RU" dirty="0"/>
          </a:p>
          <a:p>
            <a:r>
              <a:rPr lang="en-US" dirty="0"/>
              <a:t>PL/Perl – </a:t>
            </a:r>
            <a:r>
              <a:rPr lang="ru-RU" dirty="0"/>
              <a:t>позволяет реализовать функциональность доступную в </a:t>
            </a:r>
            <a:r>
              <a:rPr lang="en-US" dirty="0"/>
              <a:t>Perl.</a:t>
            </a:r>
            <a:r>
              <a:rPr lang="ru-RU" dirty="0"/>
              <a:t> . Для начала использования язык нужно активировать в каждой БД где он будет использоваться. </a:t>
            </a:r>
            <a:endParaRPr lang="en-US" dirty="0"/>
          </a:p>
          <a:p>
            <a:endParaRPr lang="en-US" dirty="0"/>
          </a:p>
          <a:p>
            <a:r>
              <a:rPr lang="en-US" dirty="0"/>
              <a:t>PL/Java </a:t>
            </a:r>
            <a:r>
              <a:rPr lang="ru-RU" dirty="0"/>
              <a:t> - позволяет встраивать код на </a:t>
            </a:r>
            <a:r>
              <a:rPr lang="en-US" dirty="0"/>
              <a:t>Java </a:t>
            </a:r>
            <a:r>
              <a:rPr lang="ru-RU" dirty="0"/>
              <a:t>в функции </a:t>
            </a:r>
            <a:r>
              <a:rPr lang="en-US" dirty="0"/>
              <a:t>Greenplum. </a:t>
            </a:r>
            <a:r>
              <a:rPr lang="ru-RU" dirty="0"/>
              <a:t>Подключается как отдельный модуль и доступен только в Платной версии. </a:t>
            </a:r>
            <a:endParaRPr lang="en-US" dirty="0"/>
          </a:p>
          <a:p>
            <a:endParaRPr lang="en-US" dirty="0"/>
          </a:p>
          <a:p>
            <a:r>
              <a:rPr lang="en-US" dirty="0"/>
              <a:t>PL/R – </a:t>
            </a:r>
            <a:r>
              <a:rPr lang="ru-RU" dirty="0"/>
              <a:t>позволяет применять </a:t>
            </a:r>
            <a:r>
              <a:rPr lang="en-US" dirty="0"/>
              <a:t>R </a:t>
            </a:r>
            <a:r>
              <a:rPr lang="ru-RU" dirty="0"/>
              <a:t>для манипулирования данными </a:t>
            </a:r>
            <a:r>
              <a:rPr lang="en-US" dirty="0"/>
              <a:t>Greenplum. </a:t>
            </a:r>
            <a:r>
              <a:rPr lang="ru-RU" dirty="0"/>
              <a:t>Подключается как отдельный модуль и доступен только в Платной версии. </a:t>
            </a:r>
            <a:endParaRPr lang="en-US" dirty="0"/>
          </a:p>
          <a:p>
            <a:endParaRPr lang="en-US" dirty="0"/>
          </a:p>
          <a:p>
            <a:r>
              <a:rPr lang="en-US" dirty="0"/>
              <a:t>PL/Container – </a:t>
            </a:r>
            <a:r>
              <a:rPr lang="ru-RU" dirty="0"/>
              <a:t>размещение исполняемой среды языка в контейнере – для отделения от ОС</a:t>
            </a:r>
            <a:r>
              <a:rPr lang="en-US" dirty="0"/>
              <a:t>. </a:t>
            </a:r>
            <a:r>
              <a:rPr lang="ru-RU" dirty="0"/>
              <a:t>В контейнере могут выполнться </a:t>
            </a:r>
            <a:r>
              <a:rPr lang="en-US" dirty="0"/>
              <a:t>Python </a:t>
            </a:r>
            <a:r>
              <a:rPr lang="ru-RU" dirty="0"/>
              <a:t>и </a:t>
            </a:r>
            <a:r>
              <a:rPr lang="en-US" dirty="0"/>
              <a:t>R – </a:t>
            </a:r>
            <a:r>
              <a:rPr lang="ru-RU" dirty="0"/>
              <a:t>это </a:t>
            </a:r>
            <a:r>
              <a:rPr lang="en-US" dirty="0" err="1"/>
              <a:t>OpenSource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173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Пользователи </a:t>
            </a:r>
            <a:r>
              <a:rPr lang="en-US" dirty="0"/>
              <a:t>GP </a:t>
            </a:r>
            <a:r>
              <a:rPr lang="ru-RU" dirty="0"/>
              <a:t>могут не только задействовать уже гтовые функции но и разработать свои, используя доступные в </a:t>
            </a:r>
            <a:r>
              <a:rPr lang="en-US" dirty="0"/>
              <a:t>GP </a:t>
            </a:r>
            <a:r>
              <a:rPr lang="ru-RU" dirty="0"/>
              <a:t>языки программирования. </a:t>
            </a:r>
          </a:p>
          <a:p>
            <a:r>
              <a:rPr lang="en-US" dirty="0"/>
              <a:t>PL/</a:t>
            </a:r>
            <a:r>
              <a:rPr lang="en-US" dirty="0" err="1"/>
              <a:t>pgSQL</a:t>
            </a:r>
            <a:r>
              <a:rPr lang="en-US" dirty="0"/>
              <a:t> </a:t>
            </a:r>
            <a:r>
              <a:rPr lang="ru-RU" dirty="0"/>
              <a:t>стандартный язык разработки процедур, доступный по умолчанию в </a:t>
            </a:r>
            <a:r>
              <a:rPr lang="en-US" dirty="0"/>
              <a:t>GP </a:t>
            </a:r>
            <a:r>
              <a:rPr lang="ru-RU" dirty="0"/>
              <a:t>изначально. Язык соместим с </a:t>
            </a:r>
            <a:r>
              <a:rPr lang="en-US" dirty="0" err="1"/>
              <a:t>Postgresql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PL/Python – </a:t>
            </a:r>
            <a:r>
              <a:rPr lang="ru-RU" dirty="0"/>
              <a:t>также доступен в </a:t>
            </a:r>
            <a:r>
              <a:rPr lang="en-US" dirty="0"/>
              <a:t>GP,  </a:t>
            </a:r>
            <a:r>
              <a:rPr lang="ru-RU" dirty="0"/>
              <a:t>и позволяет применять конструкции </a:t>
            </a:r>
            <a:r>
              <a:rPr lang="en-US" dirty="0"/>
              <a:t>Python </a:t>
            </a:r>
            <a:r>
              <a:rPr lang="ru-RU" dirty="0"/>
              <a:t>внутри процедур </a:t>
            </a:r>
            <a:r>
              <a:rPr lang="en-US" dirty="0"/>
              <a:t>GP </a:t>
            </a:r>
            <a:r>
              <a:rPr lang="ru-RU" dirty="0"/>
              <a:t>для обработки данных. Для начала использования язык нужно активировать в каждой БД где он ьудет использоваться</a:t>
            </a:r>
          </a:p>
          <a:p>
            <a:endParaRPr lang="ru-RU" dirty="0"/>
          </a:p>
          <a:p>
            <a:r>
              <a:rPr lang="en-US" dirty="0"/>
              <a:t>PL/Perl – </a:t>
            </a:r>
            <a:r>
              <a:rPr lang="ru-RU" dirty="0"/>
              <a:t>позволяет реализовать функциональность доступную в </a:t>
            </a:r>
            <a:r>
              <a:rPr lang="en-US" dirty="0"/>
              <a:t>Perl.</a:t>
            </a:r>
            <a:r>
              <a:rPr lang="ru-RU" dirty="0"/>
              <a:t> . Для начала использования язык нужно активировать в каждой БД где он будет использоваться. </a:t>
            </a:r>
            <a:endParaRPr lang="en-US" dirty="0"/>
          </a:p>
          <a:p>
            <a:endParaRPr lang="en-US" dirty="0"/>
          </a:p>
          <a:p>
            <a:r>
              <a:rPr lang="en-US" dirty="0"/>
              <a:t>PL/Java </a:t>
            </a:r>
            <a:r>
              <a:rPr lang="ru-RU" dirty="0"/>
              <a:t> - позволяет встраивать код на </a:t>
            </a:r>
            <a:r>
              <a:rPr lang="en-US" dirty="0"/>
              <a:t>Java </a:t>
            </a:r>
            <a:r>
              <a:rPr lang="ru-RU" dirty="0"/>
              <a:t>в функции </a:t>
            </a:r>
            <a:r>
              <a:rPr lang="en-US" dirty="0"/>
              <a:t>Greenplum. </a:t>
            </a:r>
            <a:r>
              <a:rPr lang="ru-RU" dirty="0"/>
              <a:t>Подключается как отдельный модуль и доступен только в Платной версии. </a:t>
            </a:r>
            <a:endParaRPr lang="en-US" dirty="0"/>
          </a:p>
          <a:p>
            <a:endParaRPr lang="en-US" dirty="0"/>
          </a:p>
          <a:p>
            <a:r>
              <a:rPr lang="en-US" dirty="0"/>
              <a:t>PL/R – </a:t>
            </a:r>
            <a:r>
              <a:rPr lang="ru-RU" dirty="0"/>
              <a:t>позволяет применять </a:t>
            </a:r>
            <a:r>
              <a:rPr lang="en-US" dirty="0"/>
              <a:t>R </a:t>
            </a:r>
            <a:r>
              <a:rPr lang="ru-RU" dirty="0"/>
              <a:t>для манипулирования данными </a:t>
            </a:r>
            <a:r>
              <a:rPr lang="en-US" dirty="0"/>
              <a:t>Greenplum. </a:t>
            </a:r>
            <a:r>
              <a:rPr lang="ru-RU" dirty="0"/>
              <a:t>Подключается как отдельный модуль и доступен только в Платной версии. </a:t>
            </a:r>
            <a:endParaRPr lang="en-US" dirty="0"/>
          </a:p>
          <a:p>
            <a:endParaRPr lang="en-US" dirty="0"/>
          </a:p>
          <a:p>
            <a:r>
              <a:rPr lang="en-US" dirty="0"/>
              <a:t>PL/Container – </a:t>
            </a:r>
            <a:r>
              <a:rPr lang="ru-RU" dirty="0"/>
              <a:t>размещение исполняемой среды языка в контейнере – для отделения от ОС</a:t>
            </a:r>
            <a:r>
              <a:rPr lang="en-US" dirty="0"/>
              <a:t>. </a:t>
            </a:r>
            <a:r>
              <a:rPr lang="ru-RU" dirty="0"/>
              <a:t>В контейнере могут выполнться </a:t>
            </a:r>
            <a:r>
              <a:rPr lang="en-US" dirty="0"/>
              <a:t>Python </a:t>
            </a:r>
            <a:r>
              <a:rPr lang="ru-RU" dirty="0"/>
              <a:t>и </a:t>
            </a:r>
            <a:r>
              <a:rPr lang="en-US" dirty="0"/>
              <a:t>R – </a:t>
            </a:r>
            <a:r>
              <a:rPr lang="ru-RU" dirty="0"/>
              <a:t>это </a:t>
            </a:r>
            <a:r>
              <a:rPr lang="en-US" dirty="0" err="1"/>
              <a:t>OpenSource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094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Пользователи </a:t>
            </a:r>
            <a:r>
              <a:rPr lang="en-US" dirty="0"/>
              <a:t>GP </a:t>
            </a:r>
            <a:r>
              <a:rPr lang="ru-RU" dirty="0"/>
              <a:t>могут не только задействовать уже гтовые функции но и разработать свои, используя доступные в </a:t>
            </a:r>
            <a:r>
              <a:rPr lang="en-US" dirty="0"/>
              <a:t>GP </a:t>
            </a:r>
            <a:r>
              <a:rPr lang="ru-RU" dirty="0"/>
              <a:t>языки программирования. </a:t>
            </a:r>
          </a:p>
          <a:p>
            <a:r>
              <a:rPr lang="en-US" dirty="0"/>
              <a:t>PL/</a:t>
            </a:r>
            <a:r>
              <a:rPr lang="en-US" dirty="0" err="1"/>
              <a:t>pgSQL</a:t>
            </a:r>
            <a:r>
              <a:rPr lang="en-US" dirty="0"/>
              <a:t> </a:t>
            </a:r>
            <a:r>
              <a:rPr lang="ru-RU" dirty="0"/>
              <a:t>стандартный язык разработки процедур, доступный по умолчанию в </a:t>
            </a:r>
            <a:r>
              <a:rPr lang="en-US" dirty="0"/>
              <a:t>GP </a:t>
            </a:r>
            <a:r>
              <a:rPr lang="ru-RU" dirty="0"/>
              <a:t>изначально. Язык соместим с </a:t>
            </a:r>
            <a:r>
              <a:rPr lang="en-US" dirty="0" err="1"/>
              <a:t>Postgresql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PL/Python – </a:t>
            </a:r>
            <a:r>
              <a:rPr lang="ru-RU" dirty="0"/>
              <a:t>также доступен в </a:t>
            </a:r>
            <a:r>
              <a:rPr lang="en-US" dirty="0"/>
              <a:t>GP,  </a:t>
            </a:r>
            <a:r>
              <a:rPr lang="ru-RU" dirty="0"/>
              <a:t>и позволяет применять конструкции </a:t>
            </a:r>
            <a:r>
              <a:rPr lang="en-US" dirty="0"/>
              <a:t>Python </a:t>
            </a:r>
            <a:r>
              <a:rPr lang="ru-RU" dirty="0"/>
              <a:t>внутри процедур </a:t>
            </a:r>
            <a:r>
              <a:rPr lang="en-US" dirty="0"/>
              <a:t>GP </a:t>
            </a:r>
            <a:r>
              <a:rPr lang="ru-RU" dirty="0"/>
              <a:t>для обработки данных. Для начала использования язык нужно активировать в каждой БД где он ьудет использоваться</a:t>
            </a:r>
          </a:p>
          <a:p>
            <a:endParaRPr lang="ru-RU" dirty="0"/>
          </a:p>
          <a:p>
            <a:r>
              <a:rPr lang="en-US" dirty="0"/>
              <a:t>PL/Perl – </a:t>
            </a:r>
            <a:r>
              <a:rPr lang="ru-RU" dirty="0"/>
              <a:t>позволяет реализовать функциональность доступную в </a:t>
            </a:r>
            <a:r>
              <a:rPr lang="en-US" dirty="0"/>
              <a:t>Perl.</a:t>
            </a:r>
            <a:r>
              <a:rPr lang="ru-RU" dirty="0"/>
              <a:t> . Для начала использования язык нужно активировать в каждой БД где он будет использоваться. </a:t>
            </a:r>
            <a:endParaRPr lang="en-US" dirty="0"/>
          </a:p>
          <a:p>
            <a:endParaRPr lang="en-US" dirty="0"/>
          </a:p>
          <a:p>
            <a:r>
              <a:rPr lang="en-US" dirty="0"/>
              <a:t>PL/Java </a:t>
            </a:r>
            <a:r>
              <a:rPr lang="ru-RU" dirty="0"/>
              <a:t> - позволяет встраивать код на </a:t>
            </a:r>
            <a:r>
              <a:rPr lang="en-US" dirty="0"/>
              <a:t>Java </a:t>
            </a:r>
            <a:r>
              <a:rPr lang="ru-RU" dirty="0"/>
              <a:t>в функции </a:t>
            </a:r>
            <a:r>
              <a:rPr lang="en-US" dirty="0"/>
              <a:t>Greenplum. </a:t>
            </a:r>
            <a:r>
              <a:rPr lang="ru-RU" dirty="0"/>
              <a:t>Подключается как отдельный модуль и доступен только в Платной версии. </a:t>
            </a:r>
            <a:endParaRPr lang="en-US" dirty="0"/>
          </a:p>
          <a:p>
            <a:endParaRPr lang="en-US" dirty="0"/>
          </a:p>
          <a:p>
            <a:r>
              <a:rPr lang="en-US" dirty="0"/>
              <a:t>PL/R – </a:t>
            </a:r>
            <a:r>
              <a:rPr lang="ru-RU" dirty="0"/>
              <a:t>позволяет применять </a:t>
            </a:r>
            <a:r>
              <a:rPr lang="en-US" dirty="0"/>
              <a:t>R </a:t>
            </a:r>
            <a:r>
              <a:rPr lang="ru-RU" dirty="0"/>
              <a:t>для манипулирования данными </a:t>
            </a:r>
            <a:r>
              <a:rPr lang="en-US" dirty="0"/>
              <a:t>Greenplum. </a:t>
            </a:r>
            <a:r>
              <a:rPr lang="ru-RU" dirty="0"/>
              <a:t>Подключается как отдельный модуль и доступен только в Платной версии. </a:t>
            </a:r>
            <a:endParaRPr lang="en-US" dirty="0"/>
          </a:p>
          <a:p>
            <a:endParaRPr lang="en-US" dirty="0"/>
          </a:p>
          <a:p>
            <a:r>
              <a:rPr lang="en-US" dirty="0"/>
              <a:t>PL/Container – </a:t>
            </a:r>
            <a:r>
              <a:rPr lang="ru-RU" dirty="0"/>
              <a:t>размещение исполняемой среды языка в контейнере – для отделения от ОС</a:t>
            </a:r>
            <a:r>
              <a:rPr lang="en-US" dirty="0"/>
              <a:t>. </a:t>
            </a:r>
            <a:r>
              <a:rPr lang="ru-RU" dirty="0"/>
              <a:t>В контейнере могут выполнться </a:t>
            </a:r>
            <a:r>
              <a:rPr lang="en-US" dirty="0"/>
              <a:t>Python </a:t>
            </a:r>
            <a:r>
              <a:rPr lang="ru-RU" dirty="0"/>
              <a:t>и </a:t>
            </a:r>
            <a:r>
              <a:rPr lang="en-US" dirty="0"/>
              <a:t>R – </a:t>
            </a:r>
            <a:r>
              <a:rPr lang="ru-RU" dirty="0"/>
              <a:t>это </a:t>
            </a:r>
            <a:r>
              <a:rPr lang="en-US" dirty="0" err="1"/>
              <a:t>OpenSource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530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Функции преобразования составных типов данных позволяют парсить </a:t>
            </a:r>
            <a:r>
              <a:rPr lang="en-US" dirty="0"/>
              <a:t>JSON, XML </a:t>
            </a:r>
            <a:r>
              <a:rPr lang="ru-RU" dirty="0"/>
              <a:t>а также на лету создавать из результатов запроса </a:t>
            </a:r>
            <a:r>
              <a:rPr lang="en-US" dirty="0"/>
              <a:t>JSON &amp; XML </a:t>
            </a:r>
            <a:r>
              <a:rPr lang="ru-RU" dirty="0"/>
              <a:t>записи</a:t>
            </a:r>
          </a:p>
          <a:p>
            <a:r>
              <a:rPr lang="ru-RU" dirty="0"/>
              <a:t>Есть функции:</a:t>
            </a:r>
          </a:p>
          <a:p>
            <a:r>
              <a:rPr lang="en-US" dirty="0" err="1"/>
              <a:t>table_to_xml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regclass</a:t>
            </a:r>
            <a:r>
              <a:rPr lang="en-US" dirty="0"/>
              <a:t>, nulls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tableforest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targetns</a:t>
            </a:r>
            <a:r>
              <a:rPr lang="en-US" dirty="0"/>
              <a:t> text) </a:t>
            </a:r>
            <a:endParaRPr lang="ru-RU" dirty="0"/>
          </a:p>
          <a:p>
            <a:r>
              <a:rPr lang="en-US" dirty="0" err="1"/>
              <a:t>query_to_xml</a:t>
            </a:r>
            <a:r>
              <a:rPr lang="en-US" dirty="0"/>
              <a:t>(query </a:t>
            </a:r>
            <a:r>
              <a:rPr lang="en-US" i="1" dirty="0">
                <a:effectLst/>
              </a:rPr>
              <a:t>text</a:t>
            </a:r>
            <a:r>
              <a:rPr lang="en-US" dirty="0"/>
              <a:t>, nulls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tableforest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targetns</a:t>
            </a:r>
            <a:r>
              <a:rPr lang="en-US" dirty="0"/>
              <a:t> text) </a:t>
            </a:r>
            <a:endParaRPr lang="ru-RU" dirty="0"/>
          </a:p>
          <a:p>
            <a:r>
              <a:rPr lang="en-US" dirty="0" err="1"/>
              <a:t>cursor_to_xml</a:t>
            </a:r>
            <a:r>
              <a:rPr lang="en-US" dirty="0"/>
              <a:t>(cursor </a:t>
            </a:r>
            <a:r>
              <a:rPr lang="en-US" dirty="0" err="1"/>
              <a:t>refcursor</a:t>
            </a:r>
            <a:r>
              <a:rPr lang="en-US" dirty="0"/>
              <a:t>, count int, nulls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tableforest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targetns</a:t>
            </a:r>
            <a:r>
              <a:rPr lang="en-US" dirty="0"/>
              <a:t> text)</a:t>
            </a:r>
            <a:endParaRPr lang="ru-RU" dirty="0"/>
          </a:p>
          <a:p>
            <a:r>
              <a:rPr lang="ru-RU" dirty="0"/>
              <a:t>Которые мэпят таблицы в </a:t>
            </a:r>
            <a:r>
              <a:rPr lang="en-US" dirty="0"/>
              <a:t>XML</a:t>
            </a:r>
          </a:p>
          <a:p>
            <a:endParaRPr lang="en-US" dirty="0"/>
          </a:p>
          <a:p>
            <a:r>
              <a:rPr lang="en-US" dirty="0"/>
              <a:t>https://greenplum.docs.pivotal.io/6-17/admin_guide/query/topics/xml-data.html#topic_a4k_w33_xz</a:t>
            </a:r>
          </a:p>
          <a:p>
            <a:endParaRPr lang="en-US" dirty="0"/>
          </a:p>
          <a:p>
            <a:r>
              <a:rPr lang="en-US" dirty="0"/>
              <a:t>C JSON – </a:t>
            </a:r>
            <a:r>
              <a:rPr lang="ru-RU" dirty="0"/>
              <a:t>аналогично </a:t>
            </a:r>
          </a:p>
          <a:p>
            <a:r>
              <a:rPr lang="en-US" dirty="0"/>
              <a:t>https://greenplum.docs.pivotal.io/6-17/admin_guide/query/topics/json-data.html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38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Функции преобразования составных типов данных позволяют парсить </a:t>
            </a:r>
            <a:r>
              <a:rPr lang="en-US" dirty="0"/>
              <a:t>JSON, XML </a:t>
            </a:r>
            <a:r>
              <a:rPr lang="ru-RU" dirty="0"/>
              <a:t>а также на лету создавать из результатов запроса </a:t>
            </a:r>
            <a:r>
              <a:rPr lang="en-US" dirty="0"/>
              <a:t>JSON &amp; XML </a:t>
            </a:r>
            <a:r>
              <a:rPr lang="ru-RU" dirty="0"/>
              <a:t>записи</a:t>
            </a:r>
          </a:p>
          <a:p>
            <a:r>
              <a:rPr lang="ru-RU" dirty="0"/>
              <a:t>Есть функции:</a:t>
            </a:r>
          </a:p>
          <a:p>
            <a:r>
              <a:rPr lang="en-US" dirty="0" err="1"/>
              <a:t>table_to_xml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regclass</a:t>
            </a:r>
            <a:r>
              <a:rPr lang="en-US" dirty="0"/>
              <a:t>, nulls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tableforest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targetns</a:t>
            </a:r>
            <a:r>
              <a:rPr lang="en-US" dirty="0"/>
              <a:t> text) </a:t>
            </a:r>
            <a:endParaRPr lang="ru-RU" dirty="0"/>
          </a:p>
          <a:p>
            <a:r>
              <a:rPr lang="en-US" dirty="0" err="1"/>
              <a:t>query_to_xml</a:t>
            </a:r>
            <a:r>
              <a:rPr lang="en-US" dirty="0"/>
              <a:t>(query </a:t>
            </a:r>
            <a:r>
              <a:rPr lang="en-US" i="1" dirty="0">
                <a:effectLst/>
              </a:rPr>
              <a:t>text</a:t>
            </a:r>
            <a:r>
              <a:rPr lang="en-US" dirty="0"/>
              <a:t>, nulls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tableforest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targetns</a:t>
            </a:r>
            <a:r>
              <a:rPr lang="en-US" dirty="0"/>
              <a:t> text) </a:t>
            </a:r>
            <a:endParaRPr lang="ru-RU" dirty="0"/>
          </a:p>
          <a:p>
            <a:r>
              <a:rPr lang="en-US" dirty="0" err="1"/>
              <a:t>cursor_to_xml</a:t>
            </a:r>
            <a:r>
              <a:rPr lang="en-US" dirty="0"/>
              <a:t>(cursor </a:t>
            </a:r>
            <a:r>
              <a:rPr lang="en-US" dirty="0" err="1"/>
              <a:t>refcursor</a:t>
            </a:r>
            <a:r>
              <a:rPr lang="en-US" dirty="0"/>
              <a:t>, count int, nulls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tableforest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targetns</a:t>
            </a:r>
            <a:r>
              <a:rPr lang="en-US" dirty="0"/>
              <a:t> text)</a:t>
            </a:r>
            <a:endParaRPr lang="ru-RU" dirty="0"/>
          </a:p>
          <a:p>
            <a:r>
              <a:rPr lang="ru-RU" dirty="0"/>
              <a:t>Которые мэпят таблицы в </a:t>
            </a:r>
            <a:r>
              <a:rPr lang="en-US" dirty="0"/>
              <a:t>XML</a:t>
            </a:r>
          </a:p>
          <a:p>
            <a:endParaRPr lang="en-US" dirty="0"/>
          </a:p>
          <a:p>
            <a:r>
              <a:rPr lang="en-US" dirty="0"/>
              <a:t>https://greenplum.docs.pivotal.io/6-17/admin_guide/query/topics/xml-data.html#topic_a4k_w33_xz</a:t>
            </a:r>
          </a:p>
          <a:p>
            <a:endParaRPr lang="en-US" dirty="0"/>
          </a:p>
          <a:p>
            <a:r>
              <a:rPr lang="en-US" dirty="0"/>
              <a:t>C JSON – </a:t>
            </a:r>
            <a:r>
              <a:rPr lang="ru-RU" dirty="0"/>
              <a:t>аналогично </a:t>
            </a:r>
          </a:p>
          <a:p>
            <a:r>
              <a:rPr lang="en-US" dirty="0"/>
              <a:t>https://greenplum.docs.pivotal.io/6-17/admin_guide/query/topics/json-data.html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202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Функции преобразования составных типов данных позволяют парсить </a:t>
            </a:r>
            <a:r>
              <a:rPr lang="en-US" dirty="0"/>
              <a:t>JSON, XML </a:t>
            </a:r>
            <a:r>
              <a:rPr lang="ru-RU" dirty="0"/>
              <a:t>а также на лету создавать из результатов запроса </a:t>
            </a:r>
            <a:r>
              <a:rPr lang="en-US" dirty="0"/>
              <a:t>JSON &amp; XML </a:t>
            </a:r>
            <a:r>
              <a:rPr lang="ru-RU" dirty="0"/>
              <a:t>записи</a:t>
            </a:r>
          </a:p>
          <a:p>
            <a:r>
              <a:rPr lang="ru-RU" dirty="0"/>
              <a:t>Есть функции:</a:t>
            </a:r>
          </a:p>
          <a:p>
            <a:r>
              <a:rPr lang="en-US" dirty="0" err="1"/>
              <a:t>table_to_xml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regclass</a:t>
            </a:r>
            <a:r>
              <a:rPr lang="en-US" dirty="0"/>
              <a:t>, nulls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tableforest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targetns</a:t>
            </a:r>
            <a:r>
              <a:rPr lang="en-US" dirty="0"/>
              <a:t> text) </a:t>
            </a:r>
            <a:endParaRPr lang="ru-RU" dirty="0"/>
          </a:p>
          <a:p>
            <a:r>
              <a:rPr lang="en-US" dirty="0" err="1"/>
              <a:t>query_to_xml</a:t>
            </a:r>
            <a:r>
              <a:rPr lang="en-US" dirty="0"/>
              <a:t>(query </a:t>
            </a:r>
            <a:r>
              <a:rPr lang="en-US" i="1" dirty="0">
                <a:effectLst/>
              </a:rPr>
              <a:t>text</a:t>
            </a:r>
            <a:r>
              <a:rPr lang="en-US" dirty="0"/>
              <a:t>, nulls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tableforest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targetns</a:t>
            </a:r>
            <a:r>
              <a:rPr lang="en-US" dirty="0"/>
              <a:t> text) </a:t>
            </a:r>
            <a:endParaRPr lang="ru-RU" dirty="0"/>
          </a:p>
          <a:p>
            <a:r>
              <a:rPr lang="en-US" dirty="0" err="1"/>
              <a:t>cursor_to_xml</a:t>
            </a:r>
            <a:r>
              <a:rPr lang="en-US" dirty="0"/>
              <a:t>(cursor </a:t>
            </a:r>
            <a:r>
              <a:rPr lang="en-US" dirty="0" err="1"/>
              <a:t>refcursor</a:t>
            </a:r>
            <a:r>
              <a:rPr lang="en-US" dirty="0"/>
              <a:t>, count int, nulls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tableforest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targetns</a:t>
            </a:r>
            <a:r>
              <a:rPr lang="en-US" dirty="0"/>
              <a:t> text)</a:t>
            </a:r>
            <a:endParaRPr lang="ru-RU" dirty="0"/>
          </a:p>
          <a:p>
            <a:r>
              <a:rPr lang="ru-RU" dirty="0"/>
              <a:t>Которые мэпят таблицы в </a:t>
            </a:r>
            <a:r>
              <a:rPr lang="en-US" dirty="0"/>
              <a:t>XML</a:t>
            </a:r>
          </a:p>
          <a:p>
            <a:endParaRPr lang="en-US" dirty="0"/>
          </a:p>
          <a:p>
            <a:r>
              <a:rPr lang="en-US" dirty="0"/>
              <a:t>https://greenplum.docs.pivotal.io/6-17/admin_guide/query/topics/xml-data.html#topic_a4k_w33_xz</a:t>
            </a:r>
          </a:p>
          <a:p>
            <a:endParaRPr lang="en-US" dirty="0"/>
          </a:p>
          <a:p>
            <a:r>
              <a:rPr lang="en-US" dirty="0"/>
              <a:t>C JSON – </a:t>
            </a:r>
            <a:r>
              <a:rPr lang="ru-RU" dirty="0"/>
              <a:t>аналогично </a:t>
            </a:r>
          </a:p>
          <a:p>
            <a:r>
              <a:rPr lang="en-US" dirty="0"/>
              <a:t>https://greenplum.docs.pivotal.io/6-17/admin_guide/query/topics/json-data.html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913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Madlib</a:t>
            </a:r>
            <a:r>
              <a:rPr lang="en-US" dirty="0"/>
              <a:t> </a:t>
            </a:r>
            <a:r>
              <a:rPr lang="ru-RU" dirty="0"/>
              <a:t>предоставляет возможности для машинного обучения, проверик гипотез, глубокого обучения нейросетей в свя</a:t>
            </a:r>
            <a:r>
              <a:rPr lang="en-US" dirty="0" err="1"/>
              <a:t>prt</a:t>
            </a:r>
            <a:r>
              <a:rPr lang="en-US" dirty="0"/>
              <a:t> c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ru-RU" dirty="0"/>
              <a:t>через </a:t>
            </a:r>
            <a:r>
              <a:rPr lang="en-US" dirty="0"/>
              <a:t>API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r>
              <a:rPr lang="ru-RU" dirty="0"/>
              <a:t>Множество функций для  работы с моделями, создание, обучение, верификация. </a:t>
            </a:r>
          </a:p>
          <a:p>
            <a:r>
              <a:rPr lang="ru-RU" dirty="0"/>
              <a:t>Библиотека устанавливается на уровне БД и адаптирована для параллельного выполнения на сегментах кластера </a:t>
            </a:r>
            <a:r>
              <a:rPr lang="en-US" dirty="0"/>
              <a:t>GP, </a:t>
            </a:r>
            <a:r>
              <a:rPr lang="ru-RU" dirty="0"/>
              <a:t>позволяя использовать в своей работе все данные кластера и выполнять вычисления в параллель.</a:t>
            </a:r>
          </a:p>
          <a:p>
            <a:r>
              <a:rPr lang="ru-RU" dirty="0"/>
              <a:t>Обучение с учителем и на примерах =  </a:t>
            </a:r>
            <a:r>
              <a:rPr lang="en-US" dirty="0"/>
              <a:t>Supervised &amp; Unsupervised learning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28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38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графов – измерение кратчайшего расстояния между всеми узлами, поиск в ширину, набор метрик на графах (диаметр графа, среднее расстояние между узлами, метрики  близости узлов, степень ветвления), поиск слабосвязных компонент и т.п.</a:t>
            </a:r>
          </a:p>
          <a:p>
            <a:pPr marL="0" marR="0" lvl="0" indent="0" algn="l" defTabSz="1338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https://greenplum.docs.pivotal.io/6-17/analytics/graph.html</a:t>
            </a:r>
            <a:endParaRPr lang="ru-RU" dirty="0"/>
          </a:p>
          <a:p>
            <a:pPr marL="0" marR="0" lvl="0" indent="0" algn="l" defTabSz="1338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r>
              <a:rPr lang="en-US" dirty="0"/>
              <a:t>Autoregressive Moving Average model – </a:t>
            </a:r>
            <a:r>
              <a:rPr lang="ru-RU" dirty="0"/>
              <a:t>инструмент для понимания и возможно предсказания последующих значений по известным значениям временного ряда</a:t>
            </a:r>
          </a:p>
          <a:p>
            <a:r>
              <a:rPr lang="ru-RU" dirty="0"/>
              <a:t>Системы линейных уравнений доступные для решения ограничены объемом оперативной памяти</a:t>
            </a:r>
          </a:p>
          <a:p>
            <a:r>
              <a:rPr lang="ru-RU" dirty="0"/>
              <a:t>Обработка текстов: - модуль  </a:t>
            </a:r>
            <a:r>
              <a:rPr lang="en-US" dirty="0"/>
              <a:t>term Frequency: </a:t>
            </a:r>
            <a:r>
              <a:rPr lang="ru-RU" dirty="0"/>
              <a:t>определение частоты лексем в тексте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61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38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графов – измерение кратчайшего расстояния между всеми узлами, поиск в ширину, набор метрик на графах (диаметр графа, среднее расстояние между узлами, метрики  близости узлов, степень ветвления), поиск слабосвязных компонент и т.п.</a:t>
            </a:r>
          </a:p>
          <a:p>
            <a:pPr marL="0" marR="0" lvl="0" indent="0" algn="l" defTabSz="1338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https://greenplum.docs.pivotal.io/6-17/analytics/graph.html</a:t>
            </a:r>
            <a:endParaRPr lang="ru-RU" dirty="0"/>
          </a:p>
          <a:p>
            <a:pPr marL="0" marR="0" lvl="0" indent="0" algn="l" defTabSz="1338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r>
              <a:rPr lang="en-US" dirty="0"/>
              <a:t>Autoregressive Moving Average model – </a:t>
            </a:r>
            <a:r>
              <a:rPr lang="ru-RU" dirty="0"/>
              <a:t>инструмент для понимания и возможно предсказания последующих значений по известным значениям временного ряда</a:t>
            </a:r>
          </a:p>
          <a:p>
            <a:r>
              <a:rPr lang="ru-RU" dirty="0"/>
              <a:t>Системы линейных уравнений доступные для решения ограничены объемом оперативной памяти</a:t>
            </a:r>
          </a:p>
          <a:p>
            <a:r>
              <a:rPr lang="ru-RU" dirty="0"/>
              <a:t>Обработка текстов: - модуль  </a:t>
            </a:r>
            <a:r>
              <a:rPr lang="en-US" dirty="0"/>
              <a:t>term Frequency: </a:t>
            </a:r>
            <a:r>
              <a:rPr lang="ru-RU" dirty="0"/>
              <a:t>определение частоты лексем в тексте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325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38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графов – измерение кратчайшего расстояния между всеми узлами, поиск в ширину, набор метрик на графах (диаметр графа, среднее расстояние между узлами, метрики  близости узлов, степень ветвления), поиск слабосвязных компонент и т.п.</a:t>
            </a:r>
          </a:p>
          <a:p>
            <a:pPr marL="0" marR="0" lvl="0" indent="0" algn="l" defTabSz="1338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https://greenplum.docs.pivotal.io/6-17/analytics/graph.html</a:t>
            </a:r>
            <a:endParaRPr lang="ru-RU" dirty="0"/>
          </a:p>
          <a:p>
            <a:pPr marL="0" marR="0" lvl="0" indent="0" algn="l" defTabSz="1338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r>
              <a:rPr lang="en-US" dirty="0"/>
              <a:t>Autoregressive Moving Average model – </a:t>
            </a:r>
            <a:r>
              <a:rPr lang="ru-RU" dirty="0"/>
              <a:t>инструмент для понимания и возможно предсказания последующих значений по известным значениям временного ряда</a:t>
            </a:r>
          </a:p>
          <a:p>
            <a:r>
              <a:rPr lang="ru-RU" dirty="0"/>
              <a:t>Системы линейных уравнений доступные для решения ограничены объемом оперативной памяти</a:t>
            </a:r>
          </a:p>
          <a:p>
            <a:r>
              <a:rPr lang="ru-RU" dirty="0"/>
              <a:t>Обработка текстов: - модуль  </a:t>
            </a:r>
            <a:r>
              <a:rPr lang="en-US" dirty="0"/>
              <a:t>term Frequency: </a:t>
            </a:r>
            <a:r>
              <a:rPr lang="ru-RU" dirty="0"/>
              <a:t>определение частоты лексем в тексте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23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 </a:t>
            </a:r>
            <a:r>
              <a:rPr lang="ru-RU" dirty="0"/>
              <a:t>позволяет обрабатывать разнородные данные не только внутри себя но и из внешних источников (</a:t>
            </a:r>
            <a:r>
              <a:rPr lang="en-US" dirty="0"/>
              <a:t>HDFS, </a:t>
            </a:r>
            <a:r>
              <a:rPr lang="ru-RU" dirty="0"/>
              <a:t>облака, </a:t>
            </a:r>
            <a:r>
              <a:rPr lang="en-US" dirty="0"/>
              <a:t>NFS)</a:t>
            </a:r>
            <a:endParaRPr lang="ru-RU" dirty="0"/>
          </a:p>
          <a:p>
            <a:r>
              <a:rPr lang="en-US" dirty="0"/>
              <a:t>GP </a:t>
            </a:r>
            <a:r>
              <a:rPr lang="ru-RU" dirty="0"/>
              <a:t>богат на аналитические и оконные функции, позволяющие вычислять агрегированные значения по частям или интервалам данных, облегчая написание и выполнение </a:t>
            </a:r>
            <a:r>
              <a:rPr lang="en-US" dirty="0"/>
              <a:t>OLAP </a:t>
            </a:r>
            <a:r>
              <a:rPr lang="ru-RU" dirty="0"/>
              <a:t>отчетов.   </a:t>
            </a:r>
            <a:endParaRPr lang="en-US" dirty="0"/>
          </a:p>
          <a:p>
            <a:r>
              <a:rPr lang="ru-RU" dirty="0"/>
              <a:t>Если не хватает аналитических функций – идем и пишем процедуры на нескольких доступных языках (или переписываем существующие).</a:t>
            </a:r>
          </a:p>
          <a:p>
            <a:r>
              <a:rPr lang="ru-RU" dirty="0"/>
              <a:t>Хорошие возможности по преобразованию данных из простых наборов полей в сложносоставные типы как </a:t>
            </a:r>
            <a:r>
              <a:rPr lang="en-US" dirty="0"/>
              <a:t>XML, JSON </a:t>
            </a:r>
            <a:r>
              <a:rPr lang="ru-RU" dirty="0"/>
              <a:t>и обратно + стандартные возможности конверсии между типами</a:t>
            </a:r>
          </a:p>
          <a:p>
            <a:r>
              <a:rPr lang="en-US" dirty="0"/>
              <a:t>AI</a:t>
            </a:r>
            <a:r>
              <a:rPr lang="ru-RU" dirty="0"/>
              <a:t> и нейросети можно импелементировать при помощи подключаемых библиотек и обучать в параллель на всех доступных данных</a:t>
            </a:r>
          </a:p>
          <a:p>
            <a:r>
              <a:rPr lang="ru-RU" dirty="0"/>
              <a:t>Есть набор методов для работы с Графовыми данными, </a:t>
            </a:r>
          </a:p>
          <a:p>
            <a:r>
              <a:rPr lang="en-US" dirty="0"/>
              <a:t>Time Series </a:t>
            </a:r>
            <a:r>
              <a:rPr lang="ru-RU" dirty="0"/>
              <a:t>данные – что копятся огромными темпами  - удобно хранить и анализировать, применяя правильные подходы к этим данным</a:t>
            </a:r>
          </a:p>
          <a:p>
            <a:r>
              <a:rPr lang="ru-RU" dirty="0"/>
              <a:t>Обработка и анализ Геопространственных данных – доступен библотекой поддерживающей современные стандарты и интерфейсы запрососв к таким данных и предлагающей множество операций над такими данными</a:t>
            </a:r>
          </a:p>
          <a:p>
            <a:r>
              <a:rPr lang="ru-RU" dirty="0"/>
              <a:t>Обработка документов и текстов для структурированного хранения и быстрого поиска – также важна и реализована в </a:t>
            </a:r>
            <a:r>
              <a:rPr lang="en-US" dirty="0"/>
              <a:t>GP </a:t>
            </a:r>
            <a:r>
              <a:rPr lang="ru-RU" dirty="0"/>
              <a:t>причем возможны варианты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31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38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графов – измерение кратчайшего расстояния между всеми узлами, поиск в ширину, набор метрик на графах (диаметр графа, среднее расстояние между узлами, метрики  близости узлов, степень ветвления), поиск слабосвязных компонент и т.п.</a:t>
            </a:r>
          </a:p>
          <a:p>
            <a:pPr marL="0" marR="0" lvl="0" indent="0" algn="l" defTabSz="1338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https://greenplum.docs.pivotal.io/6-17/analytics/graph.html</a:t>
            </a:r>
            <a:endParaRPr lang="ru-RU" dirty="0"/>
          </a:p>
          <a:p>
            <a:pPr marL="0" marR="0" lvl="0" indent="0" algn="l" defTabSz="1338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r>
              <a:rPr lang="en-US" dirty="0"/>
              <a:t>Autoregressive Moving Average model – </a:t>
            </a:r>
            <a:r>
              <a:rPr lang="ru-RU" dirty="0"/>
              <a:t>инструмент для понимания и возможно предсказания последующих значений по известным значениям временного ряда</a:t>
            </a:r>
          </a:p>
          <a:p>
            <a:r>
              <a:rPr lang="ru-RU" dirty="0"/>
              <a:t>Системы линейных уравнений доступные для решения ограничены объемом оперативной памяти</a:t>
            </a:r>
          </a:p>
          <a:p>
            <a:r>
              <a:rPr lang="ru-RU" dirty="0"/>
              <a:t>Обработка текстов: - модуль  </a:t>
            </a:r>
            <a:r>
              <a:rPr lang="en-US" dirty="0"/>
              <a:t>term Frequency: </a:t>
            </a:r>
            <a:r>
              <a:rPr lang="ru-RU" dirty="0"/>
              <a:t>определение частоты лексем в тексте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441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38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Гринплам имеет достаточно инструментов для эффективной работы с </a:t>
            </a:r>
            <a:r>
              <a:rPr lang="en-US" dirty="0"/>
              <a:t>Time-Series </a:t>
            </a:r>
            <a:r>
              <a:rPr lang="ru-RU" dirty="0"/>
              <a:t>данными: это и </a:t>
            </a:r>
            <a:r>
              <a:rPr lang="en-US" dirty="0"/>
              <a:t>Append-Optimized </a:t>
            </a:r>
            <a:r>
              <a:rPr lang="ru-RU" dirty="0"/>
              <a:t>таблицы для быстрого сохранения новых данных, колоночное хранение – быстрый доступ к нужной порции данных, сжатие – меньше места и быстрее подъем с диска. Параллельная обработка на нескольких сегментах </a:t>
            </a:r>
          </a:p>
          <a:p>
            <a:r>
              <a:rPr lang="en-US" dirty="0"/>
              <a:t>Autoregressive Moving Average model – </a:t>
            </a:r>
            <a:r>
              <a:rPr lang="ru-RU" dirty="0"/>
              <a:t>инструмент для понимания и возможно предсказания последующих значений по известным значениям временного ряда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31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OpenSource</a:t>
            </a:r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 – </a:t>
            </a:r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аналогично </a:t>
            </a:r>
            <a:r>
              <a:rPr lang="en-US" b="0" i="0" dirty="0" err="1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Postgresql</a:t>
            </a:r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 - но на </a:t>
            </a:r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MPP</a:t>
            </a:r>
          </a:p>
          <a:p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Набор функций интегрированных в БД</a:t>
            </a:r>
          </a:p>
          <a:p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Работают индексы </a:t>
            </a:r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GIST, GIN, </a:t>
            </a:r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которым можно дописать свои операторы и переопределить поведение в случае необходимости</a:t>
            </a:r>
          </a:p>
          <a:p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Индексы позволяют ускорять поиск нужного документа по клчевым словам</a:t>
            </a:r>
          </a:p>
          <a:p>
            <a:endParaRPr lang="ru-RU" b="0" i="0" dirty="0">
              <a:solidFill>
                <a:srgbClr val="00253E"/>
              </a:solidFill>
              <a:effectLst/>
              <a:latin typeface="Source Sans Pro" panose="020B0503030403020204" pitchFamily="34" charset="0"/>
            </a:endParaRPr>
          </a:p>
          <a:p>
            <a:endParaRPr lang="ru-RU" b="0" i="0" dirty="0">
              <a:solidFill>
                <a:srgbClr val="00253E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https://greenplum.docs.pivotal.io/6-17/admin_guide/textsearch/intro.html</a:t>
            </a:r>
            <a:endParaRPr lang="ru-RU" b="0" i="0" dirty="0">
              <a:solidFill>
                <a:srgbClr val="00253E"/>
              </a:solidFill>
              <a:effectLst/>
              <a:latin typeface="Source Sans Pro" panose="020B0503030403020204" pitchFamily="34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074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Доп примочка только в коммерческой версии – разворачивается </a:t>
            </a:r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Apache </a:t>
            </a:r>
            <a:r>
              <a:rPr lang="en-US" b="0" i="0" dirty="0" err="1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SOLr</a:t>
            </a:r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кластер рядом</a:t>
            </a:r>
          </a:p>
          <a:p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Индексы могут храниться как в БД так и в </a:t>
            </a:r>
            <a:r>
              <a:rPr lang="en-US" b="0" i="0" dirty="0" err="1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Solr</a:t>
            </a:r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 – </a:t>
            </a:r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или и та и там, ускоряя поиск</a:t>
            </a:r>
          </a:p>
          <a:p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Часть данных также может храниться в </a:t>
            </a:r>
            <a:r>
              <a:rPr lang="en-US" b="0" i="0" dirty="0" err="1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Solr</a:t>
            </a:r>
            <a:endParaRPr lang="ru-RU" b="0" i="0" dirty="0">
              <a:solidFill>
                <a:srgbClr val="00253E"/>
              </a:solidFill>
              <a:effectLst/>
              <a:latin typeface="Source Sans Pro" panose="020B0503030403020204" pitchFamily="34" charset="0"/>
            </a:endParaRPr>
          </a:p>
          <a:p>
            <a:endParaRPr lang="ru-RU" b="0" i="0" dirty="0">
              <a:solidFill>
                <a:srgbClr val="00253E"/>
              </a:solidFill>
              <a:effectLst/>
              <a:latin typeface="Source Sans Pro" panose="020B0503030403020204" pitchFamily="34" charset="0"/>
            </a:endParaRPr>
          </a:p>
          <a:p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Подробное сравнение есть тут: </a:t>
            </a:r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https://greenplum.docs.pivotal.io/6-17/admin_guide/textsearch/intro.html#gptext</a:t>
            </a:r>
            <a:endParaRPr lang="ru-RU" b="0" i="0" dirty="0">
              <a:solidFill>
                <a:srgbClr val="00253E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365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GDAL (Geospatial Data Abstraction Library) </a:t>
            </a:r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интерфейсная библиотека для растровых геопространственных данных</a:t>
            </a:r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предоставляющая единую модель данных растра вызывающим приложениям.</a:t>
            </a:r>
          </a:p>
          <a:p>
            <a:endParaRPr lang="ru-RU" dirty="0"/>
          </a:p>
          <a:p>
            <a:r>
              <a:rPr lang="en-US" dirty="0"/>
              <a:t>https://greenplum.docs.pivotal.io/6-17/analytics/postGIS.html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63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GDAL (Geospatial Data Abstraction Library) </a:t>
            </a:r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интерфейсная библиотека для растровых геопространственных данных</a:t>
            </a:r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предоставляющая единую модель данных растра вызывающим приложениям.</a:t>
            </a:r>
          </a:p>
          <a:p>
            <a:endParaRPr lang="ru-RU" dirty="0"/>
          </a:p>
          <a:p>
            <a:r>
              <a:rPr lang="en-US" dirty="0"/>
              <a:t>https://greenplum.docs.pivotal.io/6-17/analytics/postGIS.html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375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GDAL (Geospatial Data Abstraction Library) </a:t>
            </a:r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интерфейсная библиотека для растровых геопространственных данных</a:t>
            </a:r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предоставляющая единую модель данных растра вызывающим приложениям.</a:t>
            </a:r>
          </a:p>
          <a:p>
            <a:endParaRPr lang="ru-RU" dirty="0"/>
          </a:p>
          <a:p>
            <a:r>
              <a:rPr lang="en-US" dirty="0"/>
              <a:t>https://greenplum.docs.pivotal.io/6-17/analytics/postGIS.html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944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GDAL (Geospatial Data Abstraction Library) </a:t>
            </a:r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интерфейсная библиотека для растровых геопространственных данных</a:t>
            </a:r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предоставляющая единую модель данных растра вызывающим приложениям.</a:t>
            </a:r>
          </a:p>
          <a:p>
            <a:endParaRPr lang="ru-RU" dirty="0"/>
          </a:p>
          <a:p>
            <a:r>
              <a:rPr lang="en-US" dirty="0"/>
              <a:t>https://greenplum.docs.pivotal.io/6-17/analytics/postGIS.html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675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GDAL (Geospatial Data Abstraction Library) </a:t>
            </a:r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интерфейсная библиотека для растровых геопространственных данных</a:t>
            </a:r>
            <a:r>
              <a:rPr lang="en-US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>
                <a:solidFill>
                  <a:srgbClr val="00253E"/>
                </a:solidFill>
                <a:effectLst/>
                <a:latin typeface="Source Sans Pro" panose="020B0503030403020204" pitchFamily="34" charset="0"/>
              </a:rPr>
              <a:t>предоставляющая единую модель данных растра вызывающим приложениям.</a:t>
            </a:r>
          </a:p>
          <a:p>
            <a:endParaRPr lang="ru-RU" dirty="0"/>
          </a:p>
          <a:p>
            <a:r>
              <a:rPr lang="en-US" dirty="0"/>
              <a:t>https://greenplum.docs.pivotal.io/6-17/analytics/postGIS.html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669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 </a:t>
            </a:r>
            <a:r>
              <a:rPr lang="ru-RU" dirty="0"/>
              <a:t>позволяет обрабатывать разнородные данные не только внутри себя но и из внешних источников (</a:t>
            </a:r>
            <a:r>
              <a:rPr lang="en-US" dirty="0"/>
              <a:t>HDFS, </a:t>
            </a:r>
            <a:r>
              <a:rPr lang="ru-RU" dirty="0"/>
              <a:t>облака, </a:t>
            </a:r>
            <a:r>
              <a:rPr lang="en-US" dirty="0"/>
              <a:t>NFS)</a:t>
            </a:r>
            <a:endParaRPr lang="ru-RU" dirty="0"/>
          </a:p>
          <a:p>
            <a:r>
              <a:rPr lang="en-US" dirty="0"/>
              <a:t>GP </a:t>
            </a:r>
            <a:r>
              <a:rPr lang="ru-RU" dirty="0"/>
              <a:t>богат на аналитические и оконные функции, позволяющие вычислять агрегированные значения по частям или интервалам данных, облегчая написание и выполнение </a:t>
            </a:r>
            <a:r>
              <a:rPr lang="en-US" dirty="0"/>
              <a:t>OLAP </a:t>
            </a:r>
            <a:r>
              <a:rPr lang="ru-RU" dirty="0"/>
              <a:t>отчетов.   </a:t>
            </a:r>
            <a:endParaRPr lang="en-US" dirty="0"/>
          </a:p>
          <a:p>
            <a:r>
              <a:rPr lang="ru-RU" dirty="0"/>
              <a:t>Если не хватает аналитических функций – идем и пишем процедуры на нескольких доступных языках (или переписываем существующие).</a:t>
            </a:r>
          </a:p>
          <a:p>
            <a:r>
              <a:rPr lang="ru-RU" dirty="0"/>
              <a:t>Хорошие возможности по преобразованию данных из простых наборов полей в сложносоставные типы как </a:t>
            </a:r>
            <a:r>
              <a:rPr lang="en-US" dirty="0"/>
              <a:t>XML, JSON </a:t>
            </a:r>
            <a:r>
              <a:rPr lang="ru-RU" dirty="0"/>
              <a:t>и обратно + стандартные возможности конверсии между типами</a:t>
            </a:r>
          </a:p>
          <a:p>
            <a:r>
              <a:rPr lang="en-US" dirty="0"/>
              <a:t>AI</a:t>
            </a:r>
            <a:r>
              <a:rPr lang="ru-RU" dirty="0"/>
              <a:t> и нейросети можно импелементировать при помощи подключаемых библиотек и обучать в параллель на всех доступных данных</a:t>
            </a:r>
          </a:p>
          <a:p>
            <a:r>
              <a:rPr lang="ru-RU" dirty="0"/>
              <a:t>Есть набор методов для работы с Графовыми данными, </a:t>
            </a:r>
          </a:p>
          <a:p>
            <a:r>
              <a:rPr lang="en-US" dirty="0"/>
              <a:t>Time Series </a:t>
            </a:r>
            <a:r>
              <a:rPr lang="ru-RU" dirty="0"/>
              <a:t>данные – что копятся огромными темпами  - удобно хранить и анализировать, применяя правильные подходы к этим данным</a:t>
            </a:r>
          </a:p>
          <a:p>
            <a:r>
              <a:rPr lang="ru-RU" dirty="0"/>
              <a:t>Обработка и анализ Геопространственных данных – доступен библотекой поддерживающей современные стандарты и интерфейсы запрососв к таким данных и предлагающей множество операций над такими данными</a:t>
            </a:r>
          </a:p>
          <a:p>
            <a:r>
              <a:rPr lang="ru-RU" dirty="0"/>
              <a:t>Обработка документов и текстов для структурированного хранения и быстрого поиска – также важна и реализована в </a:t>
            </a:r>
            <a:r>
              <a:rPr lang="en-US" dirty="0"/>
              <a:t>GP </a:t>
            </a:r>
            <a:r>
              <a:rPr lang="ru-RU" dirty="0"/>
              <a:t>причем возможны варианты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724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Аналитические функции позволяют получать агрегированные значения показателей в рамках определенных групп строк. При помощи этих функций можно за 1 проход по таблице ( 1 чтение с диска) вычислить несколько показателей, ускоряя расчеты</a:t>
            </a: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46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Оконные функции позволяют получить доступ и результаты не только от текущей строки но и от нескольких строк в рамках окна, без необходимости осуществлять </a:t>
            </a:r>
            <a:r>
              <a:rPr lang="en-US" dirty="0"/>
              <a:t>self-join </a:t>
            </a:r>
          </a:p>
          <a:p>
            <a:r>
              <a:rPr lang="en-US" dirty="0" err="1"/>
              <a:t>Cume_dist</a:t>
            </a:r>
            <a:r>
              <a:rPr lang="en-US" dirty="0"/>
              <a:t>  - </a:t>
            </a:r>
            <a:r>
              <a:rPr lang="ru-RU" dirty="0"/>
              <a:t> вероятность появления значения в группе заданных значений – функция распределения</a:t>
            </a:r>
          </a:p>
          <a:p>
            <a:r>
              <a:rPr lang="en-US" dirty="0" err="1"/>
              <a:t>Dense_rank</a:t>
            </a:r>
            <a:r>
              <a:rPr lang="en-US" dirty="0"/>
              <a:t>  - </a:t>
            </a:r>
            <a:r>
              <a:rPr lang="ru-RU" dirty="0"/>
              <a:t>порядок значения среди всех значений, одинаковые значения получают тот же самый </a:t>
            </a:r>
            <a:r>
              <a:rPr lang="en-US" dirty="0"/>
              <a:t>rank</a:t>
            </a:r>
          </a:p>
          <a:p>
            <a:r>
              <a:rPr lang="en-US" dirty="0" err="1"/>
              <a:t>First_value</a:t>
            </a:r>
            <a:r>
              <a:rPr lang="en-US" dirty="0"/>
              <a:t>, </a:t>
            </a:r>
            <a:r>
              <a:rPr lang="en-US" dirty="0" err="1"/>
              <a:t>last_value</a:t>
            </a:r>
            <a:r>
              <a:rPr lang="en-US" dirty="0"/>
              <a:t> – </a:t>
            </a:r>
            <a:r>
              <a:rPr lang="ru-RU" dirty="0"/>
              <a:t>первое</a:t>
            </a:r>
            <a:r>
              <a:rPr lang="en-US" dirty="0"/>
              <a:t>/</a:t>
            </a:r>
            <a:r>
              <a:rPr lang="ru-RU" dirty="0"/>
              <a:t>последнее значение в упорядоченном множестве дначений</a:t>
            </a:r>
          </a:p>
          <a:p>
            <a:r>
              <a:rPr lang="en-US" dirty="0"/>
              <a:t>Lag, lead – </a:t>
            </a:r>
            <a:r>
              <a:rPr lang="ru-RU" dirty="0"/>
              <a:t>доступ к нескольким строкам вперед-назад</a:t>
            </a:r>
          </a:p>
          <a:p>
            <a:r>
              <a:rPr lang="en-US" dirty="0" err="1"/>
              <a:t>Ntile</a:t>
            </a:r>
            <a:r>
              <a:rPr lang="en-US" dirty="0"/>
              <a:t> – </a:t>
            </a:r>
            <a:r>
              <a:rPr lang="ru-RU" dirty="0"/>
              <a:t>делит упорядоченное множество значений на </a:t>
            </a:r>
            <a:r>
              <a:rPr lang="en-US" dirty="0"/>
              <a:t>N </a:t>
            </a:r>
            <a:r>
              <a:rPr lang="ru-RU" dirty="0"/>
              <a:t>корзин и возвращает номер корзины для каждой строки данных – почти гистограмма</a:t>
            </a:r>
          </a:p>
          <a:p>
            <a:r>
              <a:rPr lang="en-US" dirty="0"/>
              <a:t>Rank – </a:t>
            </a:r>
            <a:r>
              <a:rPr lang="ru-RU" dirty="0"/>
              <a:t>порядок строки в множестве строк (окне) – значение не идет подряд, потому что одинаковым значениям присваивается тот же самый </a:t>
            </a:r>
            <a:r>
              <a:rPr lang="en-US" dirty="0"/>
              <a:t>rank (</a:t>
            </a:r>
            <a:r>
              <a:rPr lang="ru-RU" dirty="0"/>
              <a:t>в отличие от </a:t>
            </a:r>
            <a:r>
              <a:rPr lang="en-US" dirty="0" err="1"/>
              <a:t>dense_rank</a:t>
            </a:r>
            <a:r>
              <a:rPr lang="en-US" dirty="0"/>
              <a:t>) </a:t>
            </a:r>
          </a:p>
          <a:p>
            <a:r>
              <a:rPr lang="en-US" dirty="0" err="1"/>
              <a:t>Percent_rank</a:t>
            </a:r>
            <a:r>
              <a:rPr lang="en-US" dirty="0"/>
              <a:t> – </a:t>
            </a:r>
            <a:r>
              <a:rPr lang="ru-RU" dirty="0"/>
              <a:t>порядок строки в окне в % отношении </a:t>
            </a:r>
          </a:p>
          <a:p>
            <a:r>
              <a:rPr lang="en-US" dirty="0" err="1"/>
              <a:t>Row_number</a:t>
            </a:r>
            <a:r>
              <a:rPr lang="en-US" dirty="0"/>
              <a:t> – </a:t>
            </a:r>
            <a:r>
              <a:rPr lang="ru-RU" dirty="0"/>
              <a:t>уник номер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9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Оконные функции позволяют получить доступ и результаты не только от текущей строки но и от нескольких строк в рамках окна, без необходимости осуществлять </a:t>
            </a:r>
            <a:r>
              <a:rPr lang="en-US" dirty="0"/>
              <a:t>self-join </a:t>
            </a:r>
          </a:p>
          <a:p>
            <a:r>
              <a:rPr lang="en-US" dirty="0" err="1"/>
              <a:t>Cume_dist</a:t>
            </a:r>
            <a:r>
              <a:rPr lang="en-US" dirty="0"/>
              <a:t>  - </a:t>
            </a:r>
            <a:r>
              <a:rPr lang="ru-RU" dirty="0"/>
              <a:t> вероятность появления значения в группе заданных значений – функция распределения</a:t>
            </a:r>
          </a:p>
          <a:p>
            <a:r>
              <a:rPr lang="en-US" dirty="0" err="1"/>
              <a:t>Dense_rank</a:t>
            </a:r>
            <a:r>
              <a:rPr lang="en-US" dirty="0"/>
              <a:t>  - </a:t>
            </a:r>
            <a:r>
              <a:rPr lang="ru-RU" dirty="0"/>
              <a:t>порядок значения среди всех значений, одинаковые значения получают тот же самый </a:t>
            </a:r>
            <a:r>
              <a:rPr lang="en-US" dirty="0"/>
              <a:t>rank</a:t>
            </a:r>
          </a:p>
          <a:p>
            <a:r>
              <a:rPr lang="en-US" dirty="0" err="1"/>
              <a:t>First_value</a:t>
            </a:r>
            <a:r>
              <a:rPr lang="en-US" dirty="0"/>
              <a:t>, </a:t>
            </a:r>
            <a:r>
              <a:rPr lang="en-US" dirty="0" err="1"/>
              <a:t>last_value</a:t>
            </a:r>
            <a:r>
              <a:rPr lang="en-US" dirty="0"/>
              <a:t> – </a:t>
            </a:r>
            <a:r>
              <a:rPr lang="ru-RU" dirty="0"/>
              <a:t>первое</a:t>
            </a:r>
            <a:r>
              <a:rPr lang="en-US" dirty="0"/>
              <a:t>/</a:t>
            </a:r>
            <a:r>
              <a:rPr lang="ru-RU" dirty="0"/>
              <a:t>последнее значение в упорядоченном множестве дначений</a:t>
            </a:r>
          </a:p>
          <a:p>
            <a:r>
              <a:rPr lang="en-US" dirty="0"/>
              <a:t>Lag, lead – </a:t>
            </a:r>
            <a:r>
              <a:rPr lang="ru-RU" dirty="0"/>
              <a:t>доступ к нескольким строкам вперед-назад</a:t>
            </a:r>
          </a:p>
          <a:p>
            <a:r>
              <a:rPr lang="en-US" dirty="0" err="1"/>
              <a:t>Ntile</a:t>
            </a:r>
            <a:r>
              <a:rPr lang="en-US" dirty="0"/>
              <a:t> – </a:t>
            </a:r>
            <a:r>
              <a:rPr lang="ru-RU" dirty="0"/>
              <a:t>делит упорядоченное множество значений на </a:t>
            </a:r>
            <a:r>
              <a:rPr lang="en-US" dirty="0"/>
              <a:t>N </a:t>
            </a:r>
            <a:r>
              <a:rPr lang="ru-RU" dirty="0"/>
              <a:t>корзин и возвращает номер корзины для каждой строки данных – почти гистограмма</a:t>
            </a:r>
          </a:p>
          <a:p>
            <a:r>
              <a:rPr lang="en-US" dirty="0"/>
              <a:t>Rank – </a:t>
            </a:r>
            <a:r>
              <a:rPr lang="ru-RU" dirty="0"/>
              <a:t>порядок строки в множестве строк (окне) – значение не идет подряд, потому что одинаковым значениям присваивается тот же самый </a:t>
            </a:r>
            <a:r>
              <a:rPr lang="en-US" dirty="0"/>
              <a:t>rank (</a:t>
            </a:r>
            <a:r>
              <a:rPr lang="ru-RU" dirty="0"/>
              <a:t>в отличие от </a:t>
            </a:r>
            <a:r>
              <a:rPr lang="en-US" dirty="0" err="1"/>
              <a:t>dense_rank</a:t>
            </a:r>
            <a:r>
              <a:rPr lang="en-US" dirty="0"/>
              <a:t>) </a:t>
            </a:r>
          </a:p>
          <a:p>
            <a:r>
              <a:rPr lang="en-US" dirty="0" err="1"/>
              <a:t>Percent_rank</a:t>
            </a:r>
            <a:r>
              <a:rPr lang="en-US" dirty="0"/>
              <a:t> – </a:t>
            </a:r>
            <a:r>
              <a:rPr lang="ru-RU" dirty="0"/>
              <a:t>порядок строки в окне в % отношении </a:t>
            </a:r>
          </a:p>
          <a:p>
            <a:r>
              <a:rPr lang="en-US" dirty="0" err="1"/>
              <a:t>Row_number</a:t>
            </a:r>
            <a:r>
              <a:rPr lang="en-US" dirty="0"/>
              <a:t> – </a:t>
            </a:r>
            <a:r>
              <a:rPr lang="ru-RU" dirty="0"/>
              <a:t>уник номер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608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Оконные функции позволяют получить доступ и результаты не только от текущей строки но и от нескольких строк в рамках окна, без необходимости осуществлять </a:t>
            </a:r>
            <a:r>
              <a:rPr lang="en-US" dirty="0"/>
              <a:t>self-join </a:t>
            </a:r>
          </a:p>
          <a:p>
            <a:r>
              <a:rPr lang="en-US" dirty="0" err="1"/>
              <a:t>Cume_dist</a:t>
            </a:r>
            <a:r>
              <a:rPr lang="en-US" dirty="0"/>
              <a:t>  - </a:t>
            </a:r>
            <a:r>
              <a:rPr lang="ru-RU" dirty="0"/>
              <a:t> вероятность появления значения в группе заданных значений – функция распределения</a:t>
            </a:r>
          </a:p>
          <a:p>
            <a:r>
              <a:rPr lang="en-US" dirty="0" err="1"/>
              <a:t>Dense_rank</a:t>
            </a:r>
            <a:r>
              <a:rPr lang="en-US" dirty="0"/>
              <a:t>  - </a:t>
            </a:r>
            <a:r>
              <a:rPr lang="ru-RU" dirty="0"/>
              <a:t>порядок значения среди всех значений, одинаковые значения получают тот же самый </a:t>
            </a:r>
            <a:r>
              <a:rPr lang="en-US" dirty="0"/>
              <a:t>rank</a:t>
            </a:r>
          </a:p>
          <a:p>
            <a:r>
              <a:rPr lang="en-US" dirty="0" err="1"/>
              <a:t>First_value</a:t>
            </a:r>
            <a:r>
              <a:rPr lang="en-US" dirty="0"/>
              <a:t>, </a:t>
            </a:r>
            <a:r>
              <a:rPr lang="en-US" dirty="0" err="1"/>
              <a:t>last_value</a:t>
            </a:r>
            <a:r>
              <a:rPr lang="en-US" dirty="0"/>
              <a:t> – </a:t>
            </a:r>
            <a:r>
              <a:rPr lang="ru-RU" dirty="0"/>
              <a:t>первое</a:t>
            </a:r>
            <a:r>
              <a:rPr lang="en-US" dirty="0"/>
              <a:t>/</a:t>
            </a:r>
            <a:r>
              <a:rPr lang="ru-RU" dirty="0"/>
              <a:t>последнее значение в упорядоченном множестве дначений</a:t>
            </a:r>
          </a:p>
          <a:p>
            <a:r>
              <a:rPr lang="en-US" dirty="0"/>
              <a:t>Lag, lead – </a:t>
            </a:r>
            <a:r>
              <a:rPr lang="ru-RU" dirty="0"/>
              <a:t>доступ к нескольким строкам вперед-назад</a:t>
            </a:r>
          </a:p>
          <a:p>
            <a:r>
              <a:rPr lang="en-US" dirty="0" err="1"/>
              <a:t>Ntile</a:t>
            </a:r>
            <a:r>
              <a:rPr lang="en-US" dirty="0"/>
              <a:t> – </a:t>
            </a:r>
            <a:r>
              <a:rPr lang="ru-RU" dirty="0"/>
              <a:t>делит упорядоченное множество значений на </a:t>
            </a:r>
            <a:r>
              <a:rPr lang="en-US" dirty="0"/>
              <a:t>N </a:t>
            </a:r>
            <a:r>
              <a:rPr lang="ru-RU" dirty="0"/>
              <a:t>корзин и возвращает номер корзины для каждой строки данных – почти гистограмма</a:t>
            </a:r>
          </a:p>
          <a:p>
            <a:r>
              <a:rPr lang="en-US" dirty="0"/>
              <a:t>Rank – </a:t>
            </a:r>
            <a:r>
              <a:rPr lang="ru-RU" dirty="0"/>
              <a:t>порядок строки в множестве строк (окне) – значение не идет подряд, потому что одинаковым значениям присваивается тот же самый </a:t>
            </a:r>
            <a:r>
              <a:rPr lang="en-US" dirty="0"/>
              <a:t>rank (</a:t>
            </a:r>
            <a:r>
              <a:rPr lang="ru-RU" dirty="0"/>
              <a:t>в отличие от </a:t>
            </a:r>
            <a:r>
              <a:rPr lang="en-US" dirty="0" err="1"/>
              <a:t>dense_rank</a:t>
            </a:r>
            <a:r>
              <a:rPr lang="en-US" dirty="0"/>
              <a:t>) </a:t>
            </a:r>
          </a:p>
          <a:p>
            <a:r>
              <a:rPr lang="en-US" dirty="0" err="1"/>
              <a:t>Percent_rank</a:t>
            </a:r>
            <a:r>
              <a:rPr lang="en-US" dirty="0"/>
              <a:t> – </a:t>
            </a:r>
            <a:r>
              <a:rPr lang="ru-RU" dirty="0"/>
              <a:t>порядок строки в окне в % отношении </a:t>
            </a:r>
          </a:p>
          <a:p>
            <a:r>
              <a:rPr lang="en-US" dirty="0" err="1"/>
              <a:t>Row_number</a:t>
            </a:r>
            <a:r>
              <a:rPr lang="en-US" dirty="0"/>
              <a:t> – </a:t>
            </a:r>
            <a:r>
              <a:rPr lang="ru-RU" dirty="0"/>
              <a:t>уник номер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512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Оконные функции позволяют получить доступ и результаты не только от текущей строки но и от нескольких строк в рамках окна, без необходимости осуществлять </a:t>
            </a:r>
            <a:r>
              <a:rPr lang="en-US" dirty="0"/>
              <a:t>self-join </a:t>
            </a:r>
          </a:p>
          <a:p>
            <a:r>
              <a:rPr lang="en-US" dirty="0" err="1"/>
              <a:t>Cume_dist</a:t>
            </a:r>
            <a:r>
              <a:rPr lang="en-US" dirty="0"/>
              <a:t>  - </a:t>
            </a:r>
            <a:r>
              <a:rPr lang="ru-RU" dirty="0"/>
              <a:t> вероятность появления значения в группе заданных значений – функция распределения</a:t>
            </a:r>
          </a:p>
          <a:p>
            <a:r>
              <a:rPr lang="en-US" dirty="0" err="1"/>
              <a:t>Dense_rank</a:t>
            </a:r>
            <a:r>
              <a:rPr lang="en-US" dirty="0"/>
              <a:t>  - </a:t>
            </a:r>
            <a:r>
              <a:rPr lang="ru-RU" dirty="0"/>
              <a:t>порядок значения среди всех значений, одинаковые значения получают тот же самый </a:t>
            </a:r>
            <a:r>
              <a:rPr lang="en-US" dirty="0"/>
              <a:t>rank</a:t>
            </a:r>
          </a:p>
          <a:p>
            <a:r>
              <a:rPr lang="en-US" dirty="0" err="1"/>
              <a:t>First_value</a:t>
            </a:r>
            <a:r>
              <a:rPr lang="en-US" dirty="0"/>
              <a:t>, </a:t>
            </a:r>
            <a:r>
              <a:rPr lang="en-US" dirty="0" err="1"/>
              <a:t>last_value</a:t>
            </a:r>
            <a:r>
              <a:rPr lang="en-US" dirty="0"/>
              <a:t> – </a:t>
            </a:r>
            <a:r>
              <a:rPr lang="ru-RU" dirty="0"/>
              <a:t>первое</a:t>
            </a:r>
            <a:r>
              <a:rPr lang="en-US" dirty="0"/>
              <a:t>/</a:t>
            </a:r>
            <a:r>
              <a:rPr lang="ru-RU" dirty="0"/>
              <a:t>последнее значение в упорядоченном множестве дначений</a:t>
            </a:r>
          </a:p>
          <a:p>
            <a:r>
              <a:rPr lang="en-US" dirty="0"/>
              <a:t>Lag, lead – </a:t>
            </a:r>
            <a:r>
              <a:rPr lang="ru-RU" dirty="0"/>
              <a:t>доступ к нескольким строкам вперед-назад</a:t>
            </a:r>
          </a:p>
          <a:p>
            <a:r>
              <a:rPr lang="en-US" dirty="0" err="1"/>
              <a:t>Ntile</a:t>
            </a:r>
            <a:r>
              <a:rPr lang="en-US" dirty="0"/>
              <a:t> – </a:t>
            </a:r>
            <a:r>
              <a:rPr lang="ru-RU" dirty="0"/>
              <a:t>делит упорядоченное множество значений на </a:t>
            </a:r>
            <a:r>
              <a:rPr lang="en-US" dirty="0"/>
              <a:t>N </a:t>
            </a:r>
            <a:r>
              <a:rPr lang="ru-RU" dirty="0"/>
              <a:t>корзин и возвращает номер корзины для каждой строки данных – почти гистограмма</a:t>
            </a:r>
          </a:p>
          <a:p>
            <a:r>
              <a:rPr lang="en-US" dirty="0"/>
              <a:t>Rank – </a:t>
            </a:r>
            <a:r>
              <a:rPr lang="ru-RU" dirty="0"/>
              <a:t>порядок строки в множестве строк (окне) – значение не идет подряд, потому что одинаковым значениям присваивается тот же самый </a:t>
            </a:r>
            <a:r>
              <a:rPr lang="en-US" dirty="0"/>
              <a:t>rank (</a:t>
            </a:r>
            <a:r>
              <a:rPr lang="ru-RU" dirty="0"/>
              <a:t>в отличие от </a:t>
            </a:r>
            <a:r>
              <a:rPr lang="en-US" dirty="0" err="1"/>
              <a:t>dense_rank</a:t>
            </a:r>
            <a:r>
              <a:rPr lang="en-US" dirty="0"/>
              <a:t>) </a:t>
            </a:r>
          </a:p>
          <a:p>
            <a:r>
              <a:rPr lang="en-US" dirty="0" err="1"/>
              <a:t>Percent_rank</a:t>
            </a:r>
            <a:r>
              <a:rPr lang="en-US" dirty="0"/>
              <a:t> – </a:t>
            </a:r>
            <a:r>
              <a:rPr lang="ru-RU" dirty="0"/>
              <a:t>порядок строки в окне в % отношении </a:t>
            </a:r>
          </a:p>
          <a:p>
            <a:r>
              <a:rPr lang="en-US" dirty="0" err="1"/>
              <a:t>Row_number</a:t>
            </a:r>
            <a:r>
              <a:rPr lang="en-US" dirty="0"/>
              <a:t> – </a:t>
            </a:r>
            <a:r>
              <a:rPr lang="ru-RU" dirty="0"/>
              <a:t>уник номер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23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– </a:t>
            </a:r>
            <a:r>
              <a:rPr lang="ru-RU" dirty="0"/>
              <a:t>значение средней строки</a:t>
            </a:r>
          </a:p>
          <a:p>
            <a:r>
              <a:rPr lang="en-US" sz="1800" dirty="0" err="1">
                <a:solidFill>
                  <a:srgbClr val="E5E5E5"/>
                </a:solidFill>
                <a:latin typeface="InputMono" panose="02000509020000090004"/>
              </a:rPr>
              <a:t>percentile_cont</a:t>
            </a:r>
            <a:r>
              <a:rPr lang="en-US" sz="1800" dirty="0">
                <a:solidFill>
                  <a:srgbClr val="E5E5E5"/>
                </a:solidFill>
                <a:latin typeface="InputMono" panose="02000509020000090004"/>
              </a:rPr>
              <a:t>, </a:t>
            </a:r>
            <a:r>
              <a:rPr lang="en-US" sz="1800" dirty="0" err="1">
                <a:solidFill>
                  <a:srgbClr val="E5E5E5"/>
                </a:solidFill>
                <a:latin typeface="InputMono" panose="02000509020000090004"/>
              </a:rPr>
              <a:t>percentile_disc</a:t>
            </a:r>
            <a:r>
              <a:rPr lang="ru-RU" sz="1800" dirty="0">
                <a:solidFill>
                  <a:srgbClr val="E5E5E5"/>
                </a:solidFill>
                <a:latin typeface="InputMono" panose="02000509020000090004"/>
              </a:rPr>
              <a:t> – вычисление обратной функции распределения для значения в группе  </a:t>
            </a:r>
            <a:r>
              <a:rPr lang="en-US" sz="1800" dirty="0">
                <a:solidFill>
                  <a:srgbClr val="E5E5E5"/>
                </a:solidFill>
                <a:latin typeface="InputMono" panose="02000509020000090004"/>
              </a:rPr>
              <a:t>CONT – </a:t>
            </a:r>
            <a:r>
              <a:rPr lang="ru-RU" sz="1800" dirty="0">
                <a:solidFill>
                  <a:srgbClr val="E5E5E5"/>
                </a:solidFill>
                <a:latin typeface="InputMono" panose="02000509020000090004"/>
              </a:rPr>
              <a:t>непрерывное распределение, </a:t>
            </a:r>
            <a:r>
              <a:rPr lang="en-US" sz="1800" dirty="0">
                <a:solidFill>
                  <a:srgbClr val="E5E5E5"/>
                </a:solidFill>
                <a:latin typeface="InputMono" panose="02000509020000090004"/>
              </a:rPr>
              <a:t>DISC – </a:t>
            </a:r>
            <a:r>
              <a:rPr lang="ru-RU" sz="1800" dirty="0">
                <a:solidFill>
                  <a:srgbClr val="E5E5E5"/>
                </a:solidFill>
                <a:latin typeface="InputMono" panose="02000509020000090004"/>
              </a:rPr>
              <a:t>дискретное распределение</a:t>
            </a:r>
          </a:p>
          <a:p>
            <a:r>
              <a:rPr lang="en-US" sz="1800" dirty="0">
                <a:solidFill>
                  <a:srgbClr val="E5E5E5"/>
                </a:solidFill>
                <a:latin typeface="InputMono" panose="02000509020000090004"/>
              </a:rPr>
              <a:t>Sum(array) – </a:t>
            </a:r>
            <a:r>
              <a:rPr lang="ru-RU" sz="1800" dirty="0">
                <a:solidFill>
                  <a:srgbClr val="E5E5E5"/>
                </a:solidFill>
                <a:latin typeface="InputMono" panose="02000509020000090004"/>
              </a:rPr>
              <a:t>выполняет сложение матриц</a:t>
            </a:r>
          </a:p>
          <a:p>
            <a:r>
              <a:rPr lang="en-US" sz="1800" dirty="0" err="1">
                <a:solidFill>
                  <a:srgbClr val="E5E5E5"/>
                </a:solidFill>
                <a:latin typeface="InputMono" panose="02000509020000090004"/>
              </a:rPr>
              <a:t>Pivot_sum</a:t>
            </a:r>
            <a:r>
              <a:rPr lang="en-US" sz="1800" dirty="0">
                <a:solidFill>
                  <a:srgbClr val="E5E5E5"/>
                </a:solidFill>
                <a:latin typeface="InputMono" panose="02000509020000090004"/>
              </a:rPr>
              <a:t> – </a:t>
            </a:r>
            <a:r>
              <a:rPr lang="ru-RU" sz="1800" dirty="0">
                <a:solidFill>
                  <a:srgbClr val="E5E5E5"/>
                </a:solidFill>
                <a:latin typeface="InputMono" panose="02000509020000090004"/>
              </a:rPr>
              <a:t>суммирование сводной таблицы</a:t>
            </a:r>
          </a:p>
          <a:p>
            <a:r>
              <a:rPr lang="en-US" sz="1800" dirty="0">
                <a:solidFill>
                  <a:srgbClr val="E5E5E5"/>
                </a:solidFill>
                <a:latin typeface="InputMono" panose="02000509020000090004"/>
              </a:rPr>
              <a:t>Unnest – </a:t>
            </a:r>
            <a:r>
              <a:rPr lang="ru-RU" sz="1800" dirty="0">
                <a:solidFill>
                  <a:srgbClr val="E5E5E5"/>
                </a:solidFill>
                <a:latin typeface="InputMono" panose="02000509020000090004"/>
              </a:rPr>
              <a:t>массив – в набор строк</a:t>
            </a:r>
          </a:p>
          <a:p>
            <a:endParaRPr lang="ru-RU" sz="1800" dirty="0">
              <a:solidFill>
                <a:srgbClr val="E5E5E5"/>
              </a:solidFill>
              <a:latin typeface="InputMono" panose="020005090200000900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51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– </a:t>
            </a:r>
            <a:r>
              <a:rPr lang="ru-RU" dirty="0"/>
              <a:t>значение средней строки</a:t>
            </a:r>
          </a:p>
          <a:p>
            <a:r>
              <a:rPr lang="en-US" sz="1800" dirty="0" err="1">
                <a:solidFill>
                  <a:srgbClr val="E5E5E5"/>
                </a:solidFill>
                <a:latin typeface="InputMono" panose="02000509020000090004"/>
              </a:rPr>
              <a:t>percentile_cont</a:t>
            </a:r>
            <a:r>
              <a:rPr lang="en-US" sz="1800" dirty="0">
                <a:solidFill>
                  <a:srgbClr val="E5E5E5"/>
                </a:solidFill>
                <a:latin typeface="InputMono" panose="02000509020000090004"/>
              </a:rPr>
              <a:t>, </a:t>
            </a:r>
            <a:r>
              <a:rPr lang="en-US" sz="1800" dirty="0" err="1">
                <a:solidFill>
                  <a:srgbClr val="E5E5E5"/>
                </a:solidFill>
                <a:latin typeface="InputMono" panose="02000509020000090004"/>
              </a:rPr>
              <a:t>percentile_disc</a:t>
            </a:r>
            <a:r>
              <a:rPr lang="ru-RU" sz="1800" dirty="0">
                <a:solidFill>
                  <a:srgbClr val="E5E5E5"/>
                </a:solidFill>
                <a:latin typeface="InputMono" panose="02000509020000090004"/>
              </a:rPr>
              <a:t> – вычисление обратной функции распределения для значения в группе  </a:t>
            </a:r>
            <a:r>
              <a:rPr lang="en-US" sz="1800" dirty="0">
                <a:solidFill>
                  <a:srgbClr val="E5E5E5"/>
                </a:solidFill>
                <a:latin typeface="InputMono" panose="02000509020000090004"/>
              </a:rPr>
              <a:t>CONT – </a:t>
            </a:r>
            <a:r>
              <a:rPr lang="ru-RU" sz="1800" dirty="0">
                <a:solidFill>
                  <a:srgbClr val="E5E5E5"/>
                </a:solidFill>
                <a:latin typeface="InputMono" panose="02000509020000090004"/>
              </a:rPr>
              <a:t>непрерывное распределение, </a:t>
            </a:r>
            <a:r>
              <a:rPr lang="en-US" sz="1800" dirty="0">
                <a:solidFill>
                  <a:srgbClr val="E5E5E5"/>
                </a:solidFill>
                <a:latin typeface="InputMono" panose="02000509020000090004"/>
              </a:rPr>
              <a:t>DISC – </a:t>
            </a:r>
            <a:r>
              <a:rPr lang="ru-RU" sz="1800" dirty="0">
                <a:solidFill>
                  <a:srgbClr val="E5E5E5"/>
                </a:solidFill>
                <a:latin typeface="InputMono" panose="02000509020000090004"/>
              </a:rPr>
              <a:t>дискретное распределение</a:t>
            </a:r>
          </a:p>
          <a:p>
            <a:r>
              <a:rPr lang="en-US" sz="1800" dirty="0">
                <a:solidFill>
                  <a:srgbClr val="E5E5E5"/>
                </a:solidFill>
                <a:latin typeface="InputMono" panose="02000509020000090004"/>
              </a:rPr>
              <a:t>Sum(array) – </a:t>
            </a:r>
            <a:r>
              <a:rPr lang="ru-RU" sz="1800" dirty="0">
                <a:solidFill>
                  <a:srgbClr val="E5E5E5"/>
                </a:solidFill>
                <a:latin typeface="InputMono" panose="02000509020000090004"/>
              </a:rPr>
              <a:t>выполняет сложение матриц</a:t>
            </a:r>
          </a:p>
          <a:p>
            <a:r>
              <a:rPr lang="en-US" sz="1800" dirty="0" err="1">
                <a:solidFill>
                  <a:srgbClr val="E5E5E5"/>
                </a:solidFill>
                <a:latin typeface="InputMono" panose="02000509020000090004"/>
              </a:rPr>
              <a:t>Pivot_sum</a:t>
            </a:r>
            <a:r>
              <a:rPr lang="en-US" sz="1800" dirty="0">
                <a:solidFill>
                  <a:srgbClr val="E5E5E5"/>
                </a:solidFill>
                <a:latin typeface="InputMono" panose="02000509020000090004"/>
              </a:rPr>
              <a:t> – </a:t>
            </a:r>
            <a:r>
              <a:rPr lang="ru-RU" sz="1800" dirty="0">
                <a:solidFill>
                  <a:srgbClr val="E5E5E5"/>
                </a:solidFill>
                <a:latin typeface="InputMono" panose="02000509020000090004"/>
              </a:rPr>
              <a:t>суммирование сводной таблицы</a:t>
            </a:r>
          </a:p>
          <a:p>
            <a:r>
              <a:rPr lang="en-US" sz="1800" dirty="0">
                <a:solidFill>
                  <a:srgbClr val="E5E5E5"/>
                </a:solidFill>
                <a:latin typeface="InputMono" panose="02000509020000090004"/>
              </a:rPr>
              <a:t>Unnest – </a:t>
            </a:r>
            <a:r>
              <a:rPr lang="ru-RU" sz="1800" dirty="0">
                <a:solidFill>
                  <a:srgbClr val="E5E5E5"/>
                </a:solidFill>
                <a:latin typeface="InputMono" panose="02000509020000090004"/>
              </a:rPr>
              <a:t>массив – в набор строк</a:t>
            </a:r>
          </a:p>
          <a:p>
            <a:endParaRPr lang="ru-RU" sz="1800" dirty="0">
              <a:solidFill>
                <a:srgbClr val="E5E5E5"/>
              </a:solidFill>
              <a:latin typeface="InputMono" panose="020005090200000900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9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419402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2800" y="7740000"/>
            <a:ext cx="14589866" cy="19044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ИМЯ И ФАМИЛИЯ</a:t>
            </a:r>
            <a:br>
              <a:rPr lang="ru-RU" dirty="0"/>
            </a:br>
            <a:r>
              <a:rPr lang="ru-RU" dirty="0"/>
              <a:t>СПИКЕРА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1BFA90E8-A710-A940-B8AB-90D9B37EC14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7740000"/>
            <a:ext cx="1904400" cy="1904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515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095198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6163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847598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200" y="2095200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НАБОРНЫЙ ТЕКСТ</a:t>
            </a:r>
          </a:p>
        </p:txBody>
      </p:sp>
    </p:spTree>
    <p:extLst>
      <p:ext uri="{BB962C8B-B14F-4D97-AF65-F5344CB8AC3E}">
        <p14:creationId xmlns:p14="http://schemas.microsoft.com/office/powerpoint/2010/main" val="42348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847598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  <a:endParaRPr lang="en-US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200" y="2095200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НАБОРНЫЙ ТЕКСТ</a:t>
            </a:r>
          </a:p>
        </p:txBody>
      </p:sp>
    </p:spTree>
    <p:extLst>
      <p:ext uri="{BB962C8B-B14F-4D97-AF65-F5344CB8AC3E}">
        <p14:creationId xmlns:p14="http://schemas.microsoft.com/office/powerpoint/2010/main" val="225400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095198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8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095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18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095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095202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919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3">
            <a:extLst>
              <a:ext uri="{FF2B5EF4-FFF2-40B4-BE49-F238E27FC236}">
                <a16:creationId xmlns:a16="http://schemas.microsoft.com/office/drawing/2014/main" id="{8DEABE0A-E463-1142-9F53-DA17AFFF75FB}"/>
              </a:ext>
            </a:extLst>
          </p:cNvPr>
          <p:cNvSpPr txBox="1">
            <a:spLocks/>
          </p:cNvSpPr>
          <p:nvPr userDrawn="1"/>
        </p:nvSpPr>
        <p:spPr>
          <a:xfrm>
            <a:off x="763199" y="8440615"/>
            <a:ext cx="16383600" cy="110035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1E2028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KARPOV.COURSES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6" r:id="rId4"/>
    <p:sldLayoutId id="2147483682" r:id="rId5"/>
    <p:sldLayoutId id="2147483684" r:id="rId6"/>
    <p:sldLayoutId id="2147483683" r:id="rId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02C7FE5-D11A-074D-B488-32A4516374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ML, R, Geospatial </a:t>
            </a:r>
            <a:r>
              <a:rPr lang="ru-RU" dirty="0"/>
              <a:t>в </a:t>
            </a:r>
            <a:r>
              <a:rPr lang="en-US" dirty="0" err="1"/>
              <a:t>GreenPlum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92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28D4716-CFDB-4F1F-B6A7-E32BD4D83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en-US" b="0" dirty="0"/>
              <a:t>Sum(array[])</a:t>
            </a:r>
            <a:endParaRPr lang="ru-RU" b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AD4107-F09B-D448-B622-19D7F95CA08B}"/>
              </a:ext>
            </a:extLst>
          </p:cNvPr>
          <p:cNvSpPr/>
          <p:nvPr/>
        </p:nvSpPr>
        <p:spPr>
          <a:xfrm>
            <a:off x="1141200" y="2442663"/>
            <a:ext cx="12465071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CREATE TABLE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mymatrix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(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myvalue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int[]);</a:t>
            </a:r>
            <a:endParaRPr lang="ru-RU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INSERT INTO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mymatrix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VALUES (array[[1,2],[3,4]]);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INSERT INTO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mymatrix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VALUES (array[[0,1],[1,0]]);</a:t>
            </a:r>
            <a:endParaRPr lang="ru-RU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SELECT sum(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myvalue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) FROM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mymatrix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;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sum 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---------------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{{1,3},{4,4}}</a:t>
            </a:r>
          </a:p>
        </p:txBody>
      </p:sp>
    </p:spTree>
    <p:extLst>
      <p:ext uri="{BB962C8B-B14F-4D97-AF65-F5344CB8AC3E}">
        <p14:creationId xmlns:p14="http://schemas.microsoft.com/office/powerpoint/2010/main" val="267903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2CE6411-01E1-4A18-80F2-D6E6D53AC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b="0" dirty="0"/>
              <a:t>Процедурные языки в </a:t>
            </a:r>
            <a:r>
              <a:rPr lang="en-US" b="0" dirty="0"/>
              <a:t>GP</a:t>
            </a:r>
            <a:r>
              <a:rPr lang="ru-RU" b="0" dirty="0"/>
              <a:t>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2A4D2A9-7343-42AC-8DAE-00DEE63EF088}"/>
              </a:ext>
            </a:extLst>
          </p:cNvPr>
          <p:cNvSpPr txBox="1">
            <a:spLocks/>
          </p:cNvSpPr>
          <p:nvPr/>
        </p:nvSpPr>
        <p:spPr>
          <a:xfrm>
            <a:off x="1141201" y="2340954"/>
            <a:ext cx="11897466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PL/</a:t>
            </a:r>
            <a:r>
              <a:rPr lang="en-US" dirty="0" err="1"/>
              <a:t>pgSQL</a:t>
            </a:r>
            <a:r>
              <a:rPr lang="ru-RU" dirty="0"/>
              <a:t> – есть </a:t>
            </a:r>
            <a:r>
              <a:rPr lang="ru-RU" dirty="0" err="1"/>
              <a:t>по-умолчанию</a:t>
            </a:r>
            <a:endParaRPr lang="ru-RU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Можно подключить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PL/Python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PL/Perl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r>
              <a:rPr lang="ru-RU" dirty="0" err="1"/>
              <a:t>Проприетарно</a:t>
            </a:r>
            <a:r>
              <a:rPr lang="ru-RU" dirty="0"/>
              <a:t>:</a:t>
            </a:r>
            <a:endParaRPr lang="en-US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PL/Java</a:t>
            </a:r>
            <a:r>
              <a:rPr lang="ru-RU" dirty="0"/>
              <a:t> </a:t>
            </a:r>
            <a:endParaRPr lang="en-US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PL/R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PL/Container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68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2CE6411-01E1-4A18-80F2-D6E6D53AC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en-US" b="0" dirty="0"/>
              <a:t>PL/Python</a:t>
            </a:r>
            <a:endParaRPr lang="ru-RU" b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9B180C-2EC5-0E44-BB0F-9B59D4EAF8EC}"/>
              </a:ext>
            </a:extLst>
          </p:cNvPr>
          <p:cNvSpPr/>
          <p:nvPr/>
        </p:nvSpPr>
        <p:spPr>
          <a:xfrm>
            <a:off x="987552" y="2628221"/>
            <a:ext cx="12380976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CREATE FUNCTION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funcname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(argument-list)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RETURNS return-type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AS $$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# PL/Python function body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$$ LANGUAGE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plpythonu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1154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2CE6411-01E1-4A18-80F2-D6E6D53AC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en-US" b="0" dirty="0"/>
              <a:t>PL/Python</a:t>
            </a:r>
            <a:endParaRPr lang="ru-RU" b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67E184-43E0-B243-9F67-7AAEC5343CA4}"/>
              </a:ext>
            </a:extLst>
          </p:cNvPr>
          <p:cNvSpPr/>
          <p:nvPr/>
        </p:nvSpPr>
        <p:spPr>
          <a:xfrm>
            <a:off x="1280160" y="2225886"/>
            <a:ext cx="12819888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CREATE FUNCTION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pymax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(a integer, b integer)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RETURNS integer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AS $$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if a &gt; b: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 return a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return b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$$ LANGUAGE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plpythonu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235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4B1C97F-0421-407B-95EF-6A7AB474D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b="0" dirty="0"/>
              <a:t>Преобразование данных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46F291-A40F-4117-93FF-43B4E6D67B61}"/>
              </a:ext>
            </a:extLst>
          </p:cNvPr>
          <p:cNvSpPr txBox="1">
            <a:spLocks/>
          </p:cNvSpPr>
          <p:nvPr/>
        </p:nvSpPr>
        <p:spPr>
          <a:xfrm>
            <a:off x="1141200" y="2360832"/>
            <a:ext cx="14117849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JSON(b) </a:t>
            </a:r>
            <a:r>
              <a:rPr lang="en-US" dirty="0">
                <a:sym typeface="Wingdings" panose="05000000000000000000" pitchFamily="2" charset="2"/>
              </a:rPr>
              <a:t> SQL array</a:t>
            </a:r>
            <a:endParaRPr lang="ru-RU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Xml </a:t>
            </a:r>
            <a:r>
              <a:rPr lang="en-US" dirty="0">
                <a:sym typeface="Wingdings" panose="05000000000000000000" pitchFamily="2" charset="2"/>
              </a:rPr>
              <a:t>  SQL array</a:t>
            </a:r>
            <a:endParaRPr lang="ru-RU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 list </a:t>
            </a:r>
            <a:r>
              <a:rPr lang="en-US" dirty="0">
                <a:sym typeface="Wingdings" panose="05000000000000000000" pitchFamily="2" charset="2"/>
              </a:rPr>
              <a:t>  SQL array</a:t>
            </a:r>
            <a:endParaRPr lang="ru-RU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sym typeface="Wingdings" panose="05000000000000000000" pitchFamily="2" charset="2"/>
              </a:rPr>
              <a:t>Создание </a:t>
            </a:r>
            <a:r>
              <a:rPr lang="en-US" dirty="0">
                <a:sym typeface="Wingdings" panose="05000000000000000000" pitchFamily="2" charset="2"/>
              </a:rPr>
              <a:t>JSON, xml</a:t>
            </a:r>
            <a:r>
              <a:rPr lang="ru-RU" dirty="0">
                <a:sym typeface="Wingdings" panose="05000000000000000000" pitchFamily="2" charset="2"/>
              </a:rPr>
              <a:t> на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лету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773B3-482F-3845-AF12-63C3286BF7E3}"/>
              </a:ext>
            </a:extLst>
          </p:cNvPr>
          <p:cNvSpPr/>
          <p:nvPr/>
        </p:nvSpPr>
        <p:spPr>
          <a:xfrm>
            <a:off x="763199" y="6994990"/>
            <a:ext cx="1317413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https://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greenplum.docs.pivotal.io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/6-17/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admin_guide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/query/topics/xml-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data.html</a:t>
            </a:r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3824E-053C-A14A-8C39-A4B82C97AD0E}"/>
              </a:ext>
            </a:extLst>
          </p:cNvPr>
          <p:cNvSpPr/>
          <p:nvPr/>
        </p:nvSpPr>
        <p:spPr>
          <a:xfrm>
            <a:off x="763199" y="8464034"/>
            <a:ext cx="124617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https://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greenplum.docs.pivotal.io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/6-17/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admin_guide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/query/topics/json-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data.html</a:t>
            </a:r>
            <a:endParaRPr lang="ru-RU" sz="3150" dirty="0">
              <a:solidFill>
                <a:schemeClr val="bg1"/>
              </a:solidFill>
              <a:latin typeface="InputMono" panose="0200050902000009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3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4B1C97F-0421-407B-95EF-6A7AB474D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en-US" b="0" dirty="0" err="1"/>
              <a:t>table_to_xml</a:t>
            </a:r>
            <a:endParaRPr lang="ru-RU" b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07D4B-A59C-0541-9064-3671F09646DD}"/>
              </a:ext>
            </a:extLst>
          </p:cNvPr>
          <p:cNvSpPr/>
          <p:nvPr/>
        </p:nvSpPr>
        <p:spPr>
          <a:xfrm>
            <a:off x="896112" y="1995984"/>
            <a:ext cx="15124176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table_to_xml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(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tbl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regclass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, nulls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boolean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,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tableforest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boolean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,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targetns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text) </a:t>
            </a:r>
            <a:endParaRPr lang="ru-RU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&lt;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tablename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&gt;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&lt;row&gt;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 &lt;columnname1&gt;data&lt;/columnname1&gt;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 &lt;columnname2&gt;data&lt;/columnname2&gt;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&lt;/row&gt;</a:t>
            </a:r>
          </a:p>
          <a:p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&lt;row&gt;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 ...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&lt;/row&gt;</a:t>
            </a:r>
          </a:p>
          <a:p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...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&lt;/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tablename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968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4B1C97F-0421-407B-95EF-6A7AB474D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en-US" b="0" dirty="0"/>
              <a:t>Json</a:t>
            </a:r>
            <a:endParaRPr lang="ru-RU" b="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34021E-DA02-AB4F-A084-28FE0B093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31834"/>
              </p:ext>
            </p:extLst>
          </p:nvPr>
        </p:nvGraphicFramePr>
        <p:xfrm>
          <a:off x="763199" y="1897190"/>
          <a:ext cx="17012738" cy="71759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38753">
                  <a:extLst>
                    <a:ext uri="{9D8B030D-6E8A-4147-A177-3AD203B41FA5}">
                      <a16:colId xmlns:a16="http://schemas.microsoft.com/office/drawing/2014/main" val="4234113240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277815338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884032056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623150240"/>
                    </a:ext>
                  </a:extLst>
                </a:gridCol>
                <a:gridCol w="2560321">
                  <a:extLst>
                    <a:ext uri="{9D8B030D-6E8A-4147-A177-3AD203B41FA5}">
                      <a16:colId xmlns:a16="http://schemas.microsoft.com/office/drawing/2014/main" val="1106400208"/>
                    </a:ext>
                  </a:extLst>
                </a:gridCol>
              </a:tblGrid>
              <a:tr h="965499">
                <a:tc>
                  <a:txBody>
                    <a:bodyPr/>
                    <a:lstStyle/>
                    <a:p>
                      <a:pPr algn="l"/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Op</a:t>
                      </a:r>
                      <a:endParaRPr lang="en-US" sz="3150" dirty="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3150" dirty="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3150" dirty="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Example Result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extLst>
                  <a:ext uri="{0D108BD9-81ED-4DB2-BD59-A6C34878D82A}">
                    <a16:rowId xmlns:a16="http://schemas.microsoft.com/office/drawing/2014/main" val="1698736828"/>
                  </a:ext>
                </a:extLst>
              </a:tr>
              <a:tr h="1196194">
                <a:tc>
                  <a:txBody>
                    <a:bodyPr/>
                    <a:lstStyle/>
                    <a:p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-&gt;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endParaRPr lang="en-US" sz="3150" dirty="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Get the JSON array element.</a:t>
                      </a:r>
                      <a:endParaRPr lang="en-US" sz="3150" dirty="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'[{"</a:t>
                      </a:r>
                      <a:r>
                        <a:rPr lang="en-US" sz="3150" dirty="0" err="1">
                          <a:solidFill>
                            <a:schemeClr val="bg1"/>
                          </a:solidFill>
                          <a:effectLst/>
                        </a:rPr>
                        <a:t>a":"foo</a:t>
                      </a:r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"},{"</a:t>
                      </a:r>
                      <a:r>
                        <a:rPr lang="en-US" sz="3150" dirty="0" err="1">
                          <a:solidFill>
                            <a:schemeClr val="bg1"/>
                          </a:solidFill>
                          <a:effectLst/>
                        </a:rPr>
                        <a:t>b":"bar</a:t>
                      </a:r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"},{"c":"</a:t>
                      </a:r>
                      <a:r>
                        <a:rPr lang="en-US" sz="3150" dirty="0" err="1">
                          <a:solidFill>
                            <a:schemeClr val="bg1"/>
                          </a:solidFill>
                          <a:effectLst/>
                        </a:rPr>
                        <a:t>baz</a:t>
                      </a:r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"}]'::json-&gt;2</a:t>
                      </a:r>
                      <a:endParaRPr lang="en-US" sz="3150" dirty="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{"c":"baz"}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extLst>
                  <a:ext uri="{0D108BD9-81ED-4DB2-BD59-A6C34878D82A}">
                    <a16:rowId xmlns:a16="http://schemas.microsoft.com/office/drawing/2014/main" val="1847244781"/>
                  </a:ext>
                </a:extLst>
              </a:tr>
              <a:tr h="734805">
                <a:tc>
                  <a:txBody>
                    <a:bodyPr/>
                    <a:lstStyle/>
                    <a:p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-&gt;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text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Get the JSON object </a:t>
                      </a:r>
                      <a:endParaRPr lang="ru-RU" sz="315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field by key.</a:t>
                      </a:r>
                      <a:endParaRPr lang="en-US" sz="3150" dirty="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'{"a": {"</a:t>
                      </a:r>
                      <a:r>
                        <a:rPr lang="en-US" sz="3150" dirty="0" err="1">
                          <a:solidFill>
                            <a:schemeClr val="bg1"/>
                          </a:solidFill>
                          <a:effectLst/>
                        </a:rPr>
                        <a:t>b":"foo</a:t>
                      </a:r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"}}'::json-&gt;'a'</a:t>
                      </a:r>
                      <a:endParaRPr lang="en-US" sz="3150" dirty="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{"b":"foo"}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extLst>
                  <a:ext uri="{0D108BD9-81ED-4DB2-BD59-A6C34878D82A}">
                    <a16:rowId xmlns:a16="http://schemas.microsoft.com/office/drawing/2014/main" val="1593165554"/>
                  </a:ext>
                </a:extLst>
              </a:tr>
              <a:tr h="965499">
                <a:tc>
                  <a:txBody>
                    <a:bodyPr/>
                    <a:lstStyle/>
                    <a:p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-&gt;&gt;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Get the JSON array element as text.</a:t>
                      </a:r>
                      <a:endParaRPr lang="en-US" sz="3150" dirty="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'[1,2,3]'::json-&gt;&gt;2</a:t>
                      </a:r>
                      <a:endParaRPr lang="en-US" sz="3150" dirty="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extLst>
                  <a:ext uri="{0D108BD9-81ED-4DB2-BD59-A6C34878D82A}">
                    <a16:rowId xmlns:a16="http://schemas.microsoft.com/office/drawing/2014/main" val="2148300177"/>
                  </a:ext>
                </a:extLst>
              </a:tr>
              <a:tr h="734805">
                <a:tc>
                  <a:txBody>
                    <a:bodyPr/>
                    <a:lstStyle/>
                    <a:p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-&gt;&gt;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text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Get the JSON object </a:t>
                      </a:r>
                      <a:endParaRPr lang="ru-RU" sz="315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field as text.</a:t>
                      </a:r>
                      <a:endParaRPr lang="en-US" sz="3150" dirty="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'{"a":1,"b":2}'::json-&gt;&gt;'b'</a:t>
                      </a:r>
                      <a:endParaRPr lang="en-US" sz="3150" dirty="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extLst>
                  <a:ext uri="{0D108BD9-81ED-4DB2-BD59-A6C34878D82A}">
                    <a16:rowId xmlns:a16="http://schemas.microsoft.com/office/drawing/2014/main" val="987856033"/>
                  </a:ext>
                </a:extLst>
              </a:tr>
              <a:tr h="965499">
                <a:tc>
                  <a:txBody>
                    <a:bodyPr/>
                    <a:lstStyle/>
                    <a:p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#&gt;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text[]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Get the JSON object at specified path.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'{"a": {"b":{"c": "foo"}}}'::json#&gt;'{</a:t>
                      </a:r>
                      <a:r>
                        <a:rPr lang="en-US" sz="3150" dirty="0" err="1">
                          <a:solidFill>
                            <a:schemeClr val="bg1"/>
                          </a:solidFill>
                          <a:effectLst/>
                        </a:rPr>
                        <a:t>a,b</a:t>
                      </a:r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}'</a:t>
                      </a:r>
                      <a:endParaRPr lang="en-US" sz="3150" dirty="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{"c": "foo"}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extLst>
                  <a:ext uri="{0D108BD9-81ED-4DB2-BD59-A6C34878D82A}">
                    <a16:rowId xmlns:a16="http://schemas.microsoft.com/office/drawing/2014/main" val="3093576864"/>
                  </a:ext>
                </a:extLst>
              </a:tr>
              <a:tr h="965499">
                <a:tc>
                  <a:txBody>
                    <a:bodyPr/>
                    <a:lstStyle/>
                    <a:p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#&gt;&gt;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>
                          <a:solidFill>
                            <a:schemeClr val="bg1"/>
                          </a:solidFill>
                          <a:effectLst/>
                        </a:rPr>
                        <a:t>text[]</a:t>
                      </a:r>
                      <a:endParaRPr lang="en-US" sz="315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Get the JSON object at specified path as text.</a:t>
                      </a:r>
                      <a:endParaRPr lang="en-US" sz="3150" dirty="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'{"a":[1,2,3],"b":[4,5,6]}'::json#&gt;&gt;'{a,2}'</a:t>
                      </a:r>
                      <a:endParaRPr lang="en-US" sz="3150" dirty="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tc>
                  <a:txBody>
                    <a:bodyPr/>
                    <a:lstStyle/>
                    <a:p>
                      <a:r>
                        <a:rPr lang="en-US" sz="315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3150" dirty="0">
                        <a:solidFill>
                          <a:schemeClr val="bg1"/>
                        </a:solidFill>
                        <a:effectLst/>
                        <a:latin typeface="InputMono" panose="02000509020000090004" pitchFamily="49" charset="0"/>
                      </a:endParaRPr>
                    </a:p>
                  </a:txBody>
                  <a:tcPr marL="21361" marR="21361" marT="21361" marB="21361"/>
                </a:tc>
                <a:extLst>
                  <a:ext uri="{0D108BD9-81ED-4DB2-BD59-A6C34878D82A}">
                    <a16:rowId xmlns:a16="http://schemas.microsoft.com/office/drawing/2014/main" val="72393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047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C47D44-F1BE-473F-93B7-4897F20CE569}"/>
              </a:ext>
            </a:extLst>
          </p:cNvPr>
          <p:cNvSpPr/>
          <p:nvPr/>
        </p:nvSpPr>
        <p:spPr>
          <a:xfrm>
            <a:off x="11819425" y="1985445"/>
            <a:ext cx="5327374" cy="23785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A3B39F2-3199-4D10-9B08-C17225D5B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b="0" dirty="0"/>
              <a:t>Машинное обучение и не только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310AEE6-B225-4CD9-94A1-A60C5ACF0BE6}"/>
              </a:ext>
            </a:extLst>
          </p:cNvPr>
          <p:cNvSpPr txBox="1">
            <a:spLocks/>
          </p:cNvSpPr>
          <p:nvPr/>
        </p:nvSpPr>
        <p:spPr>
          <a:xfrm>
            <a:off x="1141200" y="2738524"/>
            <a:ext cx="15304553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dirty="0"/>
              <a:t>Библиотека </a:t>
            </a:r>
            <a:r>
              <a:rPr lang="en-US" dirty="0"/>
              <a:t>Apache </a:t>
            </a:r>
            <a:r>
              <a:rPr lang="en-US" dirty="0" err="1"/>
              <a:t>MADlib</a:t>
            </a:r>
            <a:r>
              <a:rPr lang="en-US" dirty="0"/>
              <a:t>: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Методы </a:t>
            </a:r>
            <a:r>
              <a:rPr lang="en-US" dirty="0" err="1"/>
              <a:t>DataSciense</a:t>
            </a:r>
            <a:r>
              <a:rPr lang="en-US" dirty="0"/>
              <a:t> </a:t>
            </a:r>
            <a:endParaRPr lang="ru-RU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Преобразование данных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Описательная и индуктивная статистика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Обучение «с учителем» или «на примерах»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Глубокое обучение с </a:t>
            </a:r>
            <a:r>
              <a:rPr lang="en-US" dirty="0" err="1"/>
              <a:t>Keras</a:t>
            </a:r>
            <a:r>
              <a:rPr lang="en-US" dirty="0"/>
              <a:t> &amp; TensorFlow</a:t>
            </a:r>
            <a:endParaRPr lang="ru-RU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9092861-DF9B-4A00-9D81-12B120DA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867" y="1687067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79E9B91-CAE7-4996-9A04-6CFCF9F9E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b="0" dirty="0"/>
              <a:t>Линейная регрессия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0C3975-1FC9-D849-AA52-AF78076D4DB8}"/>
              </a:ext>
            </a:extLst>
          </p:cNvPr>
          <p:cNvSpPr/>
          <p:nvPr/>
        </p:nvSpPr>
        <p:spPr>
          <a:xfrm>
            <a:off x="763199" y="2189639"/>
            <a:ext cx="9144000" cy="63940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DROP TABLE IF EXISTS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regr_example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;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CREATE TABLE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regr_example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(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id int,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y int,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x1 int,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x2 int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);</a:t>
            </a:r>
          </a:p>
          <a:p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INSERT INTO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regr_example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VALUES 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(1,  5, 2, 3),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(2, 10, 7, 2),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(3,  6, 4, 1),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(4,  8, 3, 4);</a:t>
            </a:r>
          </a:p>
        </p:txBody>
      </p:sp>
    </p:spTree>
    <p:extLst>
      <p:ext uri="{BB962C8B-B14F-4D97-AF65-F5344CB8AC3E}">
        <p14:creationId xmlns:p14="http://schemas.microsoft.com/office/powerpoint/2010/main" val="60504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79E9B91-CAE7-4996-9A04-6CFCF9F9E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b="0" dirty="0"/>
              <a:t>Линейная регрессия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A948A-5AD4-F04F-B7A7-44B00C2893E8}"/>
              </a:ext>
            </a:extLst>
          </p:cNvPr>
          <p:cNvSpPr/>
          <p:nvPr/>
        </p:nvSpPr>
        <p:spPr>
          <a:xfrm>
            <a:off x="763199" y="1681200"/>
            <a:ext cx="1491566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SELECT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madlib.linregr_train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 (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   '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regr_example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',         -- source table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   '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regr_example_model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',   -- output model table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   'y',                    -- dependent variable 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   'ARRAY[1, x1, x2]'      -- independent variables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5B7D6-35FD-3D4C-8691-236988D65790}"/>
              </a:ext>
            </a:extLst>
          </p:cNvPr>
          <p:cNvSpPr/>
          <p:nvPr/>
        </p:nvSpPr>
        <p:spPr>
          <a:xfrm>
            <a:off x="932688" y="4913239"/>
            <a:ext cx="2236622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SELECT * FROM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regr_example_model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;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-[ RECORD 1 ]------------+------------------------</a:t>
            </a:r>
          </a:p>
          <a:p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coef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                     | {0.1111111111,1.148148148,1.018518518}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r2                       | 0.9686126804</a:t>
            </a:r>
          </a:p>
          <a:p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std_err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                  | {1.495879113,0.2070433312,0.3464497580}</a:t>
            </a:r>
          </a:p>
          <a:p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t_stats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                  | {0.07427813527,5.545448584,2.939873661}</a:t>
            </a:r>
          </a:p>
          <a:p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p_values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                 | {0.9527997481,0.1135797710,0.2087307906}</a:t>
            </a:r>
          </a:p>
          <a:p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condition_no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             | 22.6502032</a:t>
            </a:r>
          </a:p>
          <a:p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num_rows_processed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       | 4</a:t>
            </a:r>
          </a:p>
          <a:p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num_missing_rows_skipped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  <a:cs typeface="InaiMathi" pitchFamily="2" charset="0"/>
              </a:rPr>
              <a:t> | 0</a:t>
            </a:r>
          </a:p>
        </p:txBody>
      </p:sp>
    </p:spTree>
    <p:extLst>
      <p:ext uri="{BB962C8B-B14F-4D97-AF65-F5344CB8AC3E}">
        <p14:creationId xmlns:p14="http://schemas.microsoft.com/office/powerpoint/2010/main" val="391167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9EB170-1FFB-7540-A2D2-9D5FDB2E55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0" dirty="0"/>
              <a:t>Содержание лекции</a:t>
            </a:r>
            <a:endParaRPr lang="en-US" b="0" dirty="0"/>
          </a:p>
        </p:txBody>
      </p:sp>
      <p:sp>
        <p:nvSpPr>
          <p:cNvPr id="4" name="Объект 5">
            <a:extLst>
              <a:ext uri="{FF2B5EF4-FFF2-40B4-BE49-F238E27FC236}">
                <a16:creationId xmlns:a16="http://schemas.microsoft.com/office/drawing/2014/main" id="{62FEFDDE-7546-894F-AD72-160C31B80524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763199" y="2095198"/>
            <a:ext cx="16383600" cy="6713522"/>
          </a:xfrm>
          <a:prstGeom prst="rect">
            <a:avLst/>
          </a:prstGeom>
        </p:spPr>
        <p:txBody>
          <a:bodyPr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1188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20000"/>
              <a:buFont typeface="Arial Unicode MS" panose="020B0604020202020204" pitchFamily="34" charset="-128"/>
              <a:buChar char="▎"/>
              <a:defRPr sz="3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504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50000"/>
              <a:buFont typeface="Arial" panose="020B0604020202020204" pitchFamily="34" charset="0"/>
              <a:buChar char="›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8000" indent="-648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" sz="3150" dirty="0">
              <a:solidFill>
                <a:schemeClr val="bg1">
                  <a:lumMod val="95000"/>
                </a:schemeClr>
              </a:solidFill>
              <a:latin typeface="InputMono" panose="02000509020000090004" pitchFamily="49" charset="0"/>
            </a:endParaRPr>
          </a:p>
          <a:p>
            <a:pPr lvl="2"/>
            <a:r>
              <a:rPr lang="ru-RU" sz="3150" dirty="0">
                <a:solidFill>
                  <a:schemeClr val="bg1">
                    <a:lumMod val="95000"/>
                  </a:schemeClr>
                </a:solidFill>
                <a:latin typeface="InputMono" panose="02000509020000090004" pitchFamily="49" charset="0"/>
              </a:rPr>
              <a:t>Дополнительные аналитические возможности </a:t>
            </a:r>
            <a:r>
              <a:rPr lang="en-US" sz="3150" dirty="0">
                <a:solidFill>
                  <a:schemeClr val="bg1">
                    <a:lumMod val="95000"/>
                  </a:schemeClr>
                </a:solidFill>
                <a:latin typeface="InputMono" panose="02000509020000090004" pitchFamily="49" charset="0"/>
              </a:rPr>
              <a:t>Greenplum</a:t>
            </a:r>
          </a:p>
          <a:p>
            <a:pPr lvl="2"/>
            <a:endParaRPr lang="en-US" sz="3150" dirty="0">
              <a:solidFill>
                <a:schemeClr val="bg1">
                  <a:lumMod val="95000"/>
                </a:schemeClr>
              </a:solidFill>
              <a:latin typeface="InputMono" panose="02000509020000090004" pitchFamily="49" charset="0"/>
            </a:endParaRPr>
          </a:p>
          <a:p>
            <a:pPr lvl="2"/>
            <a:r>
              <a:rPr lang="ru-RU" sz="3150" dirty="0">
                <a:solidFill>
                  <a:schemeClr val="bg1">
                    <a:lumMod val="95000"/>
                  </a:schemeClr>
                </a:solidFill>
                <a:latin typeface="InputMono" panose="02000509020000090004" pitchFamily="49" charset="0"/>
              </a:rPr>
              <a:t>Подключаемые библиотеки к </a:t>
            </a:r>
            <a:r>
              <a:rPr lang="en-US" sz="3150" dirty="0">
                <a:solidFill>
                  <a:schemeClr val="bg1">
                    <a:lumMod val="95000"/>
                  </a:schemeClr>
                </a:solidFill>
                <a:latin typeface="InputMono" panose="02000509020000090004" pitchFamily="49" charset="0"/>
              </a:rPr>
              <a:t>Greenplum</a:t>
            </a:r>
          </a:p>
          <a:p>
            <a:pPr lvl="2"/>
            <a:endParaRPr lang="ru" sz="3150" dirty="0">
              <a:solidFill>
                <a:schemeClr val="bg1">
                  <a:lumMod val="95000"/>
                </a:schemeClr>
              </a:solidFill>
              <a:latin typeface="InputMono" panose="02000509020000090004" pitchFamily="49" charset="0"/>
            </a:endParaRPr>
          </a:p>
          <a:p>
            <a:pPr lvl="2"/>
            <a:endParaRPr lang="ru-RU" sz="3150" dirty="0">
              <a:solidFill>
                <a:schemeClr val="bg1">
                  <a:lumMod val="95000"/>
                </a:schemeClr>
              </a:solidFill>
              <a:latin typeface="InputMono" panose="0200050902000009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3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79E9B91-CAE7-4996-9A04-6CFCF9F9E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b="0" dirty="0"/>
              <a:t>Линейная регрессия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F3F8C-D4A9-4942-9495-F98FCE0DE017}"/>
              </a:ext>
            </a:extLst>
          </p:cNvPr>
          <p:cNvSpPr/>
          <p:nvPr/>
        </p:nvSpPr>
        <p:spPr>
          <a:xfrm>
            <a:off x="763199" y="2189639"/>
            <a:ext cx="201899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SELECT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regr_example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.*, 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madlib.linregr_predict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( ARRAY[1, x1, x2],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m.coef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) as predict,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      y -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madlib.linregr_predict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( ARRAY[1, x1, x2],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m.coef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) as residual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FROM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regr_example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regr_example_model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m;</a:t>
            </a:r>
          </a:p>
          <a:p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id | y  | x1 | x2 |     predict      |      residual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----+----+----+----+------------------+--------------------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1 |  5 |  2 |  3 | 5.46296296296297 | -0.462962962962971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3 |  6 |  4 |  1 | 5.72222222222224 |  0.277777777777762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2 | 10 |  7 |  2 | 10.1851851851852 | -0.185185185185201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4 |  8 |  3 |  4 | 7.62962962962964 |  0.370370370370364</a:t>
            </a:r>
          </a:p>
        </p:txBody>
      </p:sp>
    </p:spTree>
    <p:extLst>
      <p:ext uri="{BB962C8B-B14F-4D97-AF65-F5344CB8AC3E}">
        <p14:creationId xmlns:p14="http://schemas.microsoft.com/office/powerpoint/2010/main" val="2416488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79E9B91-CAE7-4996-9A04-6CFCF9F9E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b="0" dirty="0"/>
              <a:t>Машинное обучение</a:t>
            </a:r>
            <a:r>
              <a:rPr lang="en-US" b="0" dirty="0"/>
              <a:t> </a:t>
            </a:r>
            <a:r>
              <a:rPr lang="ru-RU" b="0" dirty="0"/>
              <a:t>и не только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C5DB57B-F518-4265-B983-3A4002E049CD}"/>
              </a:ext>
            </a:extLst>
          </p:cNvPr>
          <p:cNvSpPr txBox="1">
            <a:spLocks/>
          </p:cNvSpPr>
          <p:nvPr/>
        </p:nvSpPr>
        <p:spPr>
          <a:xfrm>
            <a:off x="1141200" y="2818037"/>
            <a:ext cx="15304553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dirty="0"/>
              <a:t>Библиотека </a:t>
            </a:r>
            <a:r>
              <a:rPr lang="en-US" dirty="0"/>
              <a:t>Apache </a:t>
            </a:r>
            <a:r>
              <a:rPr lang="en-US" dirty="0" err="1"/>
              <a:t>MADlib</a:t>
            </a:r>
            <a:r>
              <a:rPr lang="en-US" dirty="0"/>
              <a:t>: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Модули работы с Графами</a:t>
            </a:r>
            <a:endParaRPr lang="en-US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Анализ временных рядов </a:t>
            </a:r>
            <a:r>
              <a:rPr lang="en-US" dirty="0"/>
              <a:t>ARIMA</a:t>
            </a:r>
            <a:endParaRPr lang="ru-RU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Решение систем линейных уравнений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Функции обработки текстов</a:t>
            </a:r>
            <a:endParaRPr lang="en-US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4453B-7DE2-1F41-8F7E-4A7BCDB9FB34}"/>
              </a:ext>
            </a:extLst>
          </p:cNvPr>
          <p:cNvSpPr/>
          <p:nvPr/>
        </p:nvSpPr>
        <p:spPr>
          <a:xfrm>
            <a:off x="11819425" y="1985445"/>
            <a:ext cx="5327374" cy="23785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09328B-59AE-654E-A885-C9CC05B7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867" y="1687067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74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79E9B91-CAE7-4996-9A04-6CFCF9F9E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8" y="781200"/>
            <a:ext cx="17927138" cy="1800000"/>
          </a:xfrm>
        </p:spPr>
        <p:txBody>
          <a:bodyPr/>
          <a:lstStyle/>
          <a:p>
            <a:r>
              <a:rPr lang="ru-RU" b="0" dirty="0"/>
              <a:t>Обработка и хранение данных временных рядов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C5DB57B-F518-4265-B983-3A4002E049CD}"/>
              </a:ext>
            </a:extLst>
          </p:cNvPr>
          <p:cNvSpPr txBox="1">
            <a:spLocks/>
          </p:cNvSpPr>
          <p:nvPr/>
        </p:nvSpPr>
        <p:spPr>
          <a:xfrm>
            <a:off x="1141200" y="2818037"/>
            <a:ext cx="15304553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Append-optimized </a:t>
            </a:r>
            <a:r>
              <a:rPr lang="ru-RU" dirty="0"/>
              <a:t>таблицы 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Колоночное хранение</a:t>
            </a:r>
            <a:endParaRPr lang="en-US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Партиционирование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Сжатие</a:t>
            </a:r>
            <a:endParaRPr lang="en-US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Параллельная обработка</a:t>
            </a:r>
            <a:endParaRPr lang="en-US" dirty="0"/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Анализ временных рядов </a:t>
            </a:r>
            <a:r>
              <a:rPr lang="en-US" dirty="0"/>
              <a:t>ARIMA</a:t>
            </a:r>
            <a:r>
              <a:rPr lang="ru-RU" dirty="0"/>
              <a:t> (</a:t>
            </a:r>
            <a:r>
              <a:rPr lang="en-US" dirty="0" err="1"/>
              <a:t>MADlib</a:t>
            </a:r>
            <a:r>
              <a:rPr lang="en-US" dirty="0"/>
              <a:t>)</a:t>
            </a:r>
            <a:endParaRPr lang="ru-RU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69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E831D2C-F093-4AE7-A64C-4B1D156FD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b="0" dirty="0"/>
              <a:t>Работа с текстом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2A7EA2-8616-4F82-931C-894E8E8BD6E8}"/>
              </a:ext>
            </a:extLst>
          </p:cNvPr>
          <p:cNvSpPr txBox="1">
            <a:spLocks/>
          </p:cNvSpPr>
          <p:nvPr/>
        </p:nvSpPr>
        <p:spPr>
          <a:xfrm>
            <a:off x="1141200" y="1948069"/>
            <a:ext cx="15304553" cy="533181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GreenPlum</a:t>
            </a:r>
            <a:r>
              <a:rPr lang="en-US" dirty="0">
                <a:solidFill>
                  <a:schemeClr val="accent2"/>
                </a:solidFill>
              </a:rPr>
              <a:t> Database Text Search</a:t>
            </a:r>
            <a:endParaRPr lang="ru-RU" dirty="0">
              <a:solidFill>
                <a:schemeClr val="accent2"/>
              </a:solidFill>
            </a:endParaRPr>
          </a:p>
          <a:p>
            <a:pPr marL="1885950" lvl="1" indent="-857250">
              <a:lnSpc>
                <a:spcPct val="100000"/>
              </a:lnSpc>
            </a:pPr>
            <a:r>
              <a:rPr lang="en-US" sz="3150" dirty="0">
                <a:solidFill>
                  <a:srgbClr val="E5E5E5"/>
                </a:solidFill>
                <a:latin typeface="InputMono" panose="02000509020000090004" pitchFamily="49" charset="0"/>
              </a:rPr>
              <a:t>PostgreSQL Text Search </a:t>
            </a:r>
            <a:r>
              <a:rPr lang="ru-RU" sz="3150" dirty="0">
                <a:solidFill>
                  <a:srgbClr val="E5E5E5"/>
                </a:solidFill>
                <a:latin typeface="InputMono" panose="02000509020000090004" pitchFamily="49" charset="0"/>
              </a:rPr>
              <a:t>адаптированный к </a:t>
            </a:r>
            <a:r>
              <a:rPr lang="en-US" sz="3150" dirty="0">
                <a:solidFill>
                  <a:srgbClr val="E5E5E5"/>
                </a:solidFill>
                <a:latin typeface="InputMono" panose="02000509020000090004" pitchFamily="49" charset="0"/>
              </a:rPr>
              <a:t>MPP</a:t>
            </a:r>
          </a:p>
          <a:p>
            <a:pPr marL="1885950" lvl="1" indent="-857250">
              <a:lnSpc>
                <a:spcPct val="100000"/>
              </a:lnSpc>
            </a:pPr>
            <a:r>
              <a:rPr lang="ru-RU" sz="3150" dirty="0">
                <a:solidFill>
                  <a:srgbClr val="E5E5E5"/>
                </a:solidFill>
                <a:latin typeface="InputMono" panose="02000509020000090004" pitchFamily="49" charset="0"/>
              </a:rPr>
              <a:t>Парсинг и хранение документов</a:t>
            </a:r>
          </a:p>
          <a:p>
            <a:pPr marL="1885950" lvl="1" indent="-857250">
              <a:lnSpc>
                <a:spcPct val="100000"/>
              </a:lnSpc>
            </a:pPr>
            <a:r>
              <a:rPr lang="en-US" sz="3150" dirty="0">
                <a:solidFill>
                  <a:srgbClr val="E5E5E5"/>
                </a:solidFill>
                <a:latin typeface="InputMono" panose="02000509020000090004" pitchFamily="49" charset="0"/>
              </a:rPr>
              <a:t>GIST </a:t>
            </a:r>
            <a:r>
              <a:rPr lang="ru-RU" sz="3150" dirty="0">
                <a:solidFill>
                  <a:srgbClr val="E5E5E5"/>
                </a:solidFill>
                <a:latin typeface="InputMono" panose="02000509020000090004" pitchFamily="49" charset="0"/>
              </a:rPr>
              <a:t>и </a:t>
            </a:r>
            <a:r>
              <a:rPr lang="en-US" sz="3150" dirty="0">
                <a:solidFill>
                  <a:srgbClr val="E5E5E5"/>
                </a:solidFill>
                <a:latin typeface="InputMono" panose="02000509020000090004" pitchFamily="49" charset="0"/>
              </a:rPr>
              <a:t>GIN </a:t>
            </a:r>
            <a:r>
              <a:rPr lang="ru-RU" sz="3150" dirty="0">
                <a:solidFill>
                  <a:srgbClr val="E5E5E5"/>
                </a:solidFill>
                <a:latin typeface="InputMono" panose="02000509020000090004" pitchFamily="49" charset="0"/>
              </a:rPr>
              <a:t>индексы</a:t>
            </a:r>
            <a:r>
              <a:rPr lang="en-US" sz="3150" dirty="0">
                <a:solidFill>
                  <a:srgbClr val="E5E5E5"/>
                </a:solidFill>
                <a:latin typeface="InputMono" panose="02000509020000090004" pitchFamily="49" charset="0"/>
              </a:rPr>
              <a:t> </a:t>
            </a:r>
            <a:r>
              <a:rPr lang="ru-RU" sz="3150" dirty="0">
                <a:solidFill>
                  <a:srgbClr val="E5E5E5"/>
                </a:solidFill>
                <a:latin typeface="InputMono" panose="02000509020000090004" pitchFamily="49" charset="0"/>
              </a:rPr>
              <a:t>по токенам</a:t>
            </a:r>
          </a:p>
          <a:p>
            <a:pPr marL="1885950" lvl="1" indent="-857250">
              <a:lnSpc>
                <a:spcPct val="100000"/>
              </a:lnSpc>
            </a:pPr>
            <a:r>
              <a:rPr lang="ru-RU" sz="3150" dirty="0">
                <a:solidFill>
                  <a:srgbClr val="E5E5E5"/>
                </a:solidFill>
                <a:latin typeface="InputMono" panose="02000509020000090004" pitchFamily="49" charset="0"/>
              </a:rPr>
              <a:t>Работает внутри БД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AB7CFC-5F78-6640-9A73-7966EC94E7A9}"/>
              </a:ext>
            </a:extLst>
          </p:cNvPr>
          <p:cNvSpPr/>
          <p:nvPr/>
        </p:nvSpPr>
        <p:spPr>
          <a:xfrm>
            <a:off x="1141200" y="6264224"/>
            <a:ext cx="146914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SELECT title 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FROM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pgweb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WHERE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to_tsvector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('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english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', body) @@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to_tsquery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('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english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', 'friend');</a:t>
            </a:r>
          </a:p>
        </p:txBody>
      </p:sp>
    </p:spTree>
    <p:extLst>
      <p:ext uri="{BB962C8B-B14F-4D97-AF65-F5344CB8AC3E}">
        <p14:creationId xmlns:p14="http://schemas.microsoft.com/office/powerpoint/2010/main" val="416004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E831D2C-F093-4AE7-A64C-4B1D156FD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b="0" dirty="0"/>
              <a:t>Работа с текстом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2A7EA2-8616-4F82-931C-894E8E8BD6E8}"/>
              </a:ext>
            </a:extLst>
          </p:cNvPr>
          <p:cNvSpPr txBox="1">
            <a:spLocks/>
          </p:cNvSpPr>
          <p:nvPr/>
        </p:nvSpPr>
        <p:spPr>
          <a:xfrm>
            <a:off x="1141200" y="1948069"/>
            <a:ext cx="15304553" cy="533181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GreenPlum</a:t>
            </a:r>
            <a:r>
              <a:rPr lang="en-US" dirty="0"/>
              <a:t> Database Text Search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GreenPlum</a:t>
            </a:r>
            <a:r>
              <a:rPr lang="en-US" dirty="0">
                <a:solidFill>
                  <a:schemeClr val="accent2"/>
                </a:solidFill>
              </a:rPr>
              <a:t> Text</a:t>
            </a:r>
            <a:endParaRPr lang="ru-RU" dirty="0">
              <a:solidFill>
                <a:schemeClr val="accent2"/>
              </a:solidFill>
            </a:endParaRPr>
          </a:p>
          <a:p>
            <a:pPr marL="1885950" lvl="1" indent="-857250">
              <a:lnSpc>
                <a:spcPct val="100000"/>
              </a:lnSpc>
            </a:pPr>
            <a:r>
              <a:rPr lang="en-US" sz="3150" dirty="0">
                <a:solidFill>
                  <a:srgbClr val="E5E5E5"/>
                </a:solidFill>
                <a:latin typeface="InputMono" panose="02000509020000090004" pitchFamily="49" charset="0"/>
              </a:rPr>
              <a:t>Apache </a:t>
            </a:r>
            <a:r>
              <a:rPr lang="en-US" sz="3150" dirty="0" err="1">
                <a:solidFill>
                  <a:srgbClr val="E5E5E5"/>
                </a:solidFill>
                <a:latin typeface="InputMono" panose="02000509020000090004" pitchFamily="49" charset="0"/>
              </a:rPr>
              <a:t>Solr</a:t>
            </a:r>
            <a:r>
              <a:rPr lang="en-US" sz="3150" dirty="0">
                <a:solidFill>
                  <a:srgbClr val="E5E5E5"/>
                </a:solidFill>
                <a:latin typeface="InputMono" panose="02000509020000090004" pitchFamily="49" charset="0"/>
              </a:rPr>
              <a:t> cluster </a:t>
            </a:r>
            <a:r>
              <a:rPr lang="ru-RU" sz="3150" dirty="0">
                <a:solidFill>
                  <a:srgbClr val="E5E5E5"/>
                </a:solidFill>
                <a:latin typeface="InputMono" panose="02000509020000090004" pitchFamily="49" charset="0"/>
              </a:rPr>
              <a:t>рядом</a:t>
            </a:r>
          </a:p>
          <a:p>
            <a:pPr marL="1885950" lvl="1" indent="-857250">
              <a:lnSpc>
                <a:spcPct val="100000"/>
              </a:lnSpc>
            </a:pPr>
            <a:r>
              <a:rPr lang="en-US" sz="3150" dirty="0">
                <a:solidFill>
                  <a:srgbClr val="E5E5E5"/>
                </a:solidFill>
                <a:latin typeface="InputMono" panose="02000509020000090004" pitchFamily="49" charset="0"/>
              </a:rPr>
              <a:t>Index &amp; Search </a:t>
            </a:r>
            <a:r>
              <a:rPr lang="ru-RU" sz="3150" dirty="0">
                <a:solidFill>
                  <a:srgbClr val="E5E5E5"/>
                </a:solidFill>
                <a:latin typeface="InputMono" panose="02000509020000090004" pitchFamily="49" charset="0"/>
              </a:rPr>
              <a:t>в </a:t>
            </a:r>
            <a:r>
              <a:rPr lang="en-US" sz="3150" dirty="0" err="1">
                <a:solidFill>
                  <a:srgbClr val="E5E5E5"/>
                </a:solidFill>
                <a:latin typeface="InputMono" panose="02000509020000090004" pitchFamily="49" charset="0"/>
              </a:rPr>
              <a:t>Solr</a:t>
            </a:r>
            <a:endParaRPr lang="ru-RU" sz="3150" dirty="0">
              <a:solidFill>
                <a:srgbClr val="E5E5E5"/>
              </a:solidFill>
              <a:latin typeface="InputMono" panose="02000509020000090004" pitchFamily="49" charset="0"/>
            </a:endParaRPr>
          </a:p>
          <a:p>
            <a:pPr marL="1885950" lvl="1" indent="-857250">
              <a:lnSpc>
                <a:spcPct val="100000"/>
              </a:lnSpc>
            </a:pPr>
            <a:r>
              <a:rPr lang="ru-RU" sz="3150" dirty="0">
                <a:solidFill>
                  <a:srgbClr val="E5E5E5"/>
                </a:solidFill>
                <a:latin typeface="InputMono" panose="02000509020000090004" pitchFamily="49" charset="0"/>
              </a:rPr>
              <a:t>Данные как в </a:t>
            </a:r>
            <a:r>
              <a:rPr lang="en-US" sz="3150" dirty="0">
                <a:solidFill>
                  <a:srgbClr val="E5E5E5"/>
                </a:solidFill>
                <a:latin typeface="InputMono" panose="02000509020000090004" pitchFamily="49" charset="0"/>
              </a:rPr>
              <a:t>GP </a:t>
            </a:r>
            <a:r>
              <a:rPr lang="ru-RU" sz="3150" dirty="0">
                <a:solidFill>
                  <a:srgbClr val="E5E5E5"/>
                </a:solidFill>
                <a:latin typeface="InputMono" panose="02000509020000090004" pitchFamily="49" charset="0"/>
              </a:rPr>
              <a:t>так и вне </a:t>
            </a:r>
          </a:p>
          <a:p>
            <a:pPr marL="1885950" lvl="1" indent="-857250">
              <a:lnSpc>
                <a:spcPct val="100000"/>
              </a:lnSpc>
            </a:pPr>
            <a:r>
              <a:rPr lang="en-US" sz="3150" dirty="0" err="1">
                <a:solidFill>
                  <a:srgbClr val="E5E5E5"/>
                </a:solidFill>
                <a:latin typeface="InputMono" panose="02000509020000090004" pitchFamily="49" charset="0"/>
              </a:rPr>
              <a:t>Facetting</a:t>
            </a:r>
            <a:r>
              <a:rPr lang="en-US" sz="3150" dirty="0">
                <a:solidFill>
                  <a:srgbClr val="E5E5E5"/>
                </a:solidFill>
                <a:latin typeface="InputMono" panose="02000509020000090004" pitchFamily="49" charset="0"/>
              </a:rPr>
              <a:t>, NER, POS</a:t>
            </a:r>
          </a:p>
          <a:p>
            <a:pPr marL="1885950" lvl="1" indent="-857250">
              <a:lnSpc>
                <a:spcPct val="100000"/>
              </a:lnSpc>
            </a:pPr>
            <a:r>
              <a:rPr lang="en-US" sz="3150" dirty="0">
                <a:solidFill>
                  <a:srgbClr val="E5E5E5"/>
                </a:solidFill>
                <a:latin typeface="InputMono" panose="02000509020000090004" pitchFamily="49" charset="0"/>
              </a:rPr>
              <a:t>Proprietary </a:t>
            </a:r>
            <a:r>
              <a:rPr lang="en-US" sz="3150" dirty="0">
                <a:solidFill>
                  <a:srgbClr val="E5E5E5"/>
                </a:solidFill>
                <a:latin typeface="InputMono" panose="02000509020000090004" pitchFamily="49" charset="0"/>
                <a:sym typeface="Wingdings" panose="05000000000000000000" pitchFamily="2" charset="2"/>
              </a:rPr>
              <a:t></a:t>
            </a:r>
            <a:endParaRPr lang="ru-RU" sz="3150" dirty="0">
              <a:solidFill>
                <a:srgbClr val="E5E5E5"/>
              </a:solidFill>
              <a:latin typeface="InputMono" panose="0200050902000009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401FFE-DBF1-AF46-867E-944CD5A72FFA}"/>
              </a:ext>
            </a:extLst>
          </p:cNvPr>
          <p:cNvSpPr/>
          <p:nvPr/>
        </p:nvSpPr>
        <p:spPr>
          <a:xfrm>
            <a:off x="763199" y="8262090"/>
            <a:ext cx="166891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InputMono" panose="02000509020000090004" pitchFamily="49" charset="0"/>
              </a:rPr>
              <a:t>Подробное сравнение:</a:t>
            </a:r>
            <a:endParaRPr lang="en-US" sz="280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greenplum.docs.pivotal.io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/6-17/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admin_guide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textsearch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intro.html</a:t>
            </a:r>
            <a:endParaRPr lang="en-US" sz="2800" dirty="0">
              <a:solidFill>
                <a:schemeClr val="bg1"/>
              </a:solidFill>
              <a:latin typeface="InputMono" panose="0200050902000009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E831D2C-F093-4AE7-A64C-4B1D156FD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en-US" b="0" dirty="0" err="1"/>
              <a:t>PostGIS</a:t>
            </a:r>
            <a:endParaRPr lang="ru-RU" b="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2A7EA2-8616-4F82-931C-894E8E8BD6E8}"/>
              </a:ext>
            </a:extLst>
          </p:cNvPr>
          <p:cNvSpPr txBox="1">
            <a:spLocks/>
          </p:cNvSpPr>
          <p:nvPr/>
        </p:nvSpPr>
        <p:spPr>
          <a:xfrm>
            <a:off x="1141201" y="2375571"/>
            <a:ext cx="15304553" cy="533181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Геометрические типы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Вычислительные и аналитические функции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GIST </a:t>
            </a:r>
            <a:r>
              <a:rPr lang="ru-RU" dirty="0"/>
              <a:t>индексы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Обработка растровых данных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Инструменты импорта/экспорта 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GDAL 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Параллельная обработка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9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E831D2C-F093-4AE7-A64C-4B1D156FD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en-US" b="0" dirty="0" err="1"/>
              <a:t>St_contains</a:t>
            </a:r>
            <a:endParaRPr lang="ru-RU" b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E9F4F0-635D-CD43-B073-4BF27E0D46B9}"/>
              </a:ext>
            </a:extLst>
          </p:cNvPr>
          <p:cNvSpPr/>
          <p:nvPr/>
        </p:nvSpPr>
        <p:spPr>
          <a:xfrm>
            <a:off x="763199" y="1820639"/>
            <a:ext cx="15519167" cy="833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CREATE temporary  TABLE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gtest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( ID int4, NAME varchar(20) );</a:t>
            </a:r>
            <a:b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</a:b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SELECT </a:t>
            </a:r>
            <a:r>
              <a:rPr lang="en-US" sz="3150" i="1" dirty="0" err="1">
                <a:solidFill>
                  <a:schemeClr val="bg1"/>
                </a:solidFill>
                <a:latin typeface="InputMono" panose="02000509020000090004" pitchFamily="49" charset="0"/>
              </a:rPr>
              <a:t>AddGeometryColumn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('', 'gtest','geom',-1,'POLYGON',2);</a:t>
            </a:r>
            <a:b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</a:br>
            <a:b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</a:b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INSERT INTO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gtest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(ID, NAME, GEOM)</a:t>
            </a:r>
            <a:b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</a:b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VALUES (</a:t>
            </a:r>
            <a:b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</a:b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1,</a:t>
            </a:r>
            <a:b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</a:b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'First Geometry',</a:t>
            </a:r>
            <a:b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</a:b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</a:t>
            </a:r>
            <a:r>
              <a:rPr lang="en-US" sz="3150" i="1" dirty="0" err="1">
                <a:solidFill>
                  <a:schemeClr val="bg1"/>
                </a:solidFill>
                <a:latin typeface="InputMono" panose="02000509020000090004" pitchFamily="49" charset="0"/>
              </a:rPr>
              <a:t>ST_GeomFromText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('POLYGON((0 0, 0 10, 10 10, 10 0, 0 0))', -1)</a:t>
            </a:r>
            <a:b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</a:b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);</a:t>
            </a:r>
            <a:b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</a:br>
            <a:b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</a:b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SELECT id, name, </a:t>
            </a:r>
            <a:r>
              <a:rPr lang="en-US" sz="3150" i="1" dirty="0" err="1">
                <a:solidFill>
                  <a:schemeClr val="bg1"/>
                </a:solidFill>
                <a:latin typeface="InputMono" panose="02000509020000090004" pitchFamily="49" charset="0"/>
              </a:rPr>
              <a:t>ST_AsText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(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geom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) AS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geom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FROM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gtest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;</a:t>
            </a:r>
            <a:b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</a:br>
            <a:b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</a:b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SELECT id,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geom</a:t>
            </a:r>
            <a:b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</a:b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FROM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gtest</a:t>
            </a:r>
            <a:b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</a:b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WHERE</a:t>
            </a:r>
            <a:b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</a:b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</a:t>
            </a:r>
            <a:r>
              <a:rPr lang="en-US" sz="3150" i="1" dirty="0" err="1">
                <a:solidFill>
                  <a:schemeClr val="bg1"/>
                </a:solidFill>
                <a:latin typeface="InputMono" panose="02000509020000090004" pitchFamily="49" charset="0"/>
              </a:rPr>
              <a:t>ST_Contains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(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geom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,'LINESTRING(2 3,4 5,6 5,7 8)');</a:t>
            </a:r>
          </a:p>
        </p:txBody>
      </p:sp>
    </p:spTree>
    <p:extLst>
      <p:ext uri="{BB962C8B-B14F-4D97-AF65-F5344CB8AC3E}">
        <p14:creationId xmlns:p14="http://schemas.microsoft.com/office/powerpoint/2010/main" val="2980084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E831D2C-F093-4AE7-A64C-4B1D156FD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en-US" b="0" dirty="0"/>
              <a:t>Geohash</a:t>
            </a:r>
            <a:endParaRPr lang="ru-RU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231F4-5CDA-204D-8382-20CA8125F096}"/>
              </a:ext>
            </a:extLst>
          </p:cNvPr>
          <p:cNvSpPr/>
          <p:nvPr/>
        </p:nvSpPr>
        <p:spPr>
          <a:xfrm>
            <a:off x="950976" y="2143834"/>
            <a:ext cx="18891504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SELECT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ST_GeoHash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(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ST_SetSRID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(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ST_MakePoint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(-126,48),4326));</a:t>
            </a:r>
          </a:p>
          <a:p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	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st_geohash</a:t>
            </a:r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----------------------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c0w3hf1s70w3hf1s70w3</a:t>
            </a:r>
          </a:p>
          <a:p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SELECT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ST_GeoHash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(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ST_SetSRID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(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ST_MakePoint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(-126,48),4326),5);</a:t>
            </a:r>
          </a:p>
          <a:p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st_geohash</a:t>
            </a:r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------------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c0w3h</a:t>
            </a:r>
          </a:p>
        </p:txBody>
      </p:sp>
    </p:spTree>
    <p:extLst>
      <p:ext uri="{BB962C8B-B14F-4D97-AF65-F5344CB8AC3E}">
        <p14:creationId xmlns:p14="http://schemas.microsoft.com/office/powerpoint/2010/main" val="733859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E831D2C-F093-4AE7-A64C-4B1D156FD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en-US" b="0" dirty="0"/>
              <a:t>Geohash</a:t>
            </a:r>
            <a:endParaRPr lang="ru-RU" b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7110B8-684E-9D43-92DB-A1FF16F4A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1880870"/>
            <a:ext cx="16598900" cy="798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745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E831D2C-F093-4AE7-A64C-4B1D156FD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en-US" b="0" dirty="0"/>
              <a:t>Geohash</a:t>
            </a:r>
            <a:endParaRPr lang="ru-RU" b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AEF72D-E0CA-EB4E-BD56-764A1C40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74" y="1860296"/>
            <a:ext cx="15241270" cy="761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1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2FCCCA-D4E7-4047-814B-5727758FF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0" dirty="0"/>
              <a:t>Аналитическая Экосистема </a:t>
            </a:r>
            <a:r>
              <a:rPr lang="en-US" b="0" dirty="0" err="1"/>
              <a:t>GreenPlum</a:t>
            </a:r>
            <a:endParaRPr lang="ru-RU" b="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44090-A621-4C99-B0A5-A8335A17E016}"/>
              </a:ext>
            </a:extLst>
          </p:cNvPr>
          <p:cNvSpPr/>
          <p:nvPr/>
        </p:nvSpPr>
        <p:spPr>
          <a:xfrm>
            <a:off x="9740147" y="1819823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Procedural Languages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72520F-D914-4DAF-801B-316F0069E956}"/>
              </a:ext>
            </a:extLst>
          </p:cNvPr>
          <p:cNvSpPr/>
          <p:nvPr/>
        </p:nvSpPr>
        <p:spPr>
          <a:xfrm>
            <a:off x="6747831" y="4744216"/>
            <a:ext cx="4414336" cy="12853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>
                <a:latin typeface="Consolas" panose="020B0609020204030204" pitchFamily="49" charset="0"/>
              </a:rPr>
              <a:t>GreenPlum</a:t>
            </a:r>
            <a:endParaRPr lang="ru-RU" sz="54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338CFF-3A30-475E-9E2B-061C2B25D6DD}"/>
              </a:ext>
            </a:extLst>
          </p:cNvPr>
          <p:cNvSpPr/>
          <p:nvPr/>
        </p:nvSpPr>
        <p:spPr>
          <a:xfrm>
            <a:off x="1436163" y="3788579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Text Processing</a:t>
            </a:r>
            <a:endParaRPr lang="ru-RU" sz="28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5F2839-2AA8-4F66-81FC-79C05942DEF3}"/>
              </a:ext>
            </a:extLst>
          </p:cNvPr>
          <p:cNvSpPr/>
          <p:nvPr/>
        </p:nvSpPr>
        <p:spPr>
          <a:xfrm>
            <a:off x="12059499" y="3917138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Data Transformation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B9D909-3D1F-4090-9181-D1D99161B82F}"/>
              </a:ext>
            </a:extLst>
          </p:cNvPr>
          <p:cNvSpPr/>
          <p:nvPr/>
        </p:nvSpPr>
        <p:spPr>
          <a:xfrm>
            <a:off x="1436163" y="6071353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Geospatial</a:t>
            </a:r>
            <a:endParaRPr lang="ru-RU" sz="28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F4D270-FB3B-4FDA-9F4A-3E81EB992C94}"/>
              </a:ext>
            </a:extLst>
          </p:cNvPr>
          <p:cNvSpPr/>
          <p:nvPr/>
        </p:nvSpPr>
        <p:spPr>
          <a:xfrm>
            <a:off x="12059499" y="6078348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Machine &amp; Deep Learning</a:t>
            </a:r>
            <a:endParaRPr lang="ru-RU" sz="28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B7506B-56D1-418D-87A2-A5CAEE773290}"/>
              </a:ext>
            </a:extLst>
          </p:cNvPr>
          <p:cNvSpPr/>
          <p:nvPr/>
        </p:nvSpPr>
        <p:spPr>
          <a:xfrm>
            <a:off x="3643331" y="8258547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Time Series</a:t>
            </a:r>
            <a:endParaRPr lang="ru-RU" sz="28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57BEC4-7250-450C-A0F3-80D105F95615}"/>
              </a:ext>
            </a:extLst>
          </p:cNvPr>
          <p:cNvSpPr/>
          <p:nvPr/>
        </p:nvSpPr>
        <p:spPr>
          <a:xfrm>
            <a:off x="9740147" y="8265542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Graph</a:t>
            </a:r>
            <a:endParaRPr lang="ru-RU" sz="28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AF6048-31F4-43EF-8C48-4CA91BC6C843}"/>
              </a:ext>
            </a:extLst>
          </p:cNvPr>
          <p:cNvSpPr/>
          <p:nvPr/>
        </p:nvSpPr>
        <p:spPr>
          <a:xfrm>
            <a:off x="3643331" y="1819823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Analytical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444317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2FCCCA-D4E7-4047-814B-5727758FF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0" dirty="0"/>
              <a:t>Резюме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44090-A621-4C99-B0A5-A8335A17E016}"/>
              </a:ext>
            </a:extLst>
          </p:cNvPr>
          <p:cNvSpPr/>
          <p:nvPr/>
        </p:nvSpPr>
        <p:spPr>
          <a:xfrm>
            <a:off x="9740147" y="1819823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Procedural Languages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72520F-D914-4DAF-801B-316F0069E956}"/>
              </a:ext>
            </a:extLst>
          </p:cNvPr>
          <p:cNvSpPr/>
          <p:nvPr/>
        </p:nvSpPr>
        <p:spPr>
          <a:xfrm>
            <a:off x="6747831" y="4744216"/>
            <a:ext cx="4414336" cy="12853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>
                <a:latin typeface="Consolas" panose="020B0609020204030204" pitchFamily="49" charset="0"/>
              </a:rPr>
              <a:t>GreenPlum</a:t>
            </a:r>
            <a:endParaRPr lang="ru-RU" sz="54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338CFF-3A30-475E-9E2B-061C2B25D6DD}"/>
              </a:ext>
            </a:extLst>
          </p:cNvPr>
          <p:cNvSpPr/>
          <p:nvPr/>
        </p:nvSpPr>
        <p:spPr>
          <a:xfrm>
            <a:off x="1436163" y="3788579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Text Processing</a:t>
            </a:r>
            <a:endParaRPr lang="ru-RU" sz="28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5F2839-2AA8-4F66-81FC-79C05942DEF3}"/>
              </a:ext>
            </a:extLst>
          </p:cNvPr>
          <p:cNvSpPr/>
          <p:nvPr/>
        </p:nvSpPr>
        <p:spPr>
          <a:xfrm>
            <a:off x="12059499" y="3917138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Data Transformation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B9D909-3D1F-4090-9181-D1D99161B82F}"/>
              </a:ext>
            </a:extLst>
          </p:cNvPr>
          <p:cNvSpPr/>
          <p:nvPr/>
        </p:nvSpPr>
        <p:spPr>
          <a:xfrm>
            <a:off x="1436163" y="6071353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Geospatial</a:t>
            </a:r>
            <a:endParaRPr lang="ru-RU" sz="28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F4D270-FB3B-4FDA-9F4A-3E81EB992C94}"/>
              </a:ext>
            </a:extLst>
          </p:cNvPr>
          <p:cNvSpPr/>
          <p:nvPr/>
        </p:nvSpPr>
        <p:spPr>
          <a:xfrm>
            <a:off x="12059499" y="6078348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Machine &amp; Deep Learning</a:t>
            </a:r>
            <a:endParaRPr lang="ru-RU" sz="28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B7506B-56D1-418D-87A2-A5CAEE773290}"/>
              </a:ext>
            </a:extLst>
          </p:cNvPr>
          <p:cNvSpPr/>
          <p:nvPr/>
        </p:nvSpPr>
        <p:spPr>
          <a:xfrm>
            <a:off x="3643331" y="8258547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Time Series</a:t>
            </a:r>
            <a:endParaRPr lang="ru-RU" sz="28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57BEC4-7250-450C-A0F3-80D105F95615}"/>
              </a:ext>
            </a:extLst>
          </p:cNvPr>
          <p:cNvSpPr/>
          <p:nvPr/>
        </p:nvSpPr>
        <p:spPr>
          <a:xfrm>
            <a:off x="9740147" y="8265542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Graph</a:t>
            </a:r>
            <a:endParaRPr lang="ru-RU" sz="28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AF6048-31F4-43EF-8C48-4CA91BC6C843}"/>
              </a:ext>
            </a:extLst>
          </p:cNvPr>
          <p:cNvSpPr/>
          <p:nvPr/>
        </p:nvSpPr>
        <p:spPr>
          <a:xfrm>
            <a:off x="3643331" y="1819823"/>
            <a:ext cx="4414336" cy="12853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Analytical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39273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9492A44-9FD2-4097-981D-48A797AF8C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b="0" dirty="0"/>
              <a:t>Аналитические функции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5C8075-EE9E-49DB-A479-67B219E81C14}"/>
              </a:ext>
            </a:extLst>
          </p:cNvPr>
          <p:cNvSpPr txBox="1">
            <a:spLocks/>
          </p:cNvSpPr>
          <p:nvPr/>
        </p:nvSpPr>
        <p:spPr>
          <a:xfrm>
            <a:off x="1141201" y="2122296"/>
            <a:ext cx="15516782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2"/>
                </a:solidFill>
              </a:rPr>
              <a:t>Аналитические функции</a:t>
            </a:r>
          </a:p>
          <a:p>
            <a:pPr marL="1485900" lvl="1" indent="-457200">
              <a:lnSpc>
                <a:spcPct val="100000"/>
              </a:lnSpc>
            </a:pPr>
            <a:r>
              <a:rPr lang="en-US" sz="3150" dirty="0">
                <a:solidFill>
                  <a:srgbClr val="E5E5E5"/>
                </a:solidFill>
                <a:latin typeface="InputMono" panose="02000509020000090004"/>
              </a:rPr>
              <a:t>count, sum, min, max, avg…</a:t>
            </a:r>
            <a:r>
              <a:rPr lang="ru-RU" sz="3150" dirty="0">
                <a:solidFill>
                  <a:srgbClr val="E5E5E5"/>
                </a:solidFill>
                <a:latin typeface="InputMono" panose="02000509020000090004"/>
              </a:rPr>
              <a:t> 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sz="3150" dirty="0">
                <a:solidFill>
                  <a:srgbClr val="E5E5E5"/>
                </a:solidFill>
                <a:latin typeface="InputMono" panose="02000509020000090004"/>
              </a:rPr>
              <a:t>OVER (PARTITION BY…, ORDER BY )</a:t>
            </a:r>
          </a:p>
          <a:p>
            <a:pPr marL="1485900" lvl="1" indent="-457200">
              <a:lnSpc>
                <a:spcPct val="100000"/>
              </a:lnSpc>
            </a:pPr>
            <a:endParaRPr lang="en-US" sz="3150" dirty="0">
              <a:solidFill>
                <a:srgbClr val="E5E5E5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endParaRPr lang="ru-RU" sz="3150" dirty="0"/>
          </a:p>
        </p:txBody>
      </p:sp>
    </p:spTree>
    <p:extLst>
      <p:ext uri="{BB962C8B-B14F-4D97-AF65-F5344CB8AC3E}">
        <p14:creationId xmlns:p14="http://schemas.microsoft.com/office/powerpoint/2010/main" val="410965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086FD79-A2E0-4E78-A2BB-16B50F1F7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b="0" dirty="0"/>
              <a:t>Аналитические функции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19FED2A-BD02-41B6-8B33-CBC9C40D3B68}"/>
              </a:ext>
            </a:extLst>
          </p:cNvPr>
          <p:cNvSpPr txBox="1">
            <a:spLocks/>
          </p:cNvSpPr>
          <p:nvPr/>
        </p:nvSpPr>
        <p:spPr>
          <a:xfrm>
            <a:off x="1141201" y="2122296"/>
            <a:ext cx="12932608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+mn-lt"/>
              </a:rPr>
              <a:t>Аналитические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dirty="0">
                <a:latin typeface="+mn-lt"/>
              </a:rPr>
              <a:t>функции</a:t>
            </a:r>
            <a:endParaRPr lang="en-US" dirty="0">
              <a:latin typeface="InputMono" panose="02000509020000090004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2"/>
                </a:solidFill>
              </a:rPr>
              <a:t>Оконные функции</a:t>
            </a:r>
          </a:p>
          <a:p>
            <a:pPr marL="1485900" lvl="1" indent="-457200">
              <a:lnSpc>
                <a:spcPct val="100000"/>
              </a:lnSpc>
            </a:pPr>
            <a:r>
              <a:rPr lang="en-US" sz="3150" dirty="0" err="1">
                <a:solidFill>
                  <a:srgbClr val="E5E5E5"/>
                </a:solidFill>
                <a:latin typeface="InputMono" panose="02000509020000090004"/>
              </a:rPr>
              <a:t>cume_dist</a:t>
            </a:r>
            <a:r>
              <a:rPr lang="en-US" sz="3150" dirty="0">
                <a:solidFill>
                  <a:srgbClr val="E5E5E5"/>
                </a:solidFill>
                <a:latin typeface="InputMono" panose="02000509020000090004"/>
              </a:rPr>
              <a:t>, </a:t>
            </a:r>
            <a:r>
              <a:rPr lang="en-US" sz="3150" dirty="0" err="1">
                <a:solidFill>
                  <a:srgbClr val="E5E5E5"/>
                </a:solidFill>
                <a:latin typeface="InputMono" panose="02000509020000090004"/>
              </a:rPr>
              <a:t>dense_rank</a:t>
            </a:r>
            <a:r>
              <a:rPr lang="en-US" sz="3150" dirty="0">
                <a:solidFill>
                  <a:srgbClr val="E5E5E5"/>
                </a:solidFill>
                <a:latin typeface="InputMono" panose="02000509020000090004"/>
              </a:rPr>
              <a:t>, </a:t>
            </a:r>
            <a:r>
              <a:rPr lang="en-US" sz="3150" dirty="0" err="1">
                <a:solidFill>
                  <a:srgbClr val="E5E5E5"/>
                </a:solidFill>
                <a:latin typeface="InputMono" panose="02000509020000090004"/>
              </a:rPr>
              <a:t>first_value</a:t>
            </a:r>
            <a:r>
              <a:rPr lang="en-US" sz="3150" dirty="0">
                <a:solidFill>
                  <a:srgbClr val="E5E5E5"/>
                </a:solidFill>
                <a:latin typeface="InputMono" panose="02000509020000090004"/>
              </a:rPr>
              <a:t>, </a:t>
            </a:r>
            <a:r>
              <a:rPr lang="en-US" sz="3150" dirty="0" err="1">
                <a:solidFill>
                  <a:srgbClr val="E5E5E5"/>
                </a:solidFill>
                <a:latin typeface="InputMono" panose="02000509020000090004"/>
              </a:rPr>
              <a:t>last_value</a:t>
            </a:r>
            <a:r>
              <a:rPr lang="en-US" sz="3150" dirty="0">
                <a:solidFill>
                  <a:srgbClr val="E5E5E5"/>
                </a:solidFill>
                <a:latin typeface="InputMono" panose="02000509020000090004"/>
              </a:rPr>
              <a:t>, lag, lead, </a:t>
            </a:r>
            <a:r>
              <a:rPr lang="en-US" sz="3150" dirty="0" err="1">
                <a:solidFill>
                  <a:srgbClr val="E5E5E5"/>
                </a:solidFill>
                <a:latin typeface="InputMono" panose="02000509020000090004"/>
              </a:rPr>
              <a:t>ntile</a:t>
            </a:r>
            <a:r>
              <a:rPr lang="en-US" sz="3150" dirty="0">
                <a:solidFill>
                  <a:srgbClr val="E5E5E5"/>
                </a:solidFill>
                <a:latin typeface="InputMono" panose="02000509020000090004"/>
              </a:rPr>
              <a:t>, rank, </a:t>
            </a:r>
            <a:r>
              <a:rPr lang="en-US" sz="3150" dirty="0" err="1">
                <a:solidFill>
                  <a:srgbClr val="E5E5E5"/>
                </a:solidFill>
                <a:latin typeface="InputMono" panose="02000509020000090004"/>
              </a:rPr>
              <a:t>percent_rank</a:t>
            </a:r>
            <a:r>
              <a:rPr lang="en-US" sz="3150" dirty="0">
                <a:solidFill>
                  <a:srgbClr val="E5E5E5"/>
                </a:solidFill>
                <a:latin typeface="InputMono" panose="02000509020000090004"/>
              </a:rPr>
              <a:t>, </a:t>
            </a:r>
            <a:r>
              <a:rPr lang="en-US" sz="3150" dirty="0" err="1">
                <a:solidFill>
                  <a:srgbClr val="E5E5E5"/>
                </a:solidFill>
                <a:latin typeface="InputMono" panose="02000509020000090004"/>
              </a:rPr>
              <a:t>row_number</a:t>
            </a:r>
            <a:r>
              <a:rPr lang="en-US" sz="3150" dirty="0">
                <a:solidFill>
                  <a:srgbClr val="E5E5E5"/>
                </a:solidFill>
                <a:latin typeface="InputMono" panose="02000509020000090004"/>
              </a:rPr>
              <a:t> </a:t>
            </a:r>
          </a:p>
          <a:p>
            <a:pPr marL="1485900" lvl="1" indent="-457200">
              <a:lnSpc>
                <a:spcPct val="100000"/>
              </a:lnSpc>
            </a:pPr>
            <a:endParaRPr lang="en-US" sz="3150" dirty="0">
              <a:solidFill>
                <a:srgbClr val="E5E5E5"/>
              </a:solidFill>
              <a:latin typeface="InputMono" panose="02000509020000090004"/>
            </a:endParaRPr>
          </a:p>
          <a:p>
            <a:pPr lvl="1" indent="0">
              <a:lnSpc>
                <a:spcPct val="100000"/>
              </a:lnSpc>
              <a:buNone/>
            </a:pPr>
            <a:endParaRPr lang="ru-RU" sz="3150" dirty="0"/>
          </a:p>
        </p:txBody>
      </p:sp>
    </p:spTree>
    <p:extLst>
      <p:ext uri="{BB962C8B-B14F-4D97-AF65-F5344CB8AC3E}">
        <p14:creationId xmlns:p14="http://schemas.microsoft.com/office/powerpoint/2010/main" val="273441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086FD79-A2E0-4E78-A2BB-16B50F1F7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en-US" b="0" dirty="0" err="1"/>
              <a:t>Cume_dist</a:t>
            </a:r>
            <a:endParaRPr lang="ru-RU" b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8849F-855F-DD4C-BDC9-682BDA642C04}"/>
              </a:ext>
            </a:extLst>
          </p:cNvPr>
          <p:cNvSpPr/>
          <p:nvPr/>
        </p:nvSpPr>
        <p:spPr>
          <a:xfrm>
            <a:off x="1141201" y="1844245"/>
            <a:ext cx="9144000" cy="93025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with t as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(select 1 id, 10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val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from dual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union all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select 2 id, 20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val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from dual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union all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select 3 id, 30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val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from dual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union all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select 4 id, 50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val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from dual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union all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select 5 id, 70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val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from dual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)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select  id,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    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val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,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     CUME_DIST()  OVER (order by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val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) "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Cume_Dist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"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from t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order by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val</a:t>
            </a:r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;</a:t>
            </a:r>
          </a:p>
          <a:p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06A8FB-BDB0-FC4F-B8BF-2B3E241A3289}"/>
              </a:ext>
            </a:extLst>
          </p:cNvPr>
          <p:cNvSpPr/>
          <p:nvPr/>
        </p:nvSpPr>
        <p:spPr>
          <a:xfrm>
            <a:off x="9966960" y="2865966"/>
            <a:ext cx="9144000" cy="34855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ID        VAL        </a:t>
            </a:r>
            <a:r>
              <a:rPr lang="en-US" sz="3150" dirty="0" err="1">
                <a:solidFill>
                  <a:schemeClr val="bg1"/>
                </a:solidFill>
                <a:latin typeface="InputMono" panose="02000509020000090004" pitchFamily="49" charset="0"/>
              </a:rPr>
              <a:t>Cume_Dist</a:t>
            </a:r>
            <a:endParaRPr lang="en-US" sz="315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---------- ---------- ----------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      1         10        0,2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      2         20        0,4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      3         30        0,6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      4         50        0,8</a:t>
            </a:r>
          </a:p>
          <a:p>
            <a:r>
              <a:rPr lang="en-US" sz="3150" dirty="0">
                <a:solidFill>
                  <a:schemeClr val="bg1"/>
                </a:solidFill>
                <a:latin typeface="InputMono" panose="02000509020000090004" pitchFamily="49" charset="0"/>
              </a:rPr>
              <a:t>         5         70          1</a:t>
            </a:r>
          </a:p>
        </p:txBody>
      </p:sp>
    </p:spTree>
    <p:extLst>
      <p:ext uri="{BB962C8B-B14F-4D97-AF65-F5344CB8AC3E}">
        <p14:creationId xmlns:p14="http://schemas.microsoft.com/office/powerpoint/2010/main" val="59581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086FD79-A2E0-4E78-A2BB-16B50F1F7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en-US" b="0" dirty="0"/>
              <a:t>rank / </a:t>
            </a:r>
            <a:r>
              <a:rPr lang="en-US" b="0" dirty="0" err="1"/>
              <a:t>dense_rank</a:t>
            </a:r>
            <a:endParaRPr lang="ru-RU" b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E5D71A-E482-364D-8A01-BE75ABBA681E}"/>
              </a:ext>
            </a:extLst>
          </p:cNvPr>
          <p:cNvSpPr/>
          <p:nvPr/>
        </p:nvSpPr>
        <p:spPr>
          <a:xfrm>
            <a:off x="608400" y="2027164"/>
            <a:ext cx="1894147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SELECT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department_id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last_name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, salary,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     RANK() OVER (PARTITION BY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department_id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ORDER BY salary RANK,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     DENSE_RANK() OVER (PARTITION BY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department_id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ORDER BY salary DRANK,</a:t>
            </a:r>
          </a:p>
          <a:p>
            <a:endParaRPr lang="en-US" sz="280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FROM employees WHERE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department_id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= 60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ORDER BY RANK,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last_name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;</a:t>
            </a:r>
          </a:p>
          <a:p>
            <a:endParaRPr lang="en-US" sz="280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DEPARTMENT_ID LAST_NAME                     SALARY       RANK      DRANK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------------- ------------------------- ---------- ---------- ----------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         60 Lorentz                         4200          1          1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         60 Austin                          4800          2          2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         60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Pataballa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                     4800          2          2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         60 Ernst                           6000          4          3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         60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Hunold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                        9000          5          4</a:t>
            </a:r>
          </a:p>
        </p:txBody>
      </p:sp>
    </p:spTree>
    <p:extLst>
      <p:ext uri="{BB962C8B-B14F-4D97-AF65-F5344CB8AC3E}">
        <p14:creationId xmlns:p14="http://schemas.microsoft.com/office/powerpoint/2010/main" val="374766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086FD79-A2E0-4E78-A2BB-16B50F1F7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en-US" b="0" dirty="0" err="1"/>
              <a:t>ntile</a:t>
            </a:r>
            <a:endParaRPr lang="ru-RU" b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E5D71A-E482-364D-8A01-BE75ABBA681E}"/>
              </a:ext>
            </a:extLst>
          </p:cNvPr>
          <p:cNvSpPr/>
          <p:nvPr/>
        </p:nvSpPr>
        <p:spPr>
          <a:xfrm>
            <a:off x="608400" y="2027164"/>
            <a:ext cx="1894147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SELECT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last_name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, salary, NTILE(4) OVER (ORDER BY salary DESC) AS quartile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FROM employees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WHERE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department_id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= 100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ORDER BY </a:t>
            </a:r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last_name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, salary, quartile;</a:t>
            </a:r>
          </a:p>
          <a:p>
            <a:endParaRPr lang="en-US" sz="2800" dirty="0">
              <a:solidFill>
                <a:schemeClr val="bg1"/>
              </a:solidFill>
              <a:latin typeface="InputMono" panose="020005090200000900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LAST_NAME                     SALARY   QUARTILE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------------------------- ---------- ----------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Chen                            8200          2</a:t>
            </a:r>
          </a:p>
          <a:p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Faviet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                        9000          1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Greenberg                      12008          1</a:t>
            </a:r>
          </a:p>
          <a:p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Popp                            6900          4</a:t>
            </a:r>
          </a:p>
          <a:p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Sciarra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                       7700          3</a:t>
            </a:r>
          </a:p>
          <a:p>
            <a:r>
              <a:rPr lang="en-US" sz="2800" dirty="0" err="1">
                <a:solidFill>
                  <a:schemeClr val="bg1"/>
                </a:solidFill>
                <a:latin typeface="InputMono" panose="02000509020000090004" pitchFamily="49" charset="0"/>
              </a:rPr>
              <a:t>Urman</a:t>
            </a:r>
            <a:r>
              <a:rPr lang="en-US" sz="2800" dirty="0">
                <a:solidFill>
                  <a:schemeClr val="bg1"/>
                </a:solidFill>
                <a:latin typeface="InputMono" panose="02000509020000090004" pitchFamily="49" charset="0"/>
              </a:rPr>
              <a:t>                           7800          2</a:t>
            </a:r>
          </a:p>
        </p:txBody>
      </p:sp>
    </p:spTree>
    <p:extLst>
      <p:ext uri="{BB962C8B-B14F-4D97-AF65-F5344CB8AC3E}">
        <p14:creationId xmlns:p14="http://schemas.microsoft.com/office/powerpoint/2010/main" val="411881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28D4716-CFDB-4F1F-B6A7-E32BD4D83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b="0" dirty="0"/>
              <a:t>Аналитические</a:t>
            </a:r>
            <a:r>
              <a:rPr lang="ru-RU" dirty="0"/>
              <a:t> </a:t>
            </a:r>
            <a:r>
              <a:rPr lang="ru-RU" b="0" dirty="0"/>
              <a:t>функции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3E431B0-86AD-46CD-B53D-3F984E64DCE0}"/>
              </a:ext>
            </a:extLst>
          </p:cNvPr>
          <p:cNvSpPr txBox="1">
            <a:spLocks/>
          </p:cNvSpPr>
          <p:nvPr/>
        </p:nvSpPr>
        <p:spPr>
          <a:xfrm>
            <a:off x="1141201" y="2122296"/>
            <a:ext cx="12932608" cy="43624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Аналитические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dirty="0"/>
              <a:t>функции</a:t>
            </a:r>
            <a:endParaRPr lang="en-US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Оконные функции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2"/>
                </a:solidFill>
              </a:rPr>
              <a:t>Расширенный набор агрегирующих функций</a:t>
            </a:r>
          </a:p>
          <a:p>
            <a:pPr marL="1485900" lvl="1" indent="-457200">
              <a:lnSpc>
                <a:spcPct val="100000"/>
              </a:lnSpc>
            </a:pPr>
            <a:r>
              <a:rPr lang="en-US" sz="3150" dirty="0">
                <a:solidFill>
                  <a:srgbClr val="E5E5E5"/>
                </a:solidFill>
                <a:latin typeface="InputMono" panose="02000509020000090004" pitchFamily="49" charset="0"/>
              </a:rPr>
              <a:t>Median, </a:t>
            </a:r>
            <a:r>
              <a:rPr lang="en-US" sz="3150" dirty="0" err="1">
                <a:solidFill>
                  <a:srgbClr val="E5E5E5"/>
                </a:solidFill>
                <a:latin typeface="InputMono" panose="02000509020000090004" pitchFamily="49" charset="0"/>
              </a:rPr>
              <a:t>percentile_cont</a:t>
            </a:r>
            <a:r>
              <a:rPr lang="en-US" sz="3150" dirty="0">
                <a:solidFill>
                  <a:srgbClr val="E5E5E5"/>
                </a:solidFill>
                <a:latin typeface="InputMono" panose="02000509020000090004" pitchFamily="49" charset="0"/>
              </a:rPr>
              <a:t>, </a:t>
            </a:r>
            <a:r>
              <a:rPr lang="en-US" sz="3150" dirty="0" err="1">
                <a:solidFill>
                  <a:srgbClr val="E5E5E5"/>
                </a:solidFill>
                <a:latin typeface="InputMono" panose="02000509020000090004" pitchFamily="49" charset="0"/>
              </a:rPr>
              <a:t>percentile_disc</a:t>
            </a:r>
            <a:r>
              <a:rPr lang="en-US" sz="3150" dirty="0">
                <a:solidFill>
                  <a:srgbClr val="E5E5E5"/>
                </a:solidFill>
                <a:latin typeface="InputMono" panose="02000509020000090004" pitchFamily="49" charset="0"/>
              </a:rPr>
              <a:t>, sum(array[]), </a:t>
            </a:r>
            <a:r>
              <a:rPr lang="en-US" sz="3150" dirty="0" err="1">
                <a:solidFill>
                  <a:srgbClr val="E5E5E5"/>
                </a:solidFill>
                <a:latin typeface="InputMono" panose="02000509020000090004" pitchFamily="49" charset="0"/>
              </a:rPr>
              <a:t>pivot_sum</a:t>
            </a:r>
            <a:r>
              <a:rPr lang="en-US" sz="3150" dirty="0">
                <a:solidFill>
                  <a:srgbClr val="E5E5E5"/>
                </a:solidFill>
                <a:latin typeface="InputMono" panose="02000509020000090004" pitchFamily="49" charset="0"/>
              </a:rPr>
              <a:t>, unnest(array[]) </a:t>
            </a:r>
          </a:p>
          <a:p>
            <a:pPr marL="1485900" lvl="1" indent="-457200">
              <a:lnSpc>
                <a:spcPct val="100000"/>
              </a:lnSpc>
            </a:pPr>
            <a:endParaRPr lang="en-US" sz="3150" dirty="0">
              <a:solidFill>
                <a:srgbClr val="E5E5E5"/>
              </a:solidFill>
              <a:latin typeface="InputMono" panose="02000509020000090004" pitchFamily="49" charset="0"/>
            </a:endParaRPr>
          </a:p>
          <a:p>
            <a:pPr lvl="1" indent="0">
              <a:lnSpc>
                <a:spcPct val="100000"/>
              </a:lnSpc>
              <a:buNone/>
            </a:pPr>
            <a:endParaRPr lang="ru-RU" sz="3150" dirty="0">
              <a:latin typeface="InputMono" panose="0200050902000009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03737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а-1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бложка-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сновной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33191</TotalTime>
  <Words>4530</Words>
  <Application>Microsoft Macintosh PowerPoint</Application>
  <PresentationFormat>Custom</PresentationFormat>
  <Paragraphs>524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Consolas</vt:lpstr>
      <vt:lpstr>Formular</vt:lpstr>
      <vt:lpstr>Input Mono</vt:lpstr>
      <vt:lpstr>InputMono</vt:lpstr>
      <vt:lpstr>Source Sans Pro</vt:lpstr>
      <vt:lpstr>Обложка-1</vt:lpstr>
      <vt:lpstr>Обложка-2</vt:lpstr>
      <vt:lpstr>Основной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Илона Кравченко</dc:creator>
  <cp:lastModifiedBy>Microsoft Office User</cp:lastModifiedBy>
  <cp:revision>192</cp:revision>
  <cp:lastPrinted>2021-07-28T12:16:19Z</cp:lastPrinted>
  <dcterms:created xsi:type="dcterms:W3CDTF">2020-10-16T14:01:52Z</dcterms:created>
  <dcterms:modified xsi:type="dcterms:W3CDTF">2021-08-23T08:04:21Z</dcterms:modified>
</cp:coreProperties>
</file>