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76" r:id="rId2"/>
    <p:sldMasterId id="2147483679" r:id="rId3"/>
  </p:sldMasterIdLst>
  <p:notesMasterIdLst>
    <p:notesMasterId r:id="rId34"/>
  </p:notesMasterIdLst>
  <p:sldIdLst>
    <p:sldId id="258" r:id="rId4"/>
    <p:sldId id="287" r:id="rId5"/>
    <p:sldId id="259" r:id="rId6"/>
    <p:sldId id="299" r:id="rId7"/>
    <p:sldId id="300" r:id="rId8"/>
    <p:sldId id="301" r:id="rId9"/>
    <p:sldId id="302" r:id="rId10"/>
    <p:sldId id="303" r:id="rId11"/>
    <p:sldId id="269" r:id="rId12"/>
    <p:sldId id="289" r:id="rId13"/>
    <p:sldId id="290" r:id="rId14"/>
    <p:sldId id="304" r:id="rId15"/>
    <p:sldId id="305" r:id="rId16"/>
    <p:sldId id="306" r:id="rId17"/>
    <p:sldId id="307" r:id="rId18"/>
    <p:sldId id="308" r:id="rId19"/>
    <p:sldId id="309" r:id="rId20"/>
    <p:sldId id="291" r:id="rId21"/>
    <p:sldId id="292" r:id="rId22"/>
    <p:sldId id="310" r:id="rId23"/>
    <p:sldId id="311" r:id="rId24"/>
    <p:sldId id="312" r:id="rId25"/>
    <p:sldId id="313" r:id="rId26"/>
    <p:sldId id="314" r:id="rId27"/>
    <p:sldId id="270" r:id="rId28"/>
    <p:sldId id="293" r:id="rId29"/>
    <p:sldId id="294" r:id="rId30"/>
    <p:sldId id="296" r:id="rId31"/>
    <p:sldId id="298" r:id="rId32"/>
    <p:sldId id="315" r:id="rId33"/>
  </p:sldIdLst>
  <p:sldSz cx="18288000" cy="10288588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  <a:srgbClr val="FF5433"/>
    <a:srgbClr val="1E2028"/>
    <a:srgbClr val="262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593" autoAdjust="0"/>
  </p:normalViewPr>
  <p:slideViewPr>
    <p:cSldViewPr snapToGrid="0" snapToObjects="1" showGuides="1">
      <p:cViewPr varScale="1">
        <p:scale>
          <a:sx n="39" d="100"/>
          <a:sy n="39" d="100"/>
        </p:scale>
        <p:origin x="1646" y="67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9C65-997D-9345-8B34-299522DB2A91}" type="datetimeFigureOut">
              <a:rPr lang="ru-RU" smtClean="0"/>
              <a:t>28.07.2021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43013"/>
            <a:ext cx="5946775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FE198-1678-7848-BAD1-C40EFA911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487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1pPr>
    <a:lvl2pPr marL="669341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2pPr>
    <a:lvl3pPr marL="1338682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3pPr>
    <a:lvl4pPr marL="2008022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4pPr>
    <a:lvl5pPr marL="2677363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5pPr>
    <a:lvl6pPr marL="3346704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6pPr>
    <a:lvl7pPr marL="4016045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7pPr>
    <a:lvl8pPr marL="4685386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8pPr>
    <a:lvl9pPr marL="5354726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293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Массивы – одно  или многомерный набор однотипных эелментов</a:t>
            </a:r>
          </a:p>
          <a:p>
            <a:r>
              <a:rPr lang="ru-RU" dirty="0"/>
              <a:t>Составные – наборы из разных типов инструментов</a:t>
            </a:r>
            <a:endParaRPr lang="en-US" dirty="0"/>
          </a:p>
          <a:p>
            <a:r>
              <a:rPr lang="ru-RU" dirty="0"/>
              <a:t>Линии, точки, окружности, сложные геометрические фигуры</a:t>
            </a:r>
          </a:p>
          <a:p>
            <a:r>
              <a:rPr lang="en-US" dirty="0"/>
              <a:t>CC - JSON, XML</a:t>
            </a:r>
          </a:p>
          <a:p>
            <a:r>
              <a:rPr lang="ru-RU" dirty="0"/>
              <a:t>Пользовательский тип – все то что позволит фантазия разработчика</a:t>
            </a:r>
          </a:p>
          <a:p>
            <a:endParaRPr lang="ru-RU" dirty="0"/>
          </a:p>
          <a:p>
            <a:r>
              <a:rPr lang="ru-RU" dirty="0"/>
              <a:t>Нельзя забывать, что тип данных это не только его определение но и всегда набор операторов, которые позволяют производить разные действия с элементами одного типа: как то преобразовывать или сравнивать друг с другом.</a:t>
            </a:r>
          </a:p>
          <a:p>
            <a:r>
              <a:rPr lang="ru-RU" dirty="0"/>
              <a:t>Некоторые типы реализуются при помощи специальных расширений к БД – например </a:t>
            </a:r>
            <a:r>
              <a:rPr lang="en-US" dirty="0" err="1"/>
              <a:t>PostGIS</a:t>
            </a:r>
            <a:r>
              <a:rPr lang="en-US" dirty="0"/>
              <a:t> – </a:t>
            </a:r>
            <a:r>
              <a:rPr lang="ru-RU" dirty="0"/>
              <a:t>расширение для геометрических типов, которое определяет их и позволяет производить операции преобразоания и сравнения с геометрическими типами.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368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Набор инструментов позволяющих БД выполнять требование конситсентности.</a:t>
            </a:r>
          </a:p>
          <a:p>
            <a:r>
              <a:rPr lang="ru-RU" dirty="0"/>
              <a:t>Ограничения могут накладываться на отдельные столбцы или на всю таблицу ( или гурппу столбцов)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426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Однозначно идентифицирует каждую строку в таблице, запрещая иметь 2 строки с одинаковым </a:t>
            </a:r>
            <a:r>
              <a:rPr lang="en-US" dirty="0"/>
              <a:t>PK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856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связи таблиц друг-с-другом, когда поле одной таблицы ссылается на поле другой. </a:t>
            </a:r>
          </a:p>
          <a:p>
            <a:r>
              <a:rPr lang="ru-RU" dirty="0"/>
              <a:t>В той таблице на которую ссылается таблица невозможно удалить запись на которую есть ссылка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763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Запрет иметь в столбце (группе столбцов) таблицы одинковые значения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821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Запрет иметь пустое значение (</a:t>
            </a:r>
            <a:r>
              <a:rPr lang="en-US" dirty="0"/>
              <a:t>NULL)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119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Проверяет любые условия заданные при создании таблицы: то что в поле индекс-индекс а не адрес, то что имя похоже на имя, все что угодно</a:t>
            </a:r>
          </a:p>
          <a:p>
            <a:r>
              <a:rPr lang="en-US" dirty="0"/>
              <a:t>Check </a:t>
            </a:r>
            <a:r>
              <a:rPr lang="ru-RU" dirty="0"/>
              <a:t>выполянется при каждом </a:t>
            </a:r>
            <a:r>
              <a:rPr lang="en-US" dirty="0"/>
              <a:t>insert update </a:t>
            </a:r>
            <a:r>
              <a:rPr lang="ru-RU" dirty="0"/>
              <a:t>поэтому целесообразность применения нужно оценивать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509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Позволяет произвоить проверку на предмет вхождения вставляемого значения в уже существующий диапазон.</a:t>
            </a:r>
          </a:p>
          <a:p>
            <a:r>
              <a:rPr lang="ru-RU" dirty="0"/>
              <a:t>С этой проверкой удобно рименять индексы </a:t>
            </a:r>
            <a:r>
              <a:rPr lang="en-US" dirty="0"/>
              <a:t>GIST </a:t>
            </a:r>
            <a:r>
              <a:rPr lang="ru-RU" dirty="0"/>
              <a:t>и </a:t>
            </a:r>
            <a:r>
              <a:rPr lang="en-US" dirty="0"/>
              <a:t>SP-GIST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613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Отдельные сущности позволяющие ускорить доступ к данным таблицы, если по значению ключевого поля.</a:t>
            </a:r>
          </a:p>
          <a:p>
            <a:r>
              <a:rPr lang="ru-RU" dirty="0"/>
              <a:t>Очень сильно ускоряет доступ если в листьях индекса поле требуемое при выборке (помимо  ключа – составной индекс)</a:t>
            </a:r>
          </a:p>
          <a:p>
            <a:r>
              <a:rPr lang="ru-RU" dirty="0"/>
              <a:t>Помогают ускорять выполнение соединений таблиц (не всегда и очень не всегда для Гринплам) </a:t>
            </a:r>
          </a:p>
          <a:p>
            <a:r>
              <a:rPr lang="ru-RU" dirty="0"/>
              <a:t>Может помочь сэкономит на </a:t>
            </a:r>
            <a:r>
              <a:rPr lang="en-US" dirty="0"/>
              <a:t>IO </a:t>
            </a:r>
            <a:r>
              <a:rPr lang="ru-RU" dirty="0"/>
              <a:t>при доступе к сжатым таблицам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854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Подходит для данных которые можно сортировать  и сравнивать друг с другом </a:t>
            </a:r>
          </a:p>
          <a:p>
            <a:r>
              <a:rPr lang="ru-RU" dirty="0"/>
              <a:t>Ключи индекса ссылаются на соседние страницы с значениями меньше или ольше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274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этом видео мы узнаем про основные объекты баз данных, как они применяются и как реализутся в </a:t>
            </a:r>
            <a:r>
              <a:rPr lang="en-US" dirty="0"/>
              <a:t>PostgreSQL </a:t>
            </a:r>
            <a:r>
              <a:rPr lang="ru-RU" dirty="0"/>
              <a:t>и </a:t>
            </a:r>
            <a:r>
              <a:rPr lang="en-US" dirty="0"/>
              <a:t>Greenplum.</a:t>
            </a:r>
          </a:p>
          <a:p>
            <a:r>
              <a:rPr lang="ru-RU" dirty="0"/>
              <a:t>Объекты БД присутствуют практически в каждой реляционной БД со своими особенностями реализации, поэтому информация в этом курсе применима с некоторой адаптацией к другим СУБД.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341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Каждой индексируемой строке сопосотавляется </a:t>
            </a:r>
            <a:r>
              <a:rPr lang="en-US" dirty="0"/>
              <a:t>Hash </a:t>
            </a:r>
            <a:endParaRPr lang="ru-RU" dirty="0"/>
          </a:p>
          <a:p>
            <a:r>
              <a:rPr lang="ru-RU" dirty="0"/>
              <a:t>Не поддерживается в </a:t>
            </a:r>
            <a:r>
              <a:rPr lang="en-US" dirty="0"/>
              <a:t>WAL – </a:t>
            </a:r>
            <a:r>
              <a:rPr lang="ru-RU" dirty="0"/>
              <a:t>не попадает в репоику</a:t>
            </a:r>
          </a:p>
          <a:p>
            <a:r>
              <a:rPr lang="ru-RU" dirty="0"/>
              <a:t>Нет в Гринплам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5341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Generalized Search Tree – </a:t>
            </a:r>
            <a:r>
              <a:rPr lang="ru-RU" dirty="0"/>
              <a:t>поддерживает разные типы данных например массивы, составные типы, гео. Пользователь сам моежет добавить операторы сравнения для своих типов данных</a:t>
            </a:r>
          </a:p>
          <a:p>
            <a:r>
              <a:rPr lang="en-US" dirty="0"/>
              <a:t>Space Partitioned – </a:t>
            </a:r>
            <a:r>
              <a:rPr lang="ru-RU" dirty="0"/>
              <a:t>разбивает страницы индекса на сегменты достигает высоких скоростей поиска при совпадении ключа поиска и партиционирования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310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Ключ-значение</a:t>
            </a:r>
          </a:p>
          <a:p>
            <a:r>
              <a:rPr lang="ru-RU" dirty="0"/>
              <a:t>Ключи и операторы могут создаваться вручную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697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Bitmap Range Index – </a:t>
            </a:r>
            <a:r>
              <a:rPr lang="ru-RU" dirty="0"/>
              <a:t>применим к полям с повторяющимися значениями и работает как битовая карта – индекс легкий но поиск может идти долго </a:t>
            </a:r>
          </a:p>
          <a:p>
            <a:r>
              <a:rPr lang="ru-RU" dirty="0"/>
              <a:t>Нет в </a:t>
            </a:r>
            <a:r>
              <a:rPr lang="en-US" dirty="0"/>
              <a:t>GP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386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Битовая карта – есть только в </a:t>
            </a:r>
            <a:r>
              <a:rPr lang="en-US" dirty="0"/>
              <a:t>GP –</a:t>
            </a:r>
            <a:r>
              <a:rPr lang="ru-RU" dirty="0"/>
              <a:t>позволяет быстро выбирать значения по ключу с низкой селективностью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1482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Позволяет автоматически создавать уникальные </a:t>
            </a:r>
            <a:r>
              <a:rPr lang="en-US" dirty="0"/>
              <a:t>Id</a:t>
            </a:r>
            <a:r>
              <a:rPr lang="ru-RU" dirty="0"/>
              <a:t>, можно задать первое число в последовательности</a:t>
            </a:r>
            <a:r>
              <a:rPr lang="en-US" dirty="0"/>
              <a:t> </a:t>
            </a:r>
          </a:p>
          <a:p>
            <a:r>
              <a:rPr lang="ru-RU" dirty="0"/>
              <a:t>Реализуется специальной одностроковой таблицей</a:t>
            </a:r>
          </a:p>
          <a:p>
            <a:r>
              <a:rPr lang="ru-RU" dirty="0"/>
              <a:t>Неполная поддержка в </a:t>
            </a:r>
            <a:r>
              <a:rPr lang="en-US" dirty="0"/>
              <a:t>GP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9912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Позволяют фиксировать происходящие изменения и ничего не пропустить</a:t>
            </a:r>
          </a:p>
          <a:p>
            <a:r>
              <a:rPr lang="ru-RU" dirty="0"/>
              <a:t>Аудит до ступа и изменения данных – никто не проскочит мимо триггера</a:t>
            </a:r>
          </a:p>
          <a:p>
            <a:r>
              <a:rPr lang="ru-RU" dirty="0"/>
              <a:t> </a:t>
            </a:r>
          </a:p>
          <a:p>
            <a:r>
              <a:rPr lang="ru-RU" dirty="0"/>
              <a:t>Могут логировать попытку вставить неправильные данные вне транзакции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5736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Можно написать свои триггеры или свои операторы для обработки кастомных типов данных, а также индексирования</a:t>
            </a:r>
          </a:p>
          <a:p>
            <a:r>
              <a:rPr lang="ru-RU" dirty="0"/>
              <a:t>Также возможно создавать и выполнять в функциях динамический </a:t>
            </a:r>
            <a:r>
              <a:rPr lang="en-US" dirty="0"/>
              <a:t>SQL </a:t>
            </a:r>
            <a:r>
              <a:rPr lang="ru-RU" dirty="0"/>
              <a:t>которы позволяет на лету подсказывать СУБД как жффективнее получить данные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6921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Они же партиции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1514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Позволяют на фильтровать и переделывать текст запросов на лету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713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Таблицы – основные объекты хранения данных в БД. Таблица состоит из столбцов – атрибутов – колоноктипов поддерживаемых СУБД и строк являющихся наборами атрибутов.</a:t>
            </a:r>
          </a:p>
          <a:p>
            <a:r>
              <a:rPr lang="ru-RU" dirty="0"/>
              <a:t>Данные хранятся в ячейках на пересечении столбцов и строк.</a:t>
            </a:r>
          </a:p>
          <a:p>
            <a:r>
              <a:rPr lang="ru-RU" dirty="0"/>
              <a:t>Таблица – один из вариантов представления отношений – </a:t>
            </a:r>
            <a:r>
              <a:rPr lang="en-US" dirty="0"/>
              <a:t>relations, </a:t>
            </a:r>
            <a:r>
              <a:rPr lang="ru-RU" dirty="0"/>
              <a:t>поэтому и БД в которых данные представимы в виде таблиц называются реляционными. </a:t>
            </a:r>
          </a:p>
          <a:p>
            <a:r>
              <a:rPr lang="ru-RU" dirty="0"/>
              <a:t>Отношение не строго соответствует таблице, поскольку на практике для таблиц не выполняются все свойства математических отношений, в частности в таблице могут существовать одинаковые строки, в то время как существование одинаковых кортежей в отношении недопустимо.</a:t>
            </a:r>
          </a:p>
          <a:p>
            <a:r>
              <a:rPr lang="ru-RU" dirty="0"/>
              <a:t>С другой стороны атрибуты таблицы и отношения должны иметь уникальные имена, что роднит эти 2 сущности.</a:t>
            </a:r>
          </a:p>
          <a:p>
            <a:r>
              <a:rPr lang="ru-RU" dirty="0"/>
              <a:t>Концептуально таблицы могут сопоставляться с объектами разных информационных систем например с датафреймами </a:t>
            </a:r>
            <a:r>
              <a:rPr lang="en-US" dirty="0"/>
              <a:t>SPARK  </a:t>
            </a:r>
            <a:r>
              <a:rPr lang="ru-RU" dirty="0"/>
              <a:t>и </a:t>
            </a:r>
            <a:r>
              <a:rPr lang="en-US" dirty="0"/>
              <a:t>Pandas</a:t>
            </a:r>
          </a:p>
          <a:p>
            <a:r>
              <a:rPr lang="ru-RU" dirty="0"/>
              <a:t>Нужно понимать что Таблица – это всего лишь графическое представление того как хранится информация. СУБД жеприменяют разные варианты хранения данных таблиц, удобные для реализации их функций</a:t>
            </a:r>
            <a:endParaRPr lang="en-US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311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этом видео мы узнаем про основные объекты баз данных, как они применяются и как реализутся в </a:t>
            </a:r>
            <a:r>
              <a:rPr lang="en-US" dirty="0"/>
              <a:t>PostgreSQL </a:t>
            </a:r>
            <a:r>
              <a:rPr lang="ru-RU" dirty="0"/>
              <a:t>и </a:t>
            </a:r>
            <a:r>
              <a:rPr lang="en-US" dirty="0"/>
              <a:t>Greenplum.</a:t>
            </a:r>
          </a:p>
          <a:p>
            <a:r>
              <a:rPr lang="ru-RU" dirty="0"/>
              <a:t>Объекты БД присутствуют практически в каждой реляционной БД со своими особенностями реализации, поэтому информация в этом курсе применима с некоторой адаптацией к другим СУБД.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51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Итак, какие же бывают таблицы: Постоянные: это основной и стандартный объект хранения данных, который хранится на дисвке в файлах данных, изменения в котором журналируюся в логе преварительной записи и для которых гарантируется </a:t>
            </a:r>
            <a:r>
              <a:rPr lang="en-US" dirty="0"/>
              <a:t>ACID</a:t>
            </a:r>
          </a:p>
          <a:p>
            <a:r>
              <a:rPr lang="ru-RU" dirty="0"/>
              <a:t>Такие таблицы есть в каждой Реляционной бд, в том числе как в </a:t>
            </a:r>
            <a:r>
              <a:rPr lang="en-US" dirty="0" err="1"/>
              <a:t>Postgresql</a:t>
            </a:r>
            <a:r>
              <a:rPr lang="en-US" dirty="0"/>
              <a:t> </a:t>
            </a:r>
            <a:r>
              <a:rPr lang="ru-RU" dirty="0"/>
              <a:t>так и в </a:t>
            </a:r>
            <a:r>
              <a:rPr lang="en-US" dirty="0"/>
              <a:t>GP</a:t>
            </a:r>
          </a:p>
          <a:p>
            <a:r>
              <a:rPr lang="en-US" dirty="0"/>
              <a:t>PG &amp; GP </a:t>
            </a:r>
            <a:r>
              <a:rPr lang="ru-RU" dirty="0"/>
              <a:t>хроанят таблицы в виде фалов на диске, но </a:t>
            </a:r>
            <a:r>
              <a:rPr lang="en-US" dirty="0"/>
              <a:t>GP </a:t>
            </a:r>
            <a:r>
              <a:rPr lang="ru-RU" dirty="0"/>
              <a:t>умеет хранить их поколоночно и сжимать, а также они всегда шардированы по сегментам.</a:t>
            </a:r>
            <a:endParaRPr lang="en-US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460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Временные таблицы живут в специальных временных схемах и только в течение одной сессии или транзакции. </a:t>
            </a:r>
          </a:p>
          <a:p>
            <a:r>
              <a:rPr lang="ru-RU" dirty="0"/>
              <a:t>Для них автоматически не собирается статистика и не работает </a:t>
            </a:r>
            <a:r>
              <a:rPr lang="en-US" dirty="0"/>
              <a:t>VACUUM – </a:t>
            </a:r>
            <a:r>
              <a:rPr lang="ru-RU" dirty="0"/>
              <a:t>поэтому обслуживанием такой таблицы стоит озаботиться разработчику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173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 счет отсутствия журнаоирования работать с такими таблицами значительно быстрее но не гарантируется сохранность данных в случае сбоя. После сбоя останется пустая таблица в которой 0 строк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623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БД хранится только описание атрибутов и способ доступа, сами данные могут быть где угодно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779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Представления или </a:t>
            </a:r>
            <a:r>
              <a:rPr lang="en-US" dirty="0"/>
              <a:t>view  - </a:t>
            </a:r>
            <a:r>
              <a:rPr lang="ru-RU" dirty="0"/>
              <a:t>важный тип таблиц позволяющий гибко и удобно использовать данные, разграничивая права и предоставляя тлько нужные данные в каждом месте где это требуется.</a:t>
            </a:r>
          </a:p>
          <a:p>
            <a:r>
              <a:rPr lang="ru-RU" dirty="0"/>
              <a:t>Материализованные вью позволяют сохранять результаты расчетов и быстро получать их и перерасчитывать либо при обновлении исходных данных либо по требованию</a:t>
            </a:r>
          </a:p>
          <a:p>
            <a:r>
              <a:rPr lang="ru-RU" dirty="0"/>
              <a:t>Несмотря на такое разнообразие и непохожесть типов таблиц, все записи о них в </a:t>
            </a:r>
            <a:r>
              <a:rPr lang="en-US" dirty="0"/>
              <a:t>Postgres &amp; GP </a:t>
            </a:r>
            <a:r>
              <a:rPr lang="ru-RU" dirty="0"/>
              <a:t>хранятся в одной таблице </a:t>
            </a:r>
            <a:r>
              <a:rPr lang="en-US" dirty="0" err="1"/>
              <a:t>pg_class</a:t>
            </a:r>
            <a:endParaRPr lang="ru-RU" dirty="0"/>
          </a:p>
          <a:p>
            <a:r>
              <a:rPr lang="ru-RU" dirty="0"/>
              <a:t>А в Гринплам соответственно всегда есть </a:t>
            </a:r>
            <a:r>
              <a:rPr lang="en-US" dirty="0"/>
              <a:t>distributed by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131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Типы данных определяют какие данные можно сохранить в БД, какие атрибуты могут быть у таблицы..</a:t>
            </a:r>
          </a:p>
          <a:p>
            <a:r>
              <a:rPr lang="ru-RU" dirty="0"/>
              <a:t>Каждый тип данных в БД также имеет набор операторов, при помощи которых можно работать с этим типом.</a:t>
            </a:r>
          </a:p>
          <a:p>
            <a:r>
              <a:rPr lang="ru-RU" dirty="0"/>
              <a:t>СУБД сама разбирается в каком виде любой атрибут хранится на диске в соответствии со своим типом скрывая это отпользователя и предоставляя удобный интерфейс для работы с этими данными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252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572399"/>
            <a:ext cx="16383600" cy="612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1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0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НАЗВАНИЕ</a:t>
            </a:r>
          </a:p>
          <a:p>
            <a:pPr lvl="0"/>
            <a:r>
              <a:rPr lang="ru-RU" dirty="0"/>
              <a:t>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419402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572399"/>
            <a:ext cx="16383600" cy="612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1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0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НАЗВАНИЕ</a:t>
            </a:r>
          </a:p>
          <a:p>
            <a:pPr lvl="0"/>
            <a:r>
              <a:rPr lang="ru-RU" dirty="0"/>
              <a:t>ПРЕЗЕНТАЦИИ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E3D5216-5AFB-014E-9BCA-DDE974496F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2800" y="7740000"/>
            <a:ext cx="14589866" cy="19044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1371600" rtl="0" eaLnBrk="1" fontAlgn="auto" latinLnBrk="0" hangingPunct="1">
              <a:lnSpc>
                <a:spcPts val="5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ИМЯ И ФАМИЛИЯ</a:t>
            </a:r>
            <a:br>
              <a:rPr lang="ru-RU" dirty="0"/>
            </a:br>
            <a:r>
              <a:rPr lang="ru-RU" dirty="0"/>
              <a:t>СПИКЕРА</a:t>
            </a:r>
          </a:p>
        </p:txBody>
      </p:sp>
      <p:sp>
        <p:nvSpPr>
          <p:cNvPr id="8" name="Объект 5">
            <a:extLst>
              <a:ext uri="{FF2B5EF4-FFF2-40B4-BE49-F238E27FC236}">
                <a16:creationId xmlns:a16="http://schemas.microsoft.com/office/drawing/2014/main" id="{1BFA90E8-A710-A940-B8AB-90D9B37EC14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7740000"/>
            <a:ext cx="1904400" cy="19044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51596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•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095198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 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</p:spTree>
    <p:extLst>
      <p:ext uri="{BB962C8B-B14F-4D97-AF65-F5344CB8AC3E}">
        <p14:creationId xmlns:p14="http://schemas.microsoft.com/office/powerpoint/2010/main" val="61635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• Текст 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847598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 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8F2A8AE7-D4C0-3F47-8F9D-34788DC480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3200" y="2095200"/>
            <a:ext cx="16383600" cy="108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НАБОРНЫЙ ТЕКСТ</a:t>
            </a:r>
          </a:p>
        </p:txBody>
      </p:sp>
    </p:spTree>
    <p:extLst>
      <p:ext uri="{BB962C8B-B14F-4D97-AF65-F5344CB8AC3E}">
        <p14:creationId xmlns:p14="http://schemas.microsoft.com/office/powerpoint/2010/main" val="423488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• Текст 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847598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i="0">
                <a:solidFill>
                  <a:srgbClr val="E5E5E5"/>
                </a:solidFill>
                <a:latin typeface="Input 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  <a:endParaRPr lang="en-US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8F2A8AE7-D4C0-3F47-8F9D-34788DC480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3200" y="2095200"/>
            <a:ext cx="16383600" cy="108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НАБОРНЫЙ ТЕКСТ</a:t>
            </a:r>
          </a:p>
        </p:txBody>
      </p:sp>
    </p:spTree>
    <p:extLst>
      <p:ext uri="{BB962C8B-B14F-4D97-AF65-F5344CB8AC3E}">
        <p14:creationId xmlns:p14="http://schemas.microsoft.com/office/powerpoint/2010/main" val="225400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095198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>
                <a:solidFill>
                  <a:srgbClr val="E5E5E5"/>
                </a:solidFill>
                <a:latin typeface="Input Mono" panose="02000509020000090004" pitchFamily="49" charset="0"/>
              </a:defRPr>
            </a:lvl1pPr>
          </a:lstStyle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986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095200"/>
            <a:ext cx="10857600" cy="7239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185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095200"/>
            <a:ext cx="5716800" cy="3808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0FE5877-A176-8A44-9FB6-A28800CAC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33200" y="2095202"/>
            <a:ext cx="9813599" cy="72393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 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</p:spTree>
    <p:extLst>
      <p:ext uri="{BB962C8B-B14F-4D97-AF65-F5344CB8AC3E}">
        <p14:creationId xmlns:p14="http://schemas.microsoft.com/office/powerpoint/2010/main" val="91947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4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3">
            <a:extLst>
              <a:ext uri="{FF2B5EF4-FFF2-40B4-BE49-F238E27FC236}">
                <a16:creationId xmlns:a16="http://schemas.microsoft.com/office/drawing/2014/main" id="{8DEABE0A-E463-1142-9F53-DA17AFFF75FB}"/>
              </a:ext>
            </a:extLst>
          </p:cNvPr>
          <p:cNvSpPr txBox="1">
            <a:spLocks/>
          </p:cNvSpPr>
          <p:nvPr userDrawn="1"/>
        </p:nvSpPr>
        <p:spPr>
          <a:xfrm>
            <a:off x="763199" y="8440615"/>
            <a:ext cx="16383600" cy="1100354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1371600" rtl="0" eaLnBrk="1" fontAlgn="auto" latinLnBrk="0" hangingPunct="1">
              <a:lnSpc>
                <a:spcPts val="5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1E2028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KARPOV.COURSES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54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81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62A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0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5" r:id="rId3"/>
    <p:sldLayoutId id="2147483686" r:id="rId4"/>
    <p:sldLayoutId id="2147483682" r:id="rId5"/>
    <p:sldLayoutId id="2147483684" r:id="rId6"/>
    <p:sldLayoutId id="2147483683" r:id="rId7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iki/File:Gear_icon-72a7cf.sv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602C7FE5-D11A-074D-B488-32A4516374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Основные объекты  Баз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1615928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F9F79C3-2873-4F81-8F14-C287AAE483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r>
              <a:rPr lang="ru-RU" dirty="0"/>
              <a:t>Типы Данных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111FCA5-6B27-4638-8F63-B8D5F48D84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095198"/>
            <a:ext cx="16383600" cy="3600000"/>
          </a:xfrm>
        </p:spPr>
        <p:txBody>
          <a:bodyPr/>
          <a:lstStyle/>
          <a:p>
            <a:r>
              <a:rPr lang="ru-RU" sz="6000" b="1" dirty="0">
                <a:solidFill>
                  <a:schemeClr val="accent2"/>
                </a:solidFill>
              </a:rPr>
              <a:t>Типы данных </a:t>
            </a:r>
            <a:r>
              <a:rPr lang="ru-RU" sz="4800" dirty="0"/>
              <a:t>– доступные способы представления данных в БД</a:t>
            </a:r>
          </a:p>
          <a:p>
            <a:endParaRPr lang="ru-RU" sz="48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4800" dirty="0"/>
              <a:t>Массивы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4800" dirty="0"/>
              <a:t>Составные 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4800" dirty="0"/>
              <a:t>Диапазоны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4800" dirty="0"/>
              <a:t>Геометрические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4800" dirty="0"/>
              <a:t>Сложносоставные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4800" dirty="0"/>
              <a:t>Пользовательские 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48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ru-RU" sz="48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ru-RU" sz="48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896606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9A5799-634B-480E-BDF8-1571FC9C1C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Ограничения целостности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4019B-3596-4F38-8E5D-537A55223E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631909"/>
            <a:ext cx="16383600" cy="3600000"/>
          </a:xfrm>
        </p:spPr>
        <p:txBody>
          <a:bodyPr/>
          <a:lstStyle/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Первичный ключ (</a:t>
            </a:r>
            <a:r>
              <a:rPr lang="en-US" sz="6000" dirty="0"/>
              <a:t>Primary Key)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Внешний ключ (</a:t>
            </a:r>
            <a:r>
              <a:rPr lang="en-US" sz="6000" dirty="0"/>
              <a:t>Foreign Key)</a:t>
            </a:r>
            <a:endParaRPr lang="ru-RU" sz="6000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Уникальность</a:t>
            </a:r>
            <a:r>
              <a:rPr lang="en-US" sz="6000" dirty="0"/>
              <a:t> (Unique)</a:t>
            </a:r>
            <a:endParaRPr lang="ru-RU" sz="6000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Обязательность (</a:t>
            </a:r>
            <a:r>
              <a:rPr lang="en-US" sz="6000" dirty="0"/>
              <a:t>Not NULL)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Проверка (</a:t>
            </a:r>
            <a:r>
              <a:rPr lang="en-US" sz="6000" dirty="0"/>
              <a:t>check)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Исключение (</a:t>
            </a:r>
            <a:r>
              <a:rPr lang="en-US" sz="6000" dirty="0"/>
              <a:t>exclude)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6000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6000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6000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6000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101951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31E182AA-2618-4FE1-BB0D-BAEEEB9652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r>
              <a:rPr lang="ru-RU" dirty="0"/>
              <a:t>Ограничения целостности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03E863A-3071-455C-A3C1-DD434ED0D9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631909"/>
            <a:ext cx="16383600" cy="3600000"/>
          </a:xfrm>
        </p:spPr>
        <p:txBody>
          <a:bodyPr/>
          <a:lstStyle/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b="1" dirty="0">
                <a:solidFill>
                  <a:schemeClr val="accent2"/>
                </a:solidFill>
              </a:rPr>
              <a:t>Первичный ключ (</a:t>
            </a:r>
            <a:r>
              <a:rPr lang="en-US" sz="6000" b="1" dirty="0">
                <a:solidFill>
                  <a:schemeClr val="accent2"/>
                </a:solidFill>
              </a:rPr>
              <a:t>Primary Key)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Внешний ключ (</a:t>
            </a:r>
            <a:r>
              <a:rPr lang="en-US" sz="6000" dirty="0"/>
              <a:t>Foreign Key)</a:t>
            </a:r>
            <a:endParaRPr lang="ru-RU" sz="6000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Уникальность</a:t>
            </a:r>
            <a:r>
              <a:rPr lang="en-US" sz="6000" dirty="0"/>
              <a:t> (Unique)</a:t>
            </a:r>
            <a:endParaRPr lang="ru-RU" sz="6000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Обязательность (</a:t>
            </a:r>
            <a:r>
              <a:rPr lang="en-US" sz="6000" dirty="0"/>
              <a:t>Not NULL)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Проверка (</a:t>
            </a:r>
            <a:r>
              <a:rPr lang="en-US" sz="6000" dirty="0"/>
              <a:t>check)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Исключение (</a:t>
            </a:r>
            <a:r>
              <a:rPr lang="en-US" sz="6000" dirty="0"/>
              <a:t>exclude)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6000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6000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6000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6000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426280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31E182AA-2618-4FE1-BB0D-BAEEEB9652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r>
              <a:rPr lang="ru-RU" dirty="0"/>
              <a:t>Ограничения целостности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03E863A-3071-455C-A3C1-DD434ED0D9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631909"/>
            <a:ext cx="16383600" cy="3600000"/>
          </a:xfrm>
        </p:spPr>
        <p:txBody>
          <a:bodyPr/>
          <a:lstStyle/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Первичный ключ (</a:t>
            </a:r>
            <a:r>
              <a:rPr lang="en-US" sz="6000" dirty="0"/>
              <a:t>Primary Key)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b="1" dirty="0">
                <a:solidFill>
                  <a:schemeClr val="accent2"/>
                </a:solidFill>
              </a:rPr>
              <a:t>Внешний ключ (</a:t>
            </a:r>
            <a:r>
              <a:rPr lang="en-US" sz="6000" b="1" dirty="0">
                <a:solidFill>
                  <a:schemeClr val="accent2"/>
                </a:solidFill>
              </a:rPr>
              <a:t>Foreign Key)</a:t>
            </a:r>
            <a:endParaRPr lang="ru-RU" sz="6000" b="1" dirty="0">
              <a:solidFill>
                <a:schemeClr val="accent2"/>
              </a:solidFill>
            </a:endParaRP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Уникальность</a:t>
            </a:r>
            <a:r>
              <a:rPr lang="en-US" sz="6000" dirty="0"/>
              <a:t> (Unique)</a:t>
            </a:r>
            <a:endParaRPr lang="ru-RU" sz="6000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Обязательность (</a:t>
            </a:r>
            <a:r>
              <a:rPr lang="en-US" sz="6000" dirty="0"/>
              <a:t>Not NULL)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Проверка (</a:t>
            </a:r>
            <a:r>
              <a:rPr lang="en-US" sz="6000" dirty="0"/>
              <a:t>check)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Исключение (</a:t>
            </a:r>
            <a:r>
              <a:rPr lang="en-US" sz="6000" dirty="0"/>
              <a:t>exclude)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6000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6000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6000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6000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980831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31E182AA-2618-4FE1-BB0D-BAEEEB9652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r>
              <a:rPr lang="ru-RU" dirty="0"/>
              <a:t>Ограничения целостности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03E863A-3071-455C-A3C1-DD434ED0D9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631909"/>
            <a:ext cx="16383600" cy="3600000"/>
          </a:xfrm>
        </p:spPr>
        <p:txBody>
          <a:bodyPr/>
          <a:lstStyle/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Первичный ключ (</a:t>
            </a:r>
            <a:r>
              <a:rPr lang="en-US" sz="6000" dirty="0"/>
              <a:t>Primary Key)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Внешний ключ (</a:t>
            </a:r>
            <a:r>
              <a:rPr lang="en-US" sz="6000" dirty="0"/>
              <a:t>Foreign Key)</a:t>
            </a:r>
            <a:endParaRPr lang="ru-RU" sz="6000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b="1" dirty="0">
                <a:solidFill>
                  <a:schemeClr val="accent2"/>
                </a:solidFill>
              </a:rPr>
              <a:t>Уникальность</a:t>
            </a:r>
            <a:r>
              <a:rPr lang="en-US" sz="6000" b="1" dirty="0">
                <a:solidFill>
                  <a:schemeClr val="accent2"/>
                </a:solidFill>
              </a:rPr>
              <a:t> (Unique)</a:t>
            </a:r>
            <a:endParaRPr lang="ru-RU" sz="6000" b="1" dirty="0">
              <a:solidFill>
                <a:schemeClr val="accent2"/>
              </a:solidFill>
            </a:endParaRP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Обязательность (</a:t>
            </a:r>
            <a:r>
              <a:rPr lang="en-US" sz="6000" dirty="0"/>
              <a:t>Not NULL)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Проверка (</a:t>
            </a:r>
            <a:r>
              <a:rPr lang="en-US" sz="6000" dirty="0"/>
              <a:t>check)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Исключение (</a:t>
            </a:r>
            <a:r>
              <a:rPr lang="en-US" sz="6000" dirty="0"/>
              <a:t>exclude)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6000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6000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6000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6000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587817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31E182AA-2618-4FE1-BB0D-BAEEEB9652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r>
              <a:rPr lang="ru-RU" dirty="0"/>
              <a:t>Ограничения целостности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03E863A-3071-455C-A3C1-DD434ED0D9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631909"/>
            <a:ext cx="16383600" cy="3600000"/>
          </a:xfrm>
        </p:spPr>
        <p:txBody>
          <a:bodyPr/>
          <a:lstStyle/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Первичный ключ (</a:t>
            </a:r>
            <a:r>
              <a:rPr lang="en-US" sz="6000" dirty="0"/>
              <a:t>Primary Key)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Внешний ключ (</a:t>
            </a:r>
            <a:r>
              <a:rPr lang="en-US" sz="6000" dirty="0"/>
              <a:t>Foreign Key)</a:t>
            </a:r>
            <a:endParaRPr lang="ru-RU" sz="6000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Уникальность</a:t>
            </a:r>
            <a:r>
              <a:rPr lang="en-US" sz="6000" dirty="0"/>
              <a:t> (Unique)</a:t>
            </a:r>
            <a:endParaRPr lang="ru-RU" sz="6000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b="1" dirty="0">
                <a:solidFill>
                  <a:schemeClr val="accent2"/>
                </a:solidFill>
              </a:rPr>
              <a:t>Обязательность (</a:t>
            </a:r>
            <a:r>
              <a:rPr lang="en-US" sz="6000" b="1" dirty="0">
                <a:solidFill>
                  <a:schemeClr val="accent2"/>
                </a:solidFill>
              </a:rPr>
              <a:t>Not NULL)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Проверка (</a:t>
            </a:r>
            <a:r>
              <a:rPr lang="en-US" sz="6000" dirty="0"/>
              <a:t>check)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Исключение (</a:t>
            </a:r>
            <a:r>
              <a:rPr lang="en-US" sz="6000" dirty="0"/>
              <a:t>exclude)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6000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6000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6000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6000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211585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31E182AA-2618-4FE1-BB0D-BAEEEB9652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r>
              <a:rPr lang="ru-RU" dirty="0"/>
              <a:t>Ограничения целостности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03E863A-3071-455C-A3C1-DD434ED0D9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631909"/>
            <a:ext cx="16383600" cy="3600000"/>
          </a:xfrm>
        </p:spPr>
        <p:txBody>
          <a:bodyPr/>
          <a:lstStyle/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Первичный ключ (</a:t>
            </a:r>
            <a:r>
              <a:rPr lang="en-US" sz="6000" dirty="0"/>
              <a:t>Primary Key)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Внешний ключ (</a:t>
            </a:r>
            <a:r>
              <a:rPr lang="en-US" sz="6000" dirty="0"/>
              <a:t>Foreign Key)</a:t>
            </a:r>
            <a:endParaRPr lang="ru-RU" sz="6000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Уникальность</a:t>
            </a:r>
            <a:r>
              <a:rPr lang="en-US" sz="6000" dirty="0"/>
              <a:t> (Unique)</a:t>
            </a:r>
            <a:endParaRPr lang="ru-RU" sz="6000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Обязательность (</a:t>
            </a:r>
            <a:r>
              <a:rPr lang="en-US" sz="6000" dirty="0"/>
              <a:t>Not NULL)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b="1" dirty="0">
                <a:solidFill>
                  <a:schemeClr val="accent2"/>
                </a:solidFill>
              </a:rPr>
              <a:t>Проверка (</a:t>
            </a:r>
            <a:r>
              <a:rPr lang="en-US" sz="6000" b="1" dirty="0">
                <a:solidFill>
                  <a:schemeClr val="accent2"/>
                </a:solidFill>
              </a:rPr>
              <a:t>check)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Исключение (</a:t>
            </a:r>
            <a:r>
              <a:rPr lang="en-US" sz="6000" dirty="0"/>
              <a:t>exclude)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6000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6000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6000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6000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12846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31E182AA-2618-4FE1-BB0D-BAEEEB9652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r>
              <a:rPr lang="ru-RU" dirty="0"/>
              <a:t>Ограничения целостности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03E863A-3071-455C-A3C1-DD434ED0D9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631909"/>
            <a:ext cx="16383600" cy="3600000"/>
          </a:xfrm>
        </p:spPr>
        <p:txBody>
          <a:bodyPr/>
          <a:lstStyle/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Первичный ключ (</a:t>
            </a:r>
            <a:r>
              <a:rPr lang="en-US" sz="6000" dirty="0"/>
              <a:t>Primary Key)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Внешний ключ (</a:t>
            </a:r>
            <a:r>
              <a:rPr lang="en-US" sz="6000" dirty="0"/>
              <a:t>Foreign Key)</a:t>
            </a:r>
            <a:endParaRPr lang="ru-RU" sz="6000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Уникальность</a:t>
            </a:r>
            <a:r>
              <a:rPr lang="en-US" sz="6000" dirty="0"/>
              <a:t> (Unique)</a:t>
            </a:r>
            <a:endParaRPr lang="ru-RU" sz="6000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Обязательность (</a:t>
            </a:r>
            <a:r>
              <a:rPr lang="en-US" sz="6000" dirty="0"/>
              <a:t>Not NULL)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Проверка (</a:t>
            </a:r>
            <a:r>
              <a:rPr lang="en-US" sz="6000" dirty="0"/>
              <a:t>check)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b="1" dirty="0">
                <a:solidFill>
                  <a:schemeClr val="accent2"/>
                </a:solidFill>
              </a:rPr>
              <a:t>Исключение (</a:t>
            </a:r>
            <a:r>
              <a:rPr lang="en-US" sz="6000" b="1" dirty="0">
                <a:solidFill>
                  <a:schemeClr val="accent2"/>
                </a:solidFill>
              </a:rPr>
              <a:t>exclude)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6000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6000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6000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6000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794314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E47E31-FC33-4883-BEE9-0D75BC2471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Индексы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A721D-37FE-4925-98CE-BC9D5BEBF8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sz="6000" dirty="0"/>
              <a:t>+ </a:t>
            </a:r>
            <a:r>
              <a:rPr lang="ru-RU" sz="7200" b="1" dirty="0"/>
              <a:t>Ускорение доступа к данным</a:t>
            </a:r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ru-RU" sz="6000" dirty="0"/>
              <a:t>Дополнительное место</a:t>
            </a:r>
            <a:endParaRPr lang="en-US" sz="6000" dirty="0"/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ru-RU" sz="6000" dirty="0"/>
              <a:t>Дополнительные ресурсы в словаре данных</a:t>
            </a:r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ru-RU" sz="6000" dirty="0"/>
              <a:t>Больше ресурсов при </a:t>
            </a:r>
            <a:r>
              <a:rPr lang="en-US" sz="6000" dirty="0"/>
              <a:t>Insert\Update</a:t>
            </a:r>
            <a:endParaRPr lang="ru-RU" sz="6000" dirty="0"/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ru-RU" sz="6000" dirty="0"/>
              <a:t>Отдельное обслуживание</a:t>
            </a:r>
            <a:endParaRPr lang="en-US" sz="6000" dirty="0"/>
          </a:p>
          <a:p>
            <a:pPr marL="457200" indent="-457200"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2336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B01F549-DB75-47EB-89AF-F00F69735B65}"/>
              </a:ext>
            </a:extLst>
          </p:cNvPr>
          <p:cNvSpPr/>
          <p:nvPr/>
        </p:nvSpPr>
        <p:spPr>
          <a:xfrm>
            <a:off x="13809966" y="3680922"/>
            <a:ext cx="4348071" cy="12853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A7138CE-BF92-42BC-A4AF-BF9FA77C7EEA}"/>
              </a:ext>
            </a:extLst>
          </p:cNvPr>
          <p:cNvSpPr/>
          <p:nvPr/>
        </p:nvSpPr>
        <p:spPr>
          <a:xfrm>
            <a:off x="9178324" y="3661043"/>
            <a:ext cx="4414336" cy="12853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F4E0C8FB-F4BD-4E3E-A7E2-A878BD560605}"/>
              </a:ext>
            </a:extLst>
          </p:cNvPr>
          <p:cNvSpPr/>
          <p:nvPr/>
        </p:nvSpPr>
        <p:spPr>
          <a:xfrm>
            <a:off x="4506925" y="3621286"/>
            <a:ext cx="4414336" cy="12853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215CF05-28E0-4F70-902D-91C1248433A4}"/>
              </a:ext>
            </a:extLst>
          </p:cNvPr>
          <p:cNvSpPr/>
          <p:nvPr/>
        </p:nvSpPr>
        <p:spPr>
          <a:xfrm>
            <a:off x="9125314" y="1739478"/>
            <a:ext cx="4414336" cy="12853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80D76B3-242A-4D9C-A5DC-E900CB02BB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r>
              <a:rPr lang="ru-RU" dirty="0"/>
              <a:t>Индексы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2937295-F11C-419E-B502-C0F27E0E7F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119875"/>
            <a:ext cx="16383600" cy="3600000"/>
          </a:xfrm>
        </p:spPr>
        <p:txBody>
          <a:bodyPr/>
          <a:lstStyle/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b="1" dirty="0" err="1">
                <a:solidFill>
                  <a:schemeClr val="accent2"/>
                </a:solidFill>
              </a:rPr>
              <a:t>BTree</a:t>
            </a:r>
            <a:endParaRPr lang="en-US" sz="5400" b="1" dirty="0">
              <a:solidFill>
                <a:schemeClr val="accent2"/>
              </a:solidFill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Hash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GIST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SP-GIST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GIN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BRIN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Bitmap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5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A2210E-FB5D-4133-AB16-04B6182609F6}"/>
              </a:ext>
            </a:extLst>
          </p:cNvPr>
          <p:cNvSpPr/>
          <p:nvPr/>
        </p:nvSpPr>
        <p:spPr>
          <a:xfrm>
            <a:off x="9278816" y="1925420"/>
            <a:ext cx="1192696" cy="866663"/>
          </a:xfrm>
          <a:prstGeom prst="rect">
            <a:avLst/>
          </a:prstGeom>
          <a:solidFill>
            <a:schemeClr val="bg2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endParaRPr lang="ru-RU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378635-BAE5-4EBC-A9E7-7579A28EF8B8}"/>
              </a:ext>
            </a:extLst>
          </p:cNvPr>
          <p:cNvSpPr/>
          <p:nvPr/>
        </p:nvSpPr>
        <p:spPr>
          <a:xfrm>
            <a:off x="10633980" y="1925422"/>
            <a:ext cx="1192696" cy="866663"/>
          </a:xfrm>
          <a:prstGeom prst="rect">
            <a:avLst/>
          </a:prstGeom>
          <a:solidFill>
            <a:schemeClr val="bg2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35AA8F-E4B0-4113-A907-39F66EB424FB}"/>
              </a:ext>
            </a:extLst>
          </p:cNvPr>
          <p:cNvSpPr/>
          <p:nvPr/>
        </p:nvSpPr>
        <p:spPr>
          <a:xfrm>
            <a:off x="11989145" y="1925421"/>
            <a:ext cx="1192696" cy="866663"/>
          </a:xfrm>
          <a:prstGeom prst="rect">
            <a:avLst/>
          </a:prstGeom>
          <a:solidFill>
            <a:schemeClr val="bg2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75DE8C-7A3A-4B47-9343-EAC81C3AEA2C}"/>
              </a:ext>
            </a:extLst>
          </p:cNvPr>
          <p:cNvSpPr/>
          <p:nvPr/>
        </p:nvSpPr>
        <p:spPr>
          <a:xfrm>
            <a:off x="4839335" y="3886743"/>
            <a:ext cx="1192696" cy="866663"/>
          </a:xfrm>
          <a:prstGeom prst="rect">
            <a:avLst/>
          </a:prstGeom>
          <a:solidFill>
            <a:schemeClr val="bg2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ru-RU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965476-B9E4-4EFC-AC4D-95FDC9AA0BDC}"/>
              </a:ext>
            </a:extLst>
          </p:cNvPr>
          <p:cNvSpPr/>
          <p:nvPr/>
        </p:nvSpPr>
        <p:spPr>
          <a:xfrm>
            <a:off x="6194499" y="3886745"/>
            <a:ext cx="1192696" cy="866663"/>
          </a:xfrm>
          <a:prstGeom prst="rect">
            <a:avLst/>
          </a:prstGeom>
          <a:solidFill>
            <a:schemeClr val="bg2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C16759-3D40-47CF-87BB-D292E122D775}"/>
              </a:ext>
            </a:extLst>
          </p:cNvPr>
          <p:cNvSpPr/>
          <p:nvPr/>
        </p:nvSpPr>
        <p:spPr>
          <a:xfrm>
            <a:off x="9380185" y="3923732"/>
            <a:ext cx="1192696" cy="866663"/>
          </a:xfrm>
          <a:prstGeom prst="rect">
            <a:avLst/>
          </a:prstGeom>
          <a:solidFill>
            <a:schemeClr val="bg2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335950-D133-4BAD-8C13-EC6979D9E2CC}"/>
              </a:ext>
            </a:extLst>
          </p:cNvPr>
          <p:cNvSpPr/>
          <p:nvPr/>
        </p:nvSpPr>
        <p:spPr>
          <a:xfrm>
            <a:off x="10735349" y="3919875"/>
            <a:ext cx="1192696" cy="866663"/>
          </a:xfrm>
          <a:prstGeom prst="rect">
            <a:avLst/>
          </a:prstGeom>
          <a:solidFill>
            <a:schemeClr val="bg2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</a:t>
            </a:r>
            <a:endParaRPr lang="ru-RU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974407-36F7-48AB-8304-CE15A55DD519}"/>
              </a:ext>
            </a:extLst>
          </p:cNvPr>
          <p:cNvSpPr/>
          <p:nvPr/>
        </p:nvSpPr>
        <p:spPr>
          <a:xfrm>
            <a:off x="15391517" y="3906487"/>
            <a:ext cx="1192696" cy="866663"/>
          </a:xfrm>
          <a:prstGeom prst="rect">
            <a:avLst/>
          </a:prstGeom>
          <a:solidFill>
            <a:schemeClr val="bg2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A679BE-3523-4B6E-ABA6-D6A69213F38C}"/>
              </a:ext>
            </a:extLst>
          </p:cNvPr>
          <p:cNvSpPr/>
          <p:nvPr/>
        </p:nvSpPr>
        <p:spPr>
          <a:xfrm>
            <a:off x="16746682" y="3919874"/>
            <a:ext cx="1192696" cy="866663"/>
          </a:xfrm>
          <a:prstGeom prst="rect">
            <a:avLst/>
          </a:prstGeom>
          <a:solidFill>
            <a:schemeClr val="bg2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318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8F7E9C-3291-4C64-9734-D6E1C67B4EF8}"/>
              </a:ext>
            </a:extLst>
          </p:cNvPr>
          <p:cNvCxnSpPr>
            <a:cxnSpLocks/>
            <a:stCxn id="8" idx="2"/>
            <a:endCxn id="58" idx="0"/>
          </p:cNvCxnSpPr>
          <p:nvPr/>
        </p:nvCxnSpPr>
        <p:spPr>
          <a:xfrm flipH="1">
            <a:off x="6714093" y="2792083"/>
            <a:ext cx="3161071" cy="8292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87751D-E316-48AD-88B7-1EDA0CC118EE}"/>
              </a:ext>
            </a:extLst>
          </p:cNvPr>
          <p:cNvCxnSpPr>
            <a:cxnSpLocks/>
            <a:stCxn id="9" idx="2"/>
            <a:endCxn id="59" idx="0"/>
          </p:cNvCxnSpPr>
          <p:nvPr/>
        </p:nvCxnSpPr>
        <p:spPr>
          <a:xfrm>
            <a:off x="11230328" y="2792085"/>
            <a:ext cx="155164" cy="868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53C96C-D2D3-474C-B35A-AE4DA0338872}"/>
              </a:ext>
            </a:extLst>
          </p:cNvPr>
          <p:cNvCxnSpPr>
            <a:cxnSpLocks/>
            <a:stCxn id="10" idx="2"/>
            <a:endCxn id="60" idx="0"/>
          </p:cNvCxnSpPr>
          <p:nvPr/>
        </p:nvCxnSpPr>
        <p:spPr>
          <a:xfrm>
            <a:off x="12585493" y="2792084"/>
            <a:ext cx="3398509" cy="8888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AB1BF73-10E2-4E98-9863-FAF1B4A4D789}"/>
              </a:ext>
            </a:extLst>
          </p:cNvPr>
          <p:cNvSpPr/>
          <p:nvPr/>
        </p:nvSpPr>
        <p:spPr>
          <a:xfrm>
            <a:off x="7549663" y="3886743"/>
            <a:ext cx="1192696" cy="866663"/>
          </a:xfrm>
          <a:prstGeom prst="rect">
            <a:avLst/>
          </a:prstGeom>
          <a:solidFill>
            <a:schemeClr val="bg2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endParaRPr lang="ru-RU" sz="32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C2FF9A-FC30-482D-90E1-2FE1B4674E6D}"/>
              </a:ext>
            </a:extLst>
          </p:cNvPr>
          <p:cNvCxnSpPr>
            <a:stCxn id="31" idx="3"/>
            <a:endCxn id="13" idx="1"/>
          </p:cNvCxnSpPr>
          <p:nvPr/>
        </p:nvCxnSpPr>
        <p:spPr>
          <a:xfrm>
            <a:off x="8742359" y="4320075"/>
            <a:ext cx="637826" cy="36989"/>
          </a:xfrm>
          <a:prstGeom prst="straightConnector1">
            <a:avLst/>
          </a:prstGeom>
          <a:ln w="5080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999D922-772C-4B4A-A3A3-F8BA63310E60}"/>
              </a:ext>
            </a:extLst>
          </p:cNvPr>
          <p:cNvSpPr/>
          <p:nvPr/>
        </p:nvSpPr>
        <p:spPr>
          <a:xfrm>
            <a:off x="12116739" y="3897093"/>
            <a:ext cx="1192696" cy="866663"/>
          </a:xfrm>
          <a:prstGeom prst="rect">
            <a:avLst/>
          </a:prstGeom>
          <a:solidFill>
            <a:schemeClr val="bg2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</a:t>
            </a:r>
            <a:endParaRPr lang="ru-RU" sz="3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2654D-2841-4DFF-BA15-86665AEE8034}"/>
              </a:ext>
            </a:extLst>
          </p:cNvPr>
          <p:cNvSpPr/>
          <p:nvPr/>
        </p:nvSpPr>
        <p:spPr>
          <a:xfrm>
            <a:off x="14049863" y="3926506"/>
            <a:ext cx="1192696" cy="866663"/>
          </a:xfrm>
          <a:prstGeom prst="rect">
            <a:avLst/>
          </a:prstGeom>
          <a:solidFill>
            <a:schemeClr val="bg2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150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69DAD3-0F46-48D3-8AFE-75C26308A602}"/>
              </a:ext>
            </a:extLst>
          </p:cNvPr>
          <p:cNvCxnSpPr/>
          <p:nvPr/>
        </p:nvCxnSpPr>
        <p:spPr>
          <a:xfrm>
            <a:off x="13386811" y="4320075"/>
            <a:ext cx="637826" cy="36989"/>
          </a:xfrm>
          <a:prstGeom prst="straightConnector1">
            <a:avLst/>
          </a:prstGeom>
          <a:ln w="5080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B01FCE-5711-42CD-85A6-F2BB20D3656C}"/>
              </a:ext>
            </a:extLst>
          </p:cNvPr>
          <p:cNvCxnSpPr>
            <a:cxnSpLocks/>
          </p:cNvCxnSpPr>
          <p:nvPr/>
        </p:nvCxnSpPr>
        <p:spPr>
          <a:xfrm>
            <a:off x="5435684" y="4763756"/>
            <a:ext cx="25225" cy="9339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E9C7A5-0450-4B72-9BE0-7F1A07FD826E}"/>
              </a:ext>
            </a:extLst>
          </p:cNvPr>
          <p:cNvCxnSpPr>
            <a:cxnSpLocks/>
          </p:cNvCxnSpPr>
          <p:nvPr/>
        </p:nvCxnSpPr>
        <p:spPr>
          <a:xfrm>
            <a:off x="6820537" y="4697495"/>
            <a:ext cx="25225" cy="9339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AA96AC-F50E-497F-A8F3-B3F4412BD885}"/>
              </a:ext>
            </a:extLst>
          </p:cNvPr>
          <p:cNvCxnSpPr>
            <a:cxnSpLocks/>
          </p:cNvCxnSpPr>
          <p:nvPr/>
        </p:nvCxnSpPr>
        <p:spPr>
          <a:xfrm>
            <a:off x="8172260" y="4697495"/>
            <a:ext cx="25225" cy="9339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3830E7D-ADCE-4AF1-BB6B-75A9FC22EF0B}"/>
              </a:ext>
            </a:extLst>
          </p:cNvPr>
          <p:cNvCxnSpPr>
            <a:cxnSpLocks/>
          </p:cNvCxnSpPr>
          <p:nvPr/>
        </p:nvCxnSpPr>
        <p:spPr>
          <a:xfrm>
            <a:off x="9974560" y="4810139"/>
            <a:ext cx="25225" cy="9339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C2864EA-4093-4ED9-BE7F-F83CF8C072CC}"/>
              </a:ext>
            </a:extLst>
          </p:cNvPr>
          <p:cNvCxnSpPr>
            <a:cxnSpLocks/>
          </p:cNvCxnSpPr>
          <p:nvPr/>
        </p:nvCxnSpPr>
        <p:spPr>
          <a:xfrm>
            <a:off x="11339538" y="4803513"/>
            <a:ext cx="25225" cy="9339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FC5CFA4-46CD-4C58-8B0F-1F2CF15B21F5}"/>
              </a:ext>
            </a:extLst>
          </p:cNvPr>
          <p:cNvCxnSpPr>
            <a:cxnSpLocks/>
          </p:cNvCxnSpPr>
          <p:nvPr/>
        </p:nvCxnSpPr>
        <p:spPr>
          <a:xfrm>
            <a:off x="12724391" y="4777009"/>
            <a:ext cx="25225" cy="9339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6B3CDB-AA18-4940-A1A7-2AB36D021339}"/>
              </a:ext>
            </a:extLst>
          </p:cNvPr>
          <p:cNvCxnSpPr>
            <a:cxnSpLocks/>
          </p:cNvCxnSpPr>
          <p:nvPr/>
        </p:nvCxnSpPr>
        <p:spPr>
          <a:xfrm>
            <a:off x="14645959" y="4770383"/>
            <a:ext cx="25225" cy="9339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27BE6BA-3B0B-4D9E-A37E-4F6E8C7BEE80}"/>
              </a:ext>
            </a:extLst>
          </p:cNvPr>
          <p:cNvCxnSpPr>
            <a:cxnSpLocks/>
          </p:cNvCxnSpPr>
          <p:nvPr/>
        </p:nvCxnSpPr>
        <p:spPr>
          <a:xfrm>
            <a:off x="16010937" y="4783635"/>
            <a:ext cx="25225" cy="9339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8A9DEE5-D71A-4A33-91F7-EF6C6A002EEF}"/>
              </a:ext>
            </a:extLst>
          </p:cNvPr>
          <p:cNvCxnSpPr>
            <a:cxnSpLocks/>
          </p:cNvCxnSpPr>
          <p:nvPr/>
        </p:nvCxnSpPr>
        <p:spPr>
          <a:xfrm>
            <a:off x="17375913" y="4796887"/>
            <a:ext cx="25225" cy="9339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515E27E-E88B-4ED4-AB0F-003FA929EAE6}"/>
              </a:ext>
            </a:extLst>
          </p:cNvPr>
          <p:cNvSpPr/>
          <p:nvPr/>
        </p:nvSpPr>
        <p:spPr>
          <a:xfrm rot="16200000">
            <a:off x="4370101" y="6351733"/>
            <a:ext cx="2130517" cy="77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Block</a:t>
            </a:r>
            <a:endParaRPr lang="ru-RU" sz="28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D805352-AAE0-4C71-A368-820FE13433F4}"/>
              </a:ext>
            </a:extLst>
          </p:cNvPr>
          <p:cNvSpPr/>
          <p:nvPr/>
        </p:nvSpPr>
        <p:spPr>
          <a:xfrm rot="16200000">
            <a:off x="5768210" y="6335434"/>
            <a:ext cx="2130517" cy="77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Block</a:t>
            </a:r>
            <a:endParaRPr lang="ru-RU" sz="2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465C018-FEE8-430A-9B9E-670763C1AB9C}"/>
              </a:ext>
            </a:extLst>
          </p:cNvPr>
          <p:cNvSpPr/>
          <p:nvPr/>
        </p:nvSpPr>
        <p:spPr>
          <a:xfrm rot="16200000">
            <a:off x="7124570" y="6304954"/>
            <a:ext cx="2130517" cy="77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Block</a:t>
            </a:r>
            <a:endParaRPr lang="ru-RU" sz="28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14E2AED-9DA5-4817-A0CB-764AA147B52C}"/>
              </a:ext>
            </a:extLst>
          </p:cNvPr>
          <p:cNvSpPr/>
          <p:nvPr/>
        </p:nvSpPr>
        <p:spPr>
          <a:xfrm rot="16200000">
            <a:off x="8907650" y="6365914"/>
            <a:ext cx="2130517" cy="77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Block</a:t>
            </a:r>
            <a:endParaRPr lang="ru-RU" sz="28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6BB6172-CE81-42E2-B7AB-7B4DF99E9428}"/>
              </a:ext>
            </a:extLst>
          </p:cNvPr>
          <p:cNvSpPr/>
          <p:nvPr/>
        </p:nvSpPr>
        <p:spPr>
          <a:xfrm rot="16200000">
            <a:off x="10294155" y="6382213"/>
            <a:ext cx="2130517" cy="77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Block</a:t>
            </a:r>
            <a:endParaRPr lang="ru-RU" sz="28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6AECE91-9482-4D36-828D-1D2B2536A326}"/>
              </a:ext>
            </a:extLst>
          </p:cNvPr>
          <p:cNvSpPr/>
          <p:nvPr/>
        </p:nvSpPr>
        <p:spPr>
          <a:xfrm rot="16200000">
            <a:off x="11647829" y="6365914"/>
            <a:ext cx="2130517" cy="77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Block</a:t>
            </a:r>
            <a:endParaRPr lang="ru-RU" sz="28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65DF916-973C-415F-8F71-4DE1EA86BB7D}"/>
              </a:ext>
            </a:extLst>
          </p:cNvPr>
          <p:cNvSpPr/>
          <p:nvPr/>
        </p:nvSpPr>
        <p:spPr>
          <a:xfrm rot="16200000">
            <a:off x="13605926" y="6365914"/>
            <a:ext cx="2130517" cy="77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Block</a:t>
            </a:r>
            <a:endParaRPr lang="ru-RU" sz="28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CCD1F0E-8616-445D-AE6E-AA1CB008E091}"/>
              </a:ext>
            </a:extLst>
          </p:cNvPr>
          <p:cNvSpPr/>
          <p:nvPr/>
        </p:nvSpPr>
        <p:spPr>
          <a:xfrm rot="16200000">
            <a:off x="14970904" y="6413320"/>
            <a:ext cx="2130517" cy="77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Block</a:t>
            </a:r>
            <a:endParaRPr lang="ru-RU" sz="28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52809AA-69C6-455D-B2EE-FCEEDAE3AF4E}"/>
              </a:ext>
            </a:extLst>
          </p:cNvPr>
          <p:cNvSpPr/>
          <p:nvPr/>
        </p:nvSpPr>
        <p:spPr>
          <a:xfrm rot="16200000">
            <a:off x="16310755" y="6382964"/>
            <a:ext cx="2130517" cy="77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Block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1311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B5FF97-1E50-4B32-BD78-0A7A67156D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2287270"/>
            <a:ext cx="16383600" cy="1800000"/>
          </a:xfrm>
        </p:spPr>
        <p:txBody>
          <a:bodyPr/>
          <a:lstStyle/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/>
              <a:t>Основные объекты Баз Данных.</a:t>
            </a:r>
          </a:p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/>
              <a:t>Особенности реализации в </a:t>
            </a:r>
            <a:r>
              <a:rPr lang="en-US" dirty="0"/>
              <a:t>PostgreSQL </a:t>
            </a:r>
            <a:r>
              <a:rPr lang="ru-RU" dirty="0"/>
              <a:t>и  </a:t>
            </a:r>
            <a:r>
              <a:rPr lang="en-US" dirty="0" err="1"/>
              <a:t>GreenPlum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673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80D76B3-242A-4D9C-A5DC-E900CB02BB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r>
              <a:rPr lang="ru-RU" dirty="0"/>
              <a:t>Индексы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2937295-F11C-419E-B502-C0F27E0E7F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095198"/>
            <a:ext cx="16383600" cy="3600000"/>
          </a:xfrm>
        </p:spPr>
        <p:txBody>
          <a:bodyPr/>
          <a:lstStyle/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 err="1"/>
              <a:t>BTree</a:t>
            </a:r>
            <a:endParaRPr lang="en-US" sz="5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accent2"/>
                </a:solidFill>
              </a:rPr>
              <a:t>Hash</a:t>
            </a:r>
            <a:r>
              <a:rPr lang="ru-RU" sz="5400" b="1" dirty="0">
                <a:solidFill>
                  <a:schemeClr val="accent2"/>
                </a:solidFill>
              </a:rPr>
              <a:t>            </a:t>
            </a:r>
            <a:r>
              <a:rPr lang="en-US" sz="5400" b="1" dirty="0">
                <a:solidFill>
                  <a:srgbClr val="C00000"/>
                </a:solidFill>
              </a:rPr>
              <a:t>PostgreSQL only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GIST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SP-GIST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GIN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BRIN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Bitmap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050068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80D76B3-242A-4D9C-A5DC-E900CB02BB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r>
              <a:rPr lang="ru-RU" dirty="0"/>
              <a:t>Индексы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2937295-F11C-419E-B502-C0F27E0E7F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095198"/>
            <a:ext cx="16383600" cy="3600000"/>
          </a:xfrm>
        </p:spPr>
        <p:txBody>
          <a:bodyPr/>
          <a:lstStyle/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 err="1"/>
              <a:t>BTree</a:t>
            </a:r>
            <a:endParaRPr lang="en-US" sz="5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Hash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accent2"/>
                </a:solidFill>
              </a:rPr>
              <a:t>GIST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accent2"/>
                </a:solidFill>
              </a:rPr>
              <a:t>SP-GIST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GIN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BRIN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Bitmap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763066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80D76B3-242A-4D9C-A5DC-E900CB02BB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r>
              <a:rPr lang="ru-RU" dirty="0"/>
              <a:t>Индексы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2937295-F11C-419E-B502-C0F27E0E7F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095198"/>
            <a:ext cx="16383600" cy="3600000"/>
          </a:xfrm>
        </p:spPr>
        <p:txBody>
          <a:bodyPr/>
          <a:lstStyle/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 err="1"/>
              <a:t>BTree</a:t>
            </a:r>
            <a:endParaRPr lang="en-US" sz="5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Hash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GIST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SP-GIST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accent2"/>
                </a:solidFill>
              </a:rPr>
              <a:t>GIN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BRIN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Bitmap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893286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80D76B3-242A-4D9C-A5DC-E900CB02BB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r>
              <a:rPr lang="ru-RU" dirty="0"/>
              <a:t>Индексы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2937295-F11C-419E-B502-C0F27E0E7F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095198"/>
            <a:ext cx="16383600" cy="3600000"/>
          </a:xfrm>
        </p:spPr>
        <p:txBody>
          <a:bodyPr/>
          <a:lstStyle/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 err="1"/>
              <a:t>BTree</a:t>
            </a:r>
            <a:endParaRPr lang="en-US" sz="5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Hash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GIST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SP-GIST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GIN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accent2"/>
                </a:solidFill>
              </a:rPr>
              <a:t>BRIN                  </a:t>
            </a:r>
            <a:r>
              <a:rPr lang="ru-RU" sz="5400" b="1" dirty="0">
                <a:solidFill>
                  <a:schemeClr val="accent2"/>
                </a:solidFill>
              </a:rPr>
              <a:t> </a:t>
            </a:r>
            <a:r>
              <a:rPr lang="en-US" sz="5400" b="1" dirty="0">
                <a:solidFill>
                  <a:srgbClr val="C00000"/>
                </a:solidFill>
              </a:rPr>
              <a:t>PostgreSQL only</a:t>
            </a:r>
            <a:endParaRPr lang="en-US" sz="5400" b="1" dirty="0">
              <a:solidFill>
                <a:schemeClr val="accent2"/>
              </a:solidFill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Bitmap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458274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80D76B3-242A-4D9C-A5DC-E900CB02BB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r>
              <a:rPr lang="ru-RU" dirty="0"/>
              <a:t>Индексы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2937295-F11C-419E-B502-C0F27E0E7F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095198"/>
            <a:ext cx="16383600" cy="3600000"/>
          </a:xfrm>
        </p:spPr>
        <p:txBody>
          <a:bodyPr/>
          <a:lstStyle/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 err="1"/>
              <a:t>BTree</a:t>
            </a:r>
            <a:endParaRPr lang="en-US" sz="5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Hash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GIST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SP-GIST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GIN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BRIN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accent2"/>
                </a:solidFill>
              </a:rPr>
              <a:t>Bitmap </a:t>
            </a:r>
            <a:r>
              <a:rPr lang="ru-RU" sz="5400" b="1" dirty="0">
                <a:solidFill>
                  <a:schemeClr val="accent2"/>
                </a:solidFill>
              </a:rPr>
              <a:t> </a:t>
            </a:r>
            <a:r>
              <a:rPr lang="en-US" sz="5400" b="1" dirty="0">
                <a:solidFill>
                  <a:schemeClr val="accent2"/>
                </a:solidFill>
              </a:rPr>
              <a:t>            </a:t>
            </a:r>
            <a:r>
              <a:rPr lang="en-US" sz="5400" b="1" dirty="0" err="1">
                <a:solidFill>
                  <a:srgbClr val="C00000"/>
                </a:solidFill>
              </a:rPr>
              <a:t>GreenPlum</a:t>
            </a:r>
            <a:r>
              <a:rPr lang="en-US" sz="5400" b="1" dirty="0">
                <a:solidFill>
                  <a:srgbClr val="C00000"/>
                </a:solidFill>
              </a:rPr>
              <a:t> only</a:t>
            </a:r>
            <a:endParaRPr lang="en-US" sz="5400" dirty="0">
              <a:solidFill>
                <a:schemeClr val="accent2"/>
              </a:solidFill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393165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3757FA23-0BA7-4E22-94B3-0093BB3C6E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r>
              <a:rPr lang="ru-RU" dirty="0"/>
              <a:t>Последовательности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D3262B0-DDF0-46A8-84B3-EADF981CBB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095198"/>
            <a:ext cx="16383600" cy="360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5400" dirty="0"/>
              <a:t>Генерация уникальных номеров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5400" dirty="0"/>
              <a:t>Отдельный объект 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5400" dirty="0"/>
              <a:t>Поле типа </a:t>
            </a:r>
            <a:r>
              <a:rPr lang="en-US" sz="5400" dirty="0"/>
              <a:t>SERIAL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5400" dirty="0"/>
          </a:p>
          <a:p>
            <a:pPr marL="457200" indent="-457200">
              <a:lnSpc>
                <a:spcPct val="100000"/>
              </a:lnSpc>
              <a:buFontTx/>
              <a:buChar char="-"/>
            </a:pPr>
            <a:endParaRPr lang="en-US" sz="5400" dirty="0"/>
          </a:p>
          <a:p>
            <a:pPr marL="457200" indent="-457200">
              <a:lnSpc>
                <a:spcPct val="100000"/>
              </a:lnSpc>
              <a:buFontTx/>
              <a:buChar char="-"/>
            </a:pP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642828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509D3A1-E6B6-4866-A2E6-C672934E87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r>
              <a:rPr lang="ru-RU" dirty="0"/>
              <a:t>Триггеры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FD6763D-E023-4370-B6B3-CA61D15FA7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095198"/>
            <a:ext cx="16383600" cy="360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5400" dirty="0"/>
              <a:t>Процедуры при возникновении событий в БД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DDL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Update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Insert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Delete</a:t>
            </a:r>
            <a:endParaRPr lang="ru-RU" sz="54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5400" dirty="0"/>
          </a:p>
          <a:p>
            <a:pPr>
              <a:lnSpc>
                <a:spcPct val="100000"/>
              </a:lnSpc>
            </a:pPr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PostgreSQL   </a:t>
            </a:r>
            <a:r>
              <a:rPr lang="en-US" sz="5400" dirty="0" err="1">
                <a:solidFill>
                  <a:srgbClr val="FF0000"/>
                </a:solidFill>
              </a:rPr>
              <a:t>GreenPlum</a:t>
            </a:r>
            <a:endParaRPr lang="ru-RU" sz="5400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54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5400" dirty="0"/>
          </a:p>
          <a:p>
            <a:pPr marL="457200" indent="-457200">
              <a:lnSpc>
                <a:spcPct val="100000"/>
              </a:lnSpc>
              <a:buFontTx/>
              <a:buChar char="-"/>
            </a:pPr>
            <a:endParaRPr lang="en-US" sz="5400" dirty="0"/>
          </a:p>
          <a:p>
            <a:pPr marL="457200" indent="-457200">
              <a:lnSpc>
                <a:spcPct val="100000"/>
              </a:lnSpc>
              <a:buFontTx/>
              <a:buChar char="-"/>
            </a:pP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007692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E2DF1F23-465A-4760-8F7C-DB04945C07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r>
              <a:rPr lang="ru-RU" dirty="0"/>
              <a:t>Пользовательские функции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BF78DA-2EFE-4B84-A612-25A320F902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095198"/>
            <a:ext cx="16383600" cy="360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6000" dirty="0"/>
              <a:t>Любые действия пользователя на языках: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6000" dirty="0"/>
              <a:t>PL\PGSQL</a:t>
            </a:r>
            <a:endParaRPr lang="ru-RU" sz="60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6000" dirty="0"/>
              <a:t>PL\Python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6000" dirty="0"/>
              <a:t>PL\Perl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6000" dirty="0"/>
              <a:t>PL\TCL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6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1400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7C0B637-D483-4C11-9811-35D22335A0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r>
              <a:rPr lang="ru-RU" dirty="0"/>
              <a:t>Секции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AEAAC96-B5A5-4A44-A158-B89E267A1E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095198"/>
            <a:ext cx="16383600" cy="360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6600" dirty="0"/>
              <a:t>Разбиение по: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600" dirty="0"/>
              <a:t>Дата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600" dirty="0"/>
              <a:t>Диапазон дат/времени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600" dirty="0"/>
              <a:t>Список значений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600" dirty="0"/>
              <a:t>Диапазон значений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66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66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66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6600" dirty="0"/>
          </a:p>
          <a:p>
            <a:pPr marL="457200" indent="-457200">
              <a:lnSpc>
                <a:spcPct val="100000"/>
              </a:lnSpc>
              <a:buFontTx/>
              <a:buChar char="-"/>
            </a:pPr>
            <a:endParaRPr lang="en-US" sz="6600" dirty="0"/>
          </a:p>
          <a:p>
            <a:pPr marL="457200" indent="-457200">
              <a:lnSpc>
                <a:spcPct val="100000"/>
              </a:lnSpc>
              <a:buFontTx/>
              <a:buChar char="-"/>
            </a:pP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3377301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Right 10">
            <a:extLst>
              <a:ext uri="{FF2B5EF4-FFF2-40B4-BE49-F238E27FC236}">
                <a16:creationId xmlns:a16="http://schemas.microsoft.com/office/drawing/2014/main" id="{F8F01E91-EF2E-4CD5-908C-4243C0CC9D54}"/>
              </a:ext>
            </a:extLst>
          </p:cNvPr>
          <p:cNvSpPr/>
          <p:nvPr/>
        </p:nvSpPr>
        <p:spPr>
          <a:xfrm>
            <a:off x="12105861" y="3041374"/>
            <a:ext cx="2802835" cy="1105600"/>
          </a:xfrm>
          <a:prstGeom prst="rightArrow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A4421F-1681-476B-A97B-ED00C041C7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Правила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D8DAC-D406-4A9B-A3FD-A7FE5C4C6F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6000" dirty="0"/>
              <a:t>Переписывание </a:t>
            </a:r>
            <a:r>
              <a:rPr lang="en-US" sz="6000" dirty="0"/>
              <a:t>SQL</a:t>
            </a:r>
            <a:r>
              <a:rPr lang="ru-RU" sz="6000" dirty="0"/>
              <a:t>:</a:t>
            </a:r>
          </a:p>
          <a:p>
            <a:pPr marL="1485900" lvl="1" indent="-457200"/>
            <a:r>
              <a:rPr lang="ru-RU" sz="6000" dirty="0">
                <a:solidFill>
                  <a:srgbClr val="E5E5E5"/>
                </a:solidFill>
              </a:rPr>
              <a:t>Вставка</a:t>
            </a:r>
          </a:p>
          <a:p>
            <a:pPr marL="1485900" lvl="1" indent="-457200"/>
            <a:r>
              <a:rPr lang="ru-RU" sz="6000" dirty="0">
                <a:solidFill>
                  <a:srgbClr val="E5E5E5"/>
                </a:solidFill>
              </a:rPr>
              <a:t>Замена</a:t>
            </a:r>
          </a:p>
          <a:p>
            <a:pPr marL="1485900" lvl="1" indent="-457200"/>
            <a:r>
              <a:rPr lang="ru-RU" sz="6000" dirty="0">
                <a:solidFill>
                  <a:srgbClr val="E5E5E5"/>
                </a:solidFill>
              </a:rPr>
              <a:t>Удаление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6000" dirty="0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FF8424D9-EA24-47AD-957E-7205B81004E7}"/>
              </a:ext>
            </a:extLst>
          </p:cNvPr>
          <p:cNvSpPr/>
          <p:nvPr/>
        </p:nvSpPr>
        <p:spPr>
          <a:xfrm>
            <a:off x="8547652" y="2077889"/>
            <a:ext cx="3379305" cy="2814732"/>
          </a:xfrm>
          <a:prstGeom prst="flowChartPunchedTap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Parser</a:t>
            </a:r>
            <a:endParaRPr lang="ru-RU" sz="8000" b="1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70881137-A966-44D0-9506-96BE7363F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306401" y="1668482"/>
            <a:ext cx="3633546" cy="36335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7F1E00-36E1-440F-9313-D2C3C5EDF8D6}"/>
              </a:ext>
            </a:extLst>
          </p:cNvPr>
          <p:cNvSpPr txBox="1"/>
          <p:nvPr/>
        </p:nvSpPr>
        <p:spPr>
          <a:xfrm>
            <a:off x="14525062" y="2823535"/>
            <a:ext cx="38961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lt1"/>
                </a:solidFill>
              </a:rPr>
              <a:t>Planner</a:t>
            </a:r>
            <a:endParaRPr lang="ru-RU" sz="8000" b="1" dirty="0">
              <a:solidFill>
                <a:schemeClr val="lt1"/>
              </a:solidFill>
            </a:endParaRPr>
          </a:p>
        </p:txBody>
      </p:sp>
      <p:sp>
        <p:nvSpPr>
          <p:cNvPr id="9" name="Flowchart: Collate 8">
            <a:extLst>
              <a:ext uri="{FF2B5EF4-FFF2-40B4-BE49-F238E27FC236}">
                <a16:creationId xmlns:a16="http://schemas.microsoft.com/office/drawing/2014/main" id="{B91155AD-F6C0-416D-A5F5-E93D22955072}"/>
              </a:ext>
            </a:extLst>
          </p:cNvPr>
          <p:cNvSpPr/>
          <p:nvPr/>
        </p:nvSpPr>
        <p:spPr>
          <a:xfrm>
            <a:off x="12741968" y="1322516"/>
            <a:ext cx="1520503" cy="4978895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AA750F-A8E8-4D24-9FC4-EAA7A8D345F0}"/>
              </a:ext>
            </a:extLst>
          </p:cNvPr>
          <p:cNvSpPr txBox="1"/>
          <p:nvPr/>
        </p:nvSpPr>
        <p:spPr>
          <a:xfrm rot="16200000">
            <a:off x="11449880" y="2846169"/>
            <a:ext cx="38961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lt1"/>
                </a:solidFill>
              </a:rPr>
              <a:t>Rewrite</a:t>
            </a:r>
            <a:endParaRPr lang="ru-RU" sz="80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36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2FCCCA-D4E7-4047-814B-5727758FFD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dirty="0"/>
              <a:t>Таблицы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CBA3B-D6B3-4374-8F1B-CA6173D03E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8" y="2420469"/>
            <a:ext cx="8380801" cy="43624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4800" dirty="0"/>
              <a:t>Основной объект хранения Данных в Базе Данных: 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4800"/>
              <a:t>Столбцы определенных </a:t>
            </a:r>
            <a:r>
              <a:rPr lang="ru-RU" sz="4800" dirty="0"/>
              <a:t>типов 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4800" dirty="0"/>
              <a:t>Строки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4800" dirty="0"/>
              <a:t>Данные в ячейках</a:t>
            </a:r>
          </a:p>
          <a:p>
            <a:pPr>
              <a:lnSpc>
                <a:spcPct val="100000"/>
              </a:lnSpc>
            </a:pPr>
            <a:endParaRPr lang="ru-RU" sz="48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48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4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8FA90E4-48A1-41BA-B9B7-0D35B3864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232290"/>
              </p:ext>
            </p:extLst>
          </p:nvPr>
        </p:nvGraphicFramePr>
        <p:xfrm>
          <a:off x="9533964" y="2447365"/>
          <a:ext cx="7844115" cy="54191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14705">
                  <a:extLst>
                    <a:ext uri="{9D8B030D-6E8A-4147-A177-3AD203B41FA5}">
                      <a16:colId xmlns:a16="http://schemas.microsoft.com/office/drawing/2014/main" val="354001103"/>
                    </a:ext>
                  </a:extLst>
                </a:gridCol>
                <a:gridCol w="2614705">
                  <a:extLst>
                    <a:ext uri="{9D8B030D-6E8A-4147-A177-3AD203B41FA5}">
                      <a16:colId xmlns:a16="http://schemas.microsoft.com/office/drawing/2014/main" val="1615288842"/>
                    </a:ext>
                  </a:extLst>
                </a:gridCol>
                <a:gridCol w="2614705">
                  <a:extLst>
                    <a:ext uri="{9D8B030D-6E8A-4147-A177-3AD203B41FA5}">
                      <a16:colId xmlns:a16="http://schemas.microsoft.com/office/drawing/2014/main" val="1470564651"/>
                    </a:ext>
                  </a:extLst>
                </a:gridCol>
              </a:tblGrid>
              <a:tr h="84716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 </a:t>
                      </a:r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  <a:r>
                        <a:rPr lang="en-US" dirty="0"/>
                        <a:t> varchar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  <a:r>
                        <a:rPr lang="en-US" dirty="0"/>
                        <a:t> json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013664"/>
                  </a:ext>
                </a:extLst>
              </a:tr>
              <a:tr h="8471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Псков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{“orders”:</a:t>
                      </a:r>
                    </a:p>
                    <a:p>
                      <a:pPr algn="l"/>
                      <a:r>
                        <a:rPr lang="en-US" dirty="0"/>
                        <a:t>    {“customer”: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964804"/>
                  </a:ext>
                </a:extLst>
              </a:tr>
              <a:tr h="8471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Вязьма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{“district”:</a:t>
                      </a:r>
                    </a:p>
                    <a:p>
                      <a:pPr algn="l"/>
                      <a:r>
                        <a:rPr lang="en-US" dirty="0"/>
                        <a:t>    {“id”:  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028757"/>
                  </a:ext>
                </a:extLst>
              </a:tr>
              <a:tr h="8471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Троицк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{“mayor”:</a:t>
                      </a:r>
                    </a:p>
                    <a:p>
                      <a:pPr algn="l"/>
                      <a:r>
                        <a:rPr lang="en-US" dirty="0"/>
                        <a:t>    {“id”:”3”}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642860"/>
                  </a:ext>
                </a:extLst>
              </a:tr>
              <a:tr h="8471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Россошь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{“streets”:</a:t>
                      </a:r>
                    </a:p>
                    <a:p>
                      <a:pPr algn="l"/>
                      <a:r>
                        <a:rPr lang="en-US" dirty="0"/>
                        <a:t>    {“length”: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14827"/>
                  </a:ext>
                </a:extLst>
              </a:tr>
              <a:tr h="8471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Мытищи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{“orders”:</a:t>
                      </a:r>
                    </a:p>
                    <a:p>
                      <a:pPr algn="l"/>
                      <a:r>
                        <a:rPr lang="en-US" dirty="0"/>
                        <a:t>    {“customer”: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78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317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B5FF97-1E50-4B32-BD78-0A7A67156D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2287270"/>
            <a:ext cx="16383600" cy="1800000"/>
          </a:xfrm>
        </p:spPr>
        <p:txBody>
          <a:bodyPr/>
          <a:lstStyle/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/>
              <a:t>Основные объекты Баз Данных.</a:t>
            </a:r>
          </a:p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/>
              <a:t>Особенности реализации в </a:t>
            </a:r>
            <a:r>
              <a:rPr lang="en-US" dirty="0"/>
              <a:t>PostgreSQL </a:t>
            </a:r>
            <a:r>
              <a:rPr lang="ru-RU" dirty="0"/>
              <a:t>и  </a:t>
            </a:r>
            <a:r>
              <a:rPr lang="en-US" dirty="0" err="1"/>
              <a:t>GreenPlum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513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B9492A44-9FD2-4097-981D-48A797AF8C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pPr algn="ctr"/>
            <a:r>
              <a:rPr lang="ru-RU" dirty="0"/>
              <a:t>Таблицы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25C8075-EE9E-49DB-A479-67B219E81C14}"/>
              </a:ext>
            </a:extLst>
          </p:cNvPr>
          <p:cNvSpPr txBox="1">
            <a:spLocks/>
          </p:cNvSpPr>
          <p:nvPr/>
        </p:nvSpPr>
        <p:spPr>
          <a:xfrm>
            <a:off x="1141201" y="2122296"/>
            <a:ext cx="7383274" cy="4362459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 kern="1200">
                <a:solidFill>
                  <a:srgbClr val="E5E5E5"/>
                </a:solidFill>
                <a:latin typeface="Input 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b="1" dirty="0">
                <a:solidFill>
                  <a:schemeClr val="accent2"/>
                </a:solidFill>
              </a:rPr>
              <a:t>Постоянные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Временные 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Нежурналируемые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Внешние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Представления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60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AF649FA-670D-4F8D-ABE9-9B0FD5A313D7}"/>
              </a:ext>
            </a:extLst>
          </p:cNvPr>
          <p:cNvSpPr txBox="1">
            <a:spLocks/>
          </p:cNvSpPr>
          <p:nvPr/>
        </p:nvSpPr>
        <p:spPr>
          <a:xfrm>
            <a:off x="9481930" y="2152968"/>
            <a:ext cx="8284394" cy="4362459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 kern="1200">
                <a:solidFill>
                  <a:srgbClr val="E5E5E5"/>
                </a:solidFill>
                <a:latin typeface="Input 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Стандартные объекты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Сохраняются на диске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Журналируются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6000" dirty="0"/>
              <a:t>ACID compliant</a:t>
            </a:r>
          </a:p>
          <a:p>
            <a:pPr>
              <a:lnSpc>
                <a:spcPct val="100000"/>
              </a:lnSpc>
            </a:pPr>
            <a:r>
              <a:rPr lang="en-US" sz="6000" dirty="0">
                <a:solidFill>
                  <a:schemeClr val="accent6">
                    <a:lumMod val="75000"/>
                  </a:schemeClr>
                </a:solidFill>
              </a:rPr>
              <a:t>PostgreSQL   </a:t>
            </a:r>
            <a:r>
              <a:rPr lang="en-US" sz="6000" dirty="0" err="1">
                <a:solidFill>
                  <a:schemeClr val="accent6">
                    <a:lumMod val="75000"/>
                  </a:schemeClr>
                </a:solidFill>
              </a:rPr>
              <a:t>GreenPlum</a:t>
            </a:r>
            <a:endParaRPr lang="ru-RU" sz="6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65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2CE6411-01E1-4A18-80F2-D6E6D53AC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pPr algn="ctr"/>
            <a:r>
              <a:rPr lang="ru-RU" dirty="0"/>
              <a:t>Таблицы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2A4D2A9-7343-42AC-8DAE-00DEE63EF088}"/>
              </a:ext>
            </a:extLst>
          </p:cNvPr>
          <p:cNvSpPr txBox="1">
            <a:spLocks/>
          </p:cNvSpPr>
          <p:nvPr/>
        </p:nvSpPr>
        <p:spPr>
          <a:xfrm>
            <a:off x="1141201" y="2122296"/>
            <a:ext cx="7383274" cy="4362459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 kern="1200">
                <a:solidFill>
                  <a:srgbClr val="E5E5E5"/>
                </a:solidFill>
                <a:latin typeface="Input 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Постоянные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b="1" dirty="0">
                <a:solidFill>
                  <a:schemeClr val="accent2"/>
                </a:solidFill>
              </a:rPr>
              <a:t>Временные 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Нежурналируемые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Внешние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Представления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60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68A336-EFCC-41CE-841A-1CB9E8C8420F}"/>
              </a:ext>
            </a:extLst>
          </p:cNvPr>
          <p:cNvSpPr txBox="1">
            <a:spLocks/>
          </p:cNvSpPr>
          <p:nvPr/>
        </p:nvSpPr>
        <p:spPr>
          <a:xfrm>
            <a:off x="9481930" y="2093334"/>
            <a:ext cx="8284394" cy="4362459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 kern="1200">
                <a:solidFill>
                  <a:srgbClr val="E5E5E5"/>
                </a:solidFill>
                <a:latin typeface="Input 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Живут только в рамках сессии/транзакции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Специальная временная схема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Сохраняются на диске</a:t>
            </a:r>
          </a:p>
          <a:p>
            <a:pPr>
              <a:lnSpc>
                <a:spcPct val="100000"/>
              </a:lnSpc>
            </a:pPr>
            <a:r>
              <a:rPr lang="en-US" sz="6000" dirty="0">
                <a:solidFill>
                  <a:schemeClr val="accent6">
                    <a:lumMod val="75000"/>
                  </a:schemeClr>
                </a:solidFill>
              </a:rPr>
              <a:t>PostgreSQL   </a:t>
            </a:r>
            <a:r>
              <a:rPr lang="en-US" sz="6000" dirty="0" err="1">
                <a:solidFill>
                  <a:schemeClr val="accent6">
                    <a:lumMod val="75000"/>
                  </a:schemeClr>
                </a:solidFill>
              </a:rPr>
              <a:t>GreenPlum</a:t>
            </a:r>
            <a:endParaRPr lang="ru-RU" sz="6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68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AEC9386-47BE-4748-AF07-D2D5B0348C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pPr algn="ctr"/>
            <a:r>
              <a:rPr lang="ru-RU" dirty="0"/>
              <a:t>Таблицы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97AB20B-617D-4196-9BC3-59A2B48C0684}"/>
              </a:ext>
            </a:extLst>
          </p:cNvPr>
          <p:cNvSpPr txBox="1">
            <a:spLocks/>
          </p:cNvSpPr>
          <p:nvPr/>
        </p:nvSpPr>
        <p:spPr>
          <a:xfrm>
            <a:off x="1141201" y="2122296"/>
            <a:ext cx="7383274" cy="4362459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 kern="1200">
                <a:solidFill>
                  <a:srgbClr val="E5E5E5"/>
                </a:solidFill>
                <a:latin typeface="Input 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Постоянные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Временные 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b="1" dirty="0">
                <a:solidFill>
                  <a:schemeClr val="accent2"/>
                </a:solidFill>
              </a:rPr>
              <a:t>Нежурналируемые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Внешние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Представления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60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F4A8F4B-2DFC-4662-B144-779D364DB607}"/>
              </a:ext>
            </a:extLst>
          </p:cNvPr>
          <p:cNvSpPr txBox="1">
            <a:spLocks/>
          </p:cNvSpPr>
          <p:nvPr/>
        </p:nvSpPr>
        <p:spPr>
          <a:xfrm>
            <a:off x="9481930" y="2093334"/>
            <a:ext cx="8284394" cy="4362459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 kern="1200">
                <a:solidFill>
                  <a:srgbClr val="E5E5E5"/>
                </a:solidFill>
                <a:latin typeface="Input 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Живут только до перезагрузки/сбоя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Не журналируются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Хранятся на диске</a:t>
            </a:r>
          </a:p>
          <a:p>
            <a:pPr>
              <a:lnSpc>
                <a:spcPct val="100000"/>
              </a:lnSpc>
            </a:pPr>
            <a:r>
              <a:rPr lang="en-US" sz="6000" dirty="0">
                <a:solidFill>
                  <a:schemeClr val="accent6">
                    <a:lumMod val="75000"/>
                  </a:schemeClr>
                </a:solidFill>
              </a:rPr>
              <a:t>PostgreSQL   </a:t>
            </a:r>
            <a:r>
              <a:rPr lang="en-US" sz="6000" dirty="0" err="1">
                <a:solidFill>
                  <a:srgbClr val="FF0000"/>
                </a:solidFill>
              </a:rPr>
              <a:t>GreenPlum</a:t>
            </a:r>
            <a:endParaRPr lang="ru-RU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74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54AB77F-896A-4C9B-9763-77E436F40C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pPr algn="ctr"/>
            <a:r>
              <a:rPr lang="ru-RU" dirty="0"/>
              <a:t>Таблицы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B4D3C3C-E0B5-4B53-BBF8-1B972E4C8570}"/>
              </a:ext>
            </a:extLst>
          </p:cNvPr>
          <p:cNvSpPr txBox="1">
            <a:spLocks/>
          </p:cNvSpPr>
          <p:nvPr/>
        </p:nvSpPr>
        <p:spPr>
          <a:xfrm>
            <a:off x="1141201" y="2122296"/>
            <a:ext cx="7383274" cy="4362459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 kern="1200">
                <a:solidFill>
                  <a:srgbClr val="E5E5E5"/>
                </a:solidFill>
                <a:latin typeface="Input 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Постоянные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Временные</a:t>
            </a:r>
            <a:r>
              <a:rPr lang="ru-RU" sz="6000" b="1" dirty="0">
                <a:solidFill>
                  <a:schemeClr val="accent2"/>
                </a:solidFill>
              </a:rPr>
              <a:t> 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Нежурналируемые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b="1" dirty="0">
                <a:solidFill>
                  <a:schemeClr val="accent2"/>
                </a:solidFill>
              </a:rPr>
              <a:t>Внешние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Представления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60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348DB12-70AC-4FD4-A688-EA53CDE70375}"/>
              </a:ext>
            </a:extLst>
          </p:cNvPr>
          <p:cNvSpPr txBox="1">
            <a:spLocks/>
          </p:cNvSpPr>
          <p:nvPr/>
        </p:nvSpPr>
        <p:spPr>
          <a:xfrm>
            <a:off x="9481930" y="2093334"/>
            <a:ext cx="8284394" cy="4362459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 kern="1200">
                <a:solidFill>
                  <a:srgbClr val="E5E5E5"/>
                </a:solidFill>
                <a:latin typeface="Input 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В БД только метаданные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6000" dirty="0"/>
              <a:t>txt/json/</a:t>
            </a:r>
            <a:r>
              <a:rPr lang="en-US" sz="6000" dirty="0" err="1"/>
              <a:t>avro</a:t>
            </a:r>
            <a:r>
              <a:rPr lang="en-US" sz="6000" dirty="0"/>
              <a:t>/parquet/ s3/web/</a:t>
            </a:r>
            <a:r>
              <a:rPr lang="en-US" sz="6000" dirty="0" err="1"/>
              <a:t>hdfs</a:t>
            </a:r>
            <a:r>
              <a:rPr lang="en-US" sz="6000" dirty="0"/>
              <a:t>/Oracle/ MSSQL/…</a:t>
            </a:r>
            <a:endParaRPr lang="ru-RU" sz="6000" dirty="0"/>
          </a:p>
          <a:p>
            <a:pPr>
              <a:lnSpc>
                <a:spcPct val="100000"/>
              </a:lnSpc>
            </a:pPr>
            <a:r>
              <a:rPr lang="en-US" sz="6000" dirty="0">
                <a:solidFill>
                  <a:schemeClr val="accent6">
                    <a:lumMod val="75000"/>
                  </a:schemeClr>
                </a:solidFill>
              </a:rPr>
              <a:t>PostgreSQL   </a:t>
            </a:r>
            <a:r>
              <a:rPr lang="en-US" sz="6000" dirty="0" err="1">
                <a:solidFill>
                  <a:schemeClr val="accent6">
                    <a:lumMod val="75000"/>
                  </a:schemeClr>
                </a:solidFill>
              </a:rPr>
              <a:t>GreenPlum</a:t>
            </a:r>
            <a:endParaRPr lang="ru-RU" sz="6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2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5CFD932B-8BAF-4397-846D-E4AC8F88CB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pPr algn="ctr"/>
            <a:r>
              <a:rPr lang="ru-RU" dirty="0"/>
              <a:t>Таблицы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9E575CD-63C8-427A-8D40-987C1952385B}"/>
              </a:ext>
            </a:extLst>
          </p:cNvPr>
          <p:cNvSpPr txBox="1">
            <a:spLocks/>
          </p:cNvSpPr>
          <p:nvPr/>
        </p:nvSpPr>
        <p:spPr>
          <a:xfrm>
            <a:off x="1141201" y="2122296"/>
            <a:ext cx="7383274" cy="4362459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 kern="1200">
                <a:solidFill>
                  <a:srgbClr val="E5E5E5"/>
                </a:solidFill>
                <a:latin typeface="Input 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Постоянные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Временные</a:t>
            </a:r>
            <a:r>
              <a:rPr lang="ru-RU" sz="6000" b="1" dirty="0">
                <a:solidFill>
                  <a:schemeClr val="accent2"/>
                </a:solidFill>
              </a:rPr>
              <a:t> 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Нежурналируемые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Внешние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b="1" dirty="0">
                <a:solidFill>
                  <a:schemeClr val="accent2"/>
                </a:solidFill>
              </a:rPr>
              <a:t>Представления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60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43190E7-FF06-4ED7-A720-C97673C2F8E0}"/>
              </a:ext>
            </a:extLst>
          </p:cNvPr>
          <p:cNvSpPr txBox="1">
            <a:spLocks/>
          </p:cNvSpPr>
          <p:nvPr/>
        </p:nvSpPr>
        <p:spPr>
          <a:xfrm>
            <a:off x="9481930" y="2093334"/>
            <a:ext cx="8284394" cy="4362459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 kern="1200">
                <a:solidFill>
                  <a:srgbClr val="E5E5E5"/>
                </a:solidFill>
                <a:latin typeface="Input 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Результат операции над другими таблицами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Вычисляются на лету 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6000" dirty="0"/>
              <a:t>Или сохраняются и перерасчитываются</a:t>
            </a:r>
          </a:p>
          <a:p>
            <a:pPr>
              <a:lnSpc>
                <a:spcPct val="100000"/>
              </a:lnSpc>
            </a:pPr>
            <a:r>
              <a:rPr lang="en-US" sz="6000" dirty="0">
                <a:solidFill>
                  <a:schemeClr val="accent6">
                    <a:lumMod val="75000"/>
                  </a:schemeClr>
                </a:solidFill>
              </a:rPr>
              <a:t>PostgreSQL   </a:t>
            </a:r>
            <a:r>
              <a:rPr lang="en-US" sz="6000" dirty="0" err="1">
                <a:solidFill>
                  <a:schemeClr val="accent6">
                    <a:lumMod val="75000"/>
                  </a:schemeClr>
                </a:solidFill>
              </a:rPr>
              <a:t>GreenPlum</a:t>
            </a:r>
            <a:endParaRPr lang="ru-RU" sz="6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776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8EF70B-5371-40B2-AB76-D85C29B65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00235-F760-4402-863D-0FD93C1CE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sz="6000" b="1" dirty="0">
                <a:solidFill>
                  <a:schemeClr val="accent2"/>
                </a:solidFill>
              </a:rPr>
              <a:t>Типы</a:t>
            </a:r>
            <a:r>
              <a:rPr lang="ru-RU" sz="4800" b="1" dirty="0">
                <a:solidFill>
                  <a:srgbClr val="FF5433"/>
                </a:solidFill>
              </a:rPr>
              <a:t> </a:t>
            </a:r>
            <a:r>
              <a:rPr lang="ru-RU" sz="6000" b="1" dirty="0">
                <a:solidFill>
                  <a:schemeClr val="accent2"/>
                </a:solidFill>
              </a:rPr>
              <a:t>данных</a:t>
            </a:r>
            <a:r>
              <a:rPr lang="ru-RU" sz="4800" b="1" dirty="0">
                <a:solidFill>
                  <a:srgbClr val="FF5433"/>
                </a:solidFill>
              </a:rPr>
              <a:t> </a:t>
            </a:r>
            <a:r>
              <a:rPr lang="ru-RU" sz="4800" dirty="0"/>
              <a:t>– доступные способы представления данных в БД</a:t>
            </a:r>
          </a:p>
          <a:p>
            <a:endParaRPr lang="ru-RU" sz="48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4800" dirty="0"/>
              <a:t>Числовые</a:t>
            </a:r>
            <a:endParaRPr lang="en-US" sz="48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4800" dirty="0"/>
              <a:t>Символьные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4800" dirty="0"/>
              <a:t>Двоичные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4800" dirty="0"/>
              <a:t>Логические</a:t>
            </a:r>
            <a:endParaRPr lang="en-US" sz="48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4800" dirty="0"/>
              <a:t>Дата/время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4800" dirty="0"/>
              <a:t>Перечисляемый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ru-RU" sz="48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ru-RU" sz="48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588019994"/>
      </p:ext>
    </p:extLst>
  </p:cSld>
  <p:clrMapOvr>
    <a:masterClrMapping/>
  </p:clrMapOvr>
</p:sld>
</file>

<file path=ppt/theme/theme1.xml><?xml version="1.0" encoding="utf-8"?>
<a:theme xmlns:a="http://schemas.openxmlformats.org/drawingml/2006/main" name="Обложка-1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Обложка-2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сновной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20907</TotalTime>
  <Words>1752</Words>
  <Application>Microsoft Office PowerPoint</Application>
  <PresentationFormat>Custom</PresentationFormat>
  <Paragraphs>391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Formular</vt:lpstr>
      <vt:lpstr>Input Mono</vt:lpstr>
      <vt:lpstr>Обложка-1</vt:lpstr>
      <vt:lpstr>Обложка-2</vt:lpstr>
      <vt:lpstr>Основной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Илона Кравченко</dc:creator>
  <cp:lastModifiedBy>Sokolov, Valeriy</cp:lastModifiedBy>
  <cp:revision>158</cp:revision>
  <cp:lastPrinted>2021-07-28T12:16:19Z</cp:lastPrinted>
  <dcterms:created xsi:type="dcterms:W3CDTF">2020-10-16T14:01:52Z</dcterms:created>
  <dcterms:modified xsi:type="dcterms:W3CDTF">2021-07-28T13:16:01Z</dcterms:modified>
</cp:coreProperties>
</file>