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381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381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381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381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381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381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5433"/>
          </a:solidFill>
        </a:fill>
      </a:tcStyle>
    </a:band2H>
    <a:firstCol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5433"/>
          </a:solidFill>
        </a:fill>
      </a:tcStyle>
    </a:lastRow>
    <a:fir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38100" cap="flat">
              <a:solidFill>
                <a:srgbClr val="FF5433"/>
              </a:solidFill>
              <a:prstDash val="solid"/>
              <a:round/>
            </a:ln>
          </a:top>
          <a:bottom>
            <a:ln w="127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5433"/>
        </a:fontRef>
        <a:srgbClr val="FF5433"/>
      </a:tcTxStyle>
      <a:tcStyle>
        <a:tcBdr>
          <a:left>
            <a:ln w="12700" cap="flat">
              <a:solidFill>
                <a:srgbClr val="FF5433"/>
              </a:solidFill>
              <a:prstDash val="solid"/>
              <a:round/>
            </a:ln>
          </a:left>
          <a:right>
            <a:ln w="12700" cap="flat">
              <a:solidFill>
                <a:srgbClr val="FF5433"/>
              </a:solidFill>
              <a:prstDash val="solid"/>
              <a:round/>
            </a:ln>
          </a:right>
          <a:top>
            <a:ln w="12700" cap="flat">
              <a:solidFill>
                <a:srgbClr val="FF5433"/>
              </a:solidFill>
              <a:prstDash val="solid"/>
              <a:round/>
            </a:ln>
          </a:top>
          <a:bottom>
            <a:ln w="38100" cap="flat">
              <a:solidFill>
                <a:srgbClr val="FF5433"/>
              </a:solidFill>
              <a:prstDash val="solid"/>
              <a:round/>
            </a:ln>
          </a:bottom>
          <a:insideH>
            <a:ln w="12700" cap="flat">
              <a:solidFill>
                <a:srgbClr val="FF5433"/>
              </a:solidFill>
              <a:prstDash val="solid"/>
              <a:round/>
            </a:ln>
          </a:insideH>
          <a:insideV>
            <a:ln w="12700" cap="flat">
              <a:solidFill>
                <a:srgbClr val="FF543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38682" latinLnBrk="0">
      <a:defRPr sz="1700">
        <a:latin typeface="+mn-lt"/>
        <a:ea typeface="+mn-ea"/>
        <a:cs typeface="+mn-cs"/>
        <a:sym typeface="Calibri"/>
      </a:defRPr>
    </a:lvl1pPr>
    <a:lvl2pPr indent="228600" defTabSz="1338682" latinLnBrk="0">
      <a:defRPr sz="1700">
        <a:latin typeface="+mn-lt"/>
        <a:ea typeface="+mn-ea"/>
        <a:cs typeface="+mn-cs"/>
        <a:sym typeface="Calibri"/>
      </a:defRPr>
    </a:lvl2pPr>
    <a:lvl3pPr indent="457200" defTabSz="1338682" latinLnBrk="0">
      <a:defRPr sz="1700">
        <a:latin typeface="+mn-lt"/>
        <a:ea typeface="+mn-ea"/>
        <a:cs typeface="+mn-cs"/>
        <a:sym typeface="Calibri"/>
      </a:defRPr>
    </a:lvl3pPr>
    <a:lvl4pPr indent="685800" defTabSz="1338682" latinLnBrk="0">
      <a:defRPr sz="1700">
        <a:latin typeface="+mn-lt"/>
        <a:ea typeface="+mn-ea"/>
        <a:cs typeface="+mn-cs"/>
        <a:sym typeface="Calibri"/>
      </a:defRPr>
    </a:lvl4pPr>
    <a:lvl5pPr indent="914400" defTabSz="1338682" latinLnBrk="0">
      <a:defRPr sz="1700">
        <a:latin typeface="+mn-lt"/>
        <a:ea typeface="+mn-ea"/>
        <a:cs typeface="+mn-cs"/>
        <a:sym typeface="Calibri"/>
      </a:defRPr>
    </a:lvl5pPr>
    <a:lvl6pPr indent="1143000" defTabSz="1338682" latinLnBrk="0">
      <a:defRPr sz="1700">
        <a:latin typeface="+mn-lt"/>
        <a:ea typeface="+mn-ea"/>
        <a:cs typeface="+mn-cs"/>
        <a:sym typeface="Calibri"/>
      </a:defRPr>
    </a:lvl6pPr>
    <a:lvl7pPr indent="1371600" defTabSz="1338682" latinLnBrk="0">
      <a:defRPr sz="1700">
        <a:latin typeface="+mn-lt"/>
        <a:ea typeface="+mn-ea"/>
        <a:cs typeface="+mn-cs"/>
        <a:sym typeface="Calibri"/>
      </a:defRPr>
    </a:lvl7pPr>
    <a:lvl8pPr indent="1600200" defTabSz="1338682" latinLnBrk="0">
      <a:defRPr sz="1700">
        <a:latin typeface="+mn-lt"/>
        <a:ea typeface="+mn-ea"/>
        <a:cs typeface="+mn-cs"/>
        <a:sym typeface="Calibri"/>
      </a:defRPr>
    </a:lvl8pPr>
    <a:lvl9pPr indent="1828800" defTabSz="1338682" latinLnBrk="0">
      <a:defRPr sz="17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НАЗВАНИЕ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Заголовок"/>
          <p:cNvSpPr txBox="1"/>
          <p:nvPr>
            <p:ph type="title" hasCustomPrompt="1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16865968" y="9512165"/>
            <a:ext cx="244427" cy="241649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НАЗВАНИЕ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" name="Текст 3"/>
          <p:cNvSpPr/>
          <p:nvPr>
            <p:ph type="body" sz="quarter" idx="21" hasCustomPrompt="1"/>
          </p:nvPr>
        </p:nvSpPr>
        <p:spPr>
          <a:xfrm>
            <a:off x="3142800" y="7739998"/>
            <a:ext cx="14589868" cy="1904402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5600"/>
              </a:lnSpc>
              <a:defRPr sz="5600"/>
            </a:lvl1pPr>
          </a:lstStyle>
          <a:p>
            <a:pPr/>
            <a:r>
              <a:t>ИМЯ И ФАМИЛИЯ СПИКЕРА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• Текст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" name="Текст 3"/>
          <p:cNvSpPr/>
          <p:nvPr>
            <p:ph type="body" sz="half" idx="21" hasCustomPrompt="1"/>
          </p:nvPr>
        </p:nvSpPr>
        <p:spPr>
          <a:xfrm>
            <a:off x="763199" y="2095198"/>
            <a:ext cx="16383600" cy="3600002"/>
          </a:xfrm>
          <a:prstGeom prst="rect">
            <a:avLst/>
          </a:prstGeom>
        </p:spPr>
        <p:txBody>
          <a:bodyPr/>
          <a:lstStyle>
            <a:lvl1pPr>
              <a:lnSpc>
                <a:spcPts val="4800"/>
              </a:lnSpc>
              <a:defRPr b="0" sz="3100">
                <a:solidFill>
                  <a:srgbClr val="E5E5E5"/>
                </a:solidFill>
                <a:latin typeface="InputMono"/>
                <a:ea typeface="InputMono"/>
                <a:cs typeface="InputMono"/>
                <a:sym typeface="InputMono"/>
              </a:defRPr>
            </a:lvl1pPr>
          </a:lstStyle>
          <a:p>
            <a:pPr/>
            <a:r>
              <a:t>Наборный текст.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одзаголовок • Текст P1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Текст 3"/>
          <p:cNvSpPr/>
          <p:nvPr>
            <p:ph type="body" sz="quarter" idx="21" hasCustomPrompt="1"/>
          </p:nvPr>
        </p:nvSpPr>
        <p:spPr>
          <a:xfrm>
            <a:off x="763199" y="2847598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4800"/>
              </a:lnSpc>
              <a:defRPr b="0" sz="3100">
                <a:solidFill>
                  <a:srgbClr val="E5E5E5"/>
                </a:solidFill>
                <a:latin typeface="InputMono"/>
                <a:ea typeface="InputMono"/>
                <a:cs typeface="InputMono"/>
                <a:sym typeface="InputMono"/>
              </a:defRPr>
            </a:lvl1pPr>
          </a:lstStyle>
          <a:p>
            <a:pPr/>
            <a:r>
              <a:t>Наборный текст.</a:t>
            </a:r>
          </a:p>
        </p:txBody>
      </p:sp>
      <p:sp>
        <p:nvSpPr>
          <p:cNvPr id="48" name="Текст 3"/>
          <p:cNvSpPr/>
          <p:nvPr>
            <p:ph type="body" sz="quarter" idx="2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/>
          <a:lstStyle>
            <a:lvl1pPr>
              <a:lnSpc>
                <a:spcPts val="4200"/>
              </a:lnSpc>
              <a:defRPr sz="3700">
                <a:solidFill>
                  <a:srgbClr val="FF5433"/>
                </a:solidFill>
              </a:defRPr>
            </a:lvl1pPr>
          </a:lstStyle>
          <a:p>
            <a:pPr/>
            <a:r>
              <a:t>НАБОРНЫЙ ТЕКСТ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одзаголовок • Текст P2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Текст 3"/>
          <p:cNvSpPr/>
          <p:nvPr>
            <p:ph type="body" sz="quarter" idx="21" hasCustomPrompt="1"/>
          </p:nvPr>
        </p:nvSpPr>
        <p:spPr>
          <a:xfrm>
            <a:off x="763199" y="2847598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3600"/>
              </a:lnSpc>
              <a:defRPr b="0" sz="2400">
                <a:solidFill>
                  <a:srgbClr val="E5E5E5"/>
                </a:solidFill>
                <a:latin typeface="InputMono"/>
                <a:ea typeface="InputMono"/>
                <a:cs typeface="InputMono"/>
                <a:sym typeface="InputMono"/>
              </a:defRPr>
            </a:lvl1pPr>
          </a:lstStyle>
          <a:p>
            <a:pPr/>
            <a:r>
              <a:t>Наборный текст.</a:t>
            </a:r>
          </a:p>
        </p:txBody>
      </p:sp>
      <p:sp>
        <p:nvSpPr>
          <p:cNvPr id="58" name="Текст 3"/>
          <p:cNvSpPr/>
          <p:nvPr>
            <p:ph type="body" sz="quarter" idx="2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/>
          <a:lstStyle>
            <a:lvl1pPr>
              <a:lnSpc>
                <a:spcPts val="4200"/>
              </a:lnSpc>
              <a:defRPr sz="3700">
                <a:solidFill>
                  <a:srgbClr val="FF5433"/>
                </a:solidFill>
              </a:defRPr>
            </a:lvl1pPr>
          </a:lstStyle>
          <a:p>
            <a:pPr/>
            <a:r>
              <a:t>НАБОРНЫЙ ТЕКСТ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Буллеты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Текст 3"/>
          <p:cNvSpPr/>
          <p:nvPr>
            <p:ph type="body" sz="half" idx="21" hasCustomPrompt="1"/>
          </p:nvPr>
        </p:nvSpPr>
        <p:spPr>
          <a:xfrm>
            <a:off x="763199" y="2095198"/>
            <a:ext cx="16383600" cy="3600002"/>
          </a:xfrm>
          <a:prstGeom prst="rect">
            <a:avLst/>
          </a:prstGeom>
        </p:spPr>
        <p:txBody>
          <a:bodyPr/>
          <a:lstStyle>
            <a:lvl1pPr>
              <a:lnSpc>
                <a:spcPts val="4800"/>
              </a:lnSpc>
              <a:spcBef>
                <a:spcPts val="1600"/>
              </a:spcBef>
              <a:buClr>
                <a:srgbClr val="FF5433"/>
              </a:buClr>
              <a:buSzPct val="100000"/>
              <a:buFont typeface="Arial"/>
              <a:buChar char="•"/>
              <a:defRPr b="0" sz="3100">
                <a:solidFill>
                  <a:srgbClr val="E5E5E5"/>
                </a:solidFill>
                <a:latin typeface="InputMono"/>
                <a:ea typeface="InputMono"/>
                <a:cs typeface="InputMono"/>
                <a:sym typeface="InputMono"/>
              </a:defRPr>
            </a:lvl1pPr>
          </a:lstStyle>
          <a:p>
            <a:pPr/>
            <a:r>
              <a:t> Буллеты
 Буллеты
 Буллеты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Картинка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Картинка">
    <p:bg>
      <p:bgPr>
        <a:solidFill>
          <a:srgbClr val="262A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 hasCustomPrompt="1"/>
          </p:nvPr>
        </p:nvSpPr>
        <p:spPr>
          <a:xfrm>
            <a:off x="763199" y="781199"/>
            <a:ext cx="16383600" cy="1800002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defRPr sz="5600">
                <a:solidFill>
                  <a:srgbClr val="E5E5E5"/>
                </a:solidFill>
              </a:defRPr>
            </a:lvl1pPr>
            <a:lvl2pPr marL="1219200" indent="-533400">
              <a:lnSpc>
                <a:spcPts val="5600"/>
              </a:lnSpc>
              <a:defRPr sz="5600">
                <a:solidFill>
                  <a:srgbClr val="E5E5E5"/>
                </a:solidFill>
              </a:defRPr>
            </a:lvl2pPr>
            <a:lvl3pPr marL="2011678" indent="-640078">
              <a:lnSpc>
                <a:spcPts val="5600"/>
              </a:lnSpc>
              <a:defRPr sz="5600">
                <a:solidFill>
                  <a:srgbClr val="E5E5E5"/>
                </a:solidFill>
              </a:defRPr>
            </a:lvl3pPr>
            <a:lvl4pPr marL="27686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4pPr>
            <a:lvl5pPr marL="3454400" indent="-711200">
              <a:lnSpc>
                <a:spcPts val="5600"/>
              </a:lnSpc>
              <a:defRPr sz="5600">
                <a:solidFill>
                  <a:srgbClr val="E5E5E5"/>
                </a:solidFill>
              </a:defRPr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Текст 3"/>
          <p:cNvSpPr/>
          <p:nvPr>
            <p:ph type="body" sz="half" idx="21" hasCustomPrompt="1"/>
          </p:nvPr>
        </p:nvSpPr>
        <p:spPr>
          <a:xfrm>
            <a:off x="7333200" y="2095201"/>
            <a:ext cx="9813599" cy="7239387"/>
          </a:xfrm>
          <a:prstGeom prst="rect">
            <a:avLst/>
          </a:prstGeom>
        </p:spPr>
        <p:txBody>
          <a:bodyPr/>
          <a:lstStyle>
            <a:lvl1pPr>
              <a:lnSpc>
                <a:spcPts val="4800"/>
              </a:lnSpc>
              <a:defRPr b="0" sz="3100">
                <a:solidFill>
                  <a:srgbClr val="E5E5E5"/>
                </a:solidFill>
                <a:latin typeface="InputMono"/>
                <a:ea typeface="InputMono"/>
                <a:cs typeface="InputMono"/>
                <a:sym typeface="InputMono"/>
              </a:defRPr>
            </a:lvl1pPr>
          </a:lstStyle>
          <a:p>
            <a:pPr/>
            <a:r>
              <a:t>Наборный текст.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54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/>
          <p:cNvSpPr txBox="1"/>
          <p:nvPr/>
        </p:nvSpPr>
        <p:spPr>
          <a:xfrm>
            <a:off x="763199" y="8808445"/>
            <a:ext cx="16383600" cy="732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1371600">
              <a:lnSpc>
                <a:spcPts val="5600"/>
              </a:lnSpc>
              <a:defRPr b="1" sz="5600">
                <a:solidFill>
                  <a:srgbClr val="1E2028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KARPOV.COURSES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763199" y="572398"/>
            <a:ext cx="16383600" cy="612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НАЗВАНИЕ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2740025" y="2057400"/>
            <a:ext cx="14630400" cy="69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847778" y="9410373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1pPr>
      <a:lvl2pPr marL="1685925" marR="0" indent="-1000125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2pPr>
      <a:lvl3pPr marL="2571750" marR="0" indent="-120015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3pPr>
      <a:lvl4pPr marL="33909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4pPr>
      <a:lvl5pPr marL="40767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5pPr>
      <a:lvl6pPr marL="47625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6pPr>
      <a:lvl7pPr marL="54483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7pPr>
      <a:lvl8pPr marL="61341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8pPr>
      <a:lvl9pPr marL="6819900" marR="0" indent="-1333500" algn="l" defTabSz="1371600" rtl="0" latinLnBrk="0">
        <a:lnSpc>
          <a:spcPts val="11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0500" u="none">
          <a:solidFill>
            <a:srgbClr val="1E2028"/>
          </a:solidFill>
          <a:uFillTx/>
          <a:latin typeface="Formular"/>
          <a:ea typeface="Formular"/>
          <a:cs typeface="Formular"/>
          <a:sym typeface="Form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Основы Apache Spark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Spark Streaming</a:t>
            </a:r>
          </a:p>
        </p:txBody>
      </p:sp>
      <p:sp>
        <p:nvSpPr>
          <p:cNvPr id="224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Движок для работы с потоковыми данными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Работа по принципу micro batch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Позволяет комбинировать потоковые данные со статическими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Унифицированный API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Различный подход к обработке данных</a:t>
            </a:r>
          </a:p>
          <a:p>
            <a:pPr lvl="1" marL="721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Spark Streaming (DStreams)</a:t>
            </a:r>
          </a:p>
          <a:p>
            <a:pPr lvl="1" marL="721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Structured Streaming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Spark MLLib</a:t>
            </a:r>
          </a:p>
        </p:txBody>
      </p:sp>
      <p:sp>
        <p:nvSpPr>
          <p:cNvPr id="227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Движок для machine learning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Регрессия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Кластеризация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Классификация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Коллаборативная фильтрация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Создание ML Pipelines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Специализированные математические библиотеки для линейной алгебры и статистики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GraphX</a:t>
            </a:r>
          </a:p>
        </p:txBody>
      </p:sp>
      <p:sp>
        <p:nvSpPr>
          <p:cNvPr id="230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Движок для обработки графов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Использует Resilient Distributed Graph (RDG)</a:t>
            </a:r>
          </a:p>
          <a:p>
            <a:pPr lvl="1" marL="721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Вершины</a:t>
            </a:r>
          </a:p>
          <a:p>
            <a:pPr lvl="1" marL="721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Ребра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Использование алгоритма Pregel (supersteps iterations)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Единый подход как к  ETL, так и у обработке графов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</a:t>
            </a:r>
            <a:r>
              <a:t>ПАСИБО</a:t>
            </a:r>
          </a:p>
        </p:txBody>
      </p:sp>
      <p:sp>
        <p:nvSpPr>
          <p:cNvPr id="233" name="Text Placeholder 2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/>
          </a:lstStyle>
          <a:p>
            <a:pPr/>
            <a:r>
              <a:t>АНТОН ПИЛИПЕНКО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Основные идеи</a:t>
            </a:r>
          </a:p>
        </p:txBody>
      </p:sp>
      <p:sp>
        <p:nvSpPr>
          <p:cNvPr id="105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23850" indent="-323850" defTabSz="1303019">
              <a:lnSpc>
                <a:spcPct val="150000"/>
              </a:lnSpc>
              <a:spcBef>
                <a:spcPts val="1400"/>
              </a:spcBef>
              <a:buClr>
                <a:srgbClr val="EC6141"/>
              </a:buClr>
              <a:buSzPct val="100000"/>
              <a:buChar char="•"/>
              <a:defRPr b="0" sz="323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Эффективная распределенная DAG модель вычислений (не только MapReduce)</a:t>
            </a:r>
          </a:p>
          <a:p>
            <a:pPr marL="323850" indent="-323850" defTabSz="1303019">
              <a:lnSpc>
                <a:spcPct val="150000"/>
              </a:lnSpc>
              <a:spcBef>
                <a:spcPts val="1400"/>
              </a:spcBef>
              <a:buClr>
                <a:srgbClr val="EC6141"/>
              </a:buClr>
              <a:buSzPct val="100000"/>
              <a:buChar char="•"/>
              <a:defRPr b="0" sz="323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“Ленивая” модель вычислений</a:t>
            </a:r>
          </a:p>
          <a:p>
            <a:pPr marL="323850" indent="-323850" defTabSz="1303019">
              <a:lnSpc>
                <a:spcPct val="150000"/>
              </a:lnSpc>
              <a:spcBef>
                <a:spcPts val="1400"/>
              </a:spcBef>
              <a:buClr>
                <a:srgbClr val="EC6141"/>
              </a:buClr>
              <a:buSzPct val="100000"/>
              <a:buChar char="•"/>
              <a:defRPr b="0" sz="323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Гибкие механизмы управления памятью</a:t>
            </a:r>
          </a:p>
          <a:p>
            <a:pPr lvl="1" marL="685800" indent="-323850" defTabSz="1303019">
              <a:lnSpc>
                <a:spcPct val="150000"/>
              </a:lnSpc>
              <a:spcBef>
                <a:spcPts val="1400"/>
              </a:spcBef>
              <a:buClr>
                <a:srgbClr val="EC6141"/>
              </a:buClr>
              <a:defRPr b="0" sz="323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предпочтение хранения данных в памяти</a:t>
            </a:r>
          </a:p>
          <a:p>
            <a:pPr lvl="1" marL="685800" indent="-323850" defTabSz="1303019">
              <a:lnSpc>
                <a:spcPct val="150000"/>
              </a:lnSpc>
              <a:spcBef>
                <a:spcPts val="1400"/>
              </a:spcBef>
              <a:buClr>
                <a:srgbClr val="EC6141"/>
              </a:buClr>
              <a:defRPr b="0" sz="323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возможность сброса данных на диск (при нехватке памяти)</a:t>
            </a:r>
          </a:p>
          <a:p>
            <a:pPr lvl="1" marL="685800" indent="-323850" defTabSz="1303019">
              <a:lnSpc>
                <a:spcPct val="150000"/>
              </a:lnSpc>
              <a:spcBef>
                <a:spcPts val="1400"/>
              </a:spcBef>
              <a:buClr>
                <a:srgbClr val="EC6141"/>
              </a:buClr>
              <a:defRPr b="0" sz="323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возможность кеширования данных в памяти, на диске и комбинировано</a:t>
            </a:r>
          </a:p>
          <a:p>
            <a:pPr lvl="1" marL="685800" indent="-323850" defTabSz="1303019">
              <a:lnSpc>
                <a:spcPct val="150000"/>
              </a:lnSpc>
              <a:spcBef>
                <a:spcPts val="1400"/>
              </a:spcBef>
              <a:buClr>
                <a:srgbClr val="EC6141"/>
              </a:buClr>
              <a:defRPr b="0" sz="323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различные форматы сериализации данных</a:t>
            </a:r>
          </a:p>
          <a:p>
            <a:pPr marL="323850" indent="-323850" defTabSz="1303019">
              <a:lnSpc>
                <a:spcPct val="150000"/>
              </a:lnSpc>
              <a:spcBef>
                <a:spcPts val="1400"/>
              </a:spcBef>
              <a:buClr>
                <a:srgbClr val="EC6141"/>
              </a:buClr>
              <a:buSzPct val="100000"/>
              <a:buChar char="•"/>
              <a:defRPr b="0" sz="323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Наличие API для Scala, Java, Python и R</a:t>
            </a:r>
          </a:p>
          <a:p>
            <a:pPr marL="323850" indent="-323850" defTabSz="1303019">
              <a:lnSpc>
                <a:spcPct val="150000"/>
              </a:lnSpc>
              <a:spcBef>
                <a:spcPts val="1400"/>
              </a:spcBef>
              <a:buClr>
                <a:srgbClr val="EC6141"/>
              </a:buClr>
              <a:buSzPct val="100000"/>
              <a:buChar char="•"/>
              <a:defRPr b="0" sz="323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Единый API для batch &amp; streaming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RDD (Resilient Distributed Dataset)</a:t>
            </a:r>
          </a:p>
        </p:txBody>
      </p:sp>
      <p:sp>
        <p:nvSpPr>
          <p:cNvPr id="108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Неизменяемый детерминированный набор данных (fault tolerance)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2 вида операций:</a:t>
            </a:r>
          </a:p>
          <a:p>
            <a:pPr lvl="1" marL="721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transformation (возвращает другой RDD - например map, filter, join)</a:t>
            </a:r>
          </a:p>
          <a:p>
            <a:pPr lvl="1" marL="721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action (инициация процесса вычисления - например save, count, collect)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Партиционированная модель хранения и обработки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Различные способы кеширования (memory, disk, memory&amp;disk, external*)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Модель вычислений</a:t>
            </a:r>
          </a:p>
        </p:txBody>
      </p:sp>
      <p:sp>
        <p:nvSpPr>
          <p:cNvPr id="111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DAG (directed acyclic graph)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Master - slave принцип работы </a:t>
            </a:r>
          </a:p>
          <a:p>
            <a:pPr lvl="1" marL="721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Driver - запускается на ApplicationMaster</a:t>
            </a:r>
          </a:p>
          <a:p>
            <a:pPr lvl="2" marL="1102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 создает SparkContext/SparkSession</a:t>
            </a:r>
          </a:p>
          <a:p>
            <a:pPr lvl="2" marL="1102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распределяет задания между executors</a:t>
            </a:r>
          </a:p>
          <a:p>
            <a:pPr lvl="2" marL="1102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планирует и отслеживает прогресс выполняемых стадий </a:t>
            </a:r>
          </a:p>
          <a:p>
            <a:pPr lvl="1" marL="721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Slaves - executors, запущенные на различных машинах с выполняющие основную работу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Архитектура задания</a:t>
            </a:r>
          </a:p>
        </p:txBody>
      </p:sp>
      <p:sp>
        <p:nvSpPr>
          <p:cNvPr id="114" name="MasterNode"/>
          <p:cNvSpPr/>
          <p:nvPr/>
        </p:nvSpPr>
        <p:spPr>
          <a:xfrm>
            <a:off x="1494224" y="2291772"/>
            <a:ext cx="4602258" cy="5979413"/>
          </a:xfrm>
          <a:prstGeom prst="roundRect">
            <a:avLst>
              <a:gd name="adj" fmla="val 15000"/>
            </a:avLst>
          </a:prstGeom>
          <a:solidFill>
            <a:srgbClr val="AA7942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MasterNode</a:t>
            </a:r>
          </a:p>
        </p:txBody>
      </p:sp>
      <p:sp>
        <p:nvSpPr>
          <p:cNvPr id="115" name="Driver program"/>
          <p:cNvSpPr/>
          <p:nvPr/>
        </p:nvSpPr>
        <p:spPr>
          <a:xfrm>
            <a:off x="1679559" y="2914631"/>
            <a:ext cx="4231588" cy="5191880"/>
          </a:xfrm>
          <a:prstGeom prst="roundRect">
            <a:avLst>
              <a:gd name="adj" fmla="val 12650"/>
            </a:avLst>
          </a:prstGeom>
          <a:solidFill>
            <a:srgbClr val="0433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Driver program</a:t>
            </a:r>
          </a:p>
        </p:txBody>
      </p:sp>
      <p:sp>
        <p:nvSpPr>
          <p:cNvPr id="116" name="SparkContext"/>
          <p:cNvSpPr/>
          <p:nvPr/>
        </p:nvSpPr>
        <p:spPr>
          <a:xfrm>
            <a:off x="1879478" y="4533595"/>
            <a:ext cx="3831750" cy="1065792"/>
          </a:xfrm>
          <a:prstGeom prst="roundRect">
            <a:avLst>
              <a:gd name="adj" fmla="val 35748"/>
            </a:avLst>
          </a:prstGeom>
          <a:solidFill>
            <a:srgbClr val="D783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SparkContext</a:t>
            </a:r>
          </a:p>
        </p:txBody>
      </p:sp>
      <p:sp>
        <p:nvSpPr>
          <p:cNvPr id="117" name="Cluster manager…"/>
          <p:cNvSpPr/>
          <p:nvPr/>
        </p:nvSpPr>
        <p:spPr>
          <a:xfrm>
            <a:off x="7228125" y="4610604"/>
            <a:ext cx="3831750" cy="1065792"/>
          </a:xfrm>
          <a:prstGeom prst="roundRect">
            <a:avLst>
              <a:gd name="adj" fmla="val 35748"/>
            </a:avLst>
          </a:prstGeom>
          <a:solidFill>
            <a:srgbClr val="94219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Cluster manager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(YARN, k8s, Mesos)</a:t>
            </a:r>
          </a:p>
        </p:txBody>
      </p:sp>
      <p:sp>
        <p:nvSpPr>
          <p:cNvPr id="118" name="WorkerNode"/>
          <p:cNvSpPr/>
          <p:nvPr/>
        </p:nvSpPr>
        <p:spPr>
          <a:xfrm>
            <a:off x="12850698" y="629227"/>
            <a:ext cx="4602257" cy="4234653"/>
          </a:xfrm>
          <a:prstGeom prst="roundRect">
            <a:avLst>
              <a:gd name="adj" fmla="val 16302"/>
            </a:avLst>
          </a:prstGeom>
          <a:solidFill>
            <a:srgbClr val="AA7942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WorkerNode</a:t>
            </a:r>
          </a:p>
        </p:txBody>
      </p:sp>
      <p:sp>
        <p:nvSpPr>
          <p:cNvPr id="119" name="Executor"/>
          <p:cNvSpPr/>
          <p:nvPr/>
        </p:nvSpPr>
        <p:spPr>
          <a:xfrm>
            <a:off x="13036033" y="1252085"/>
            <a:ext cx="4231587" cy="2988936"/>
          </a:xfrm>
          <a:prstGeom prst="roundRect">
            <a:avLst>
              <a:gd name="adj" fmla="val 17910"/>
            </a:avLst>
          </a:prstGeom>
          <a:solidFill>
            <a:srgbClr val="0433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Executor</a:t>
            </a:r>
          </a:p>
        </p:txBody>
      </p:sp>
      <p:sp>
        <p:nvSpPr>
          <p:cNvPr id="120" name="Cache"/>
          <p:cNvSpPr/>
          <p:nvPr/>
        </p:nvSpPr>
        <p:spPr>
          <a:xfrm>
            <a:off x="15638296" y="1485595"/>
            <a:ext cx="1443989" cy="657255"/>
          </a:xfrm>
          <a:prstGeom prst="roundRect">
            <a:avLst>
              <a:gd name="adj" fmla="val 50000"/>
            </a:avLst>
          </a:prstGeom>
          <a:solidFill>
            <a:srgbClr val="D783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Cache</a:t>
            </a:r>
          </a:p>
        </p:txBody>
      </p:sp>
      <p:sp>
        <p:nvSpPr>
          <p:cNvPr id="121" name="Task"/>
          <p:cNvSpPr/>
          <p:nvPr/>
        </p:nvSpPr>
        <p:spPr>
          <a:xfrm>
            <a:off x="13589000" y="2540800"/>
            <a:ext cx="1270000" cy="657255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22" name="Task"/>
          <p:cNvSpPr/>
          <p:nvPr/>
        </p:nvSpPr>
        <p:spPr>
          <a:xfrm>
            <a:off x="13849154" y="2799873"/>
            <a:ext cx="1270001" cy="657254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23" name="WorkerNode"/>
          <p:cNvSpPr/>
          <p:nvPr/>
        </p:nvSpPr>
        <p:spPr>
          <a:xfrm>
            <a:off x="12850698" y="5262600"/>
            <a:ext cx="4602257" cy="4234653"/>
          </a:xfrm>
          <a:prstGeom prst="roundRect">
            <a:avLst>
              <a:gd name="adj" fmla="val 16302"/>
            </a:avLst>
          </a:prstGeom>
          <a:solidFill>
            <a:srgbClr val="AA7942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WorkerNode</a:t>
            </a:r>
          </a:p>
        </p:txBody>
      </p:sp>
      <p:sp>
        <p:nvSpPr>
          <p:cNvPr id="124" name="Executor"/>
          <p:cNvSpPr/>
          <p:nvPr/>
        </p:nvSpPr>
        <p:spPr>
          <a:xfrm>
            <a:off x="13036033" y="5885459"/>
            <a:ext cx="4231587" cy="2988935"/>
          </a:xfrm>
          <a:prstGeom prst="roundRect">
            <a:avLst>
              <a:gd name="adj" fmla="val 17910"/>
            </a:avLst>
          </a:prstGeom>
          <a:solidFill>
            <a:srgbClr val="0433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Executor</a:t>
            </a:r>
          </a:p>
        </p:txBody>
      </p:sp>
      <p:sp>
        <p:nvSpPr>
          <p:cNvPr id="125" name="Cache"/>
          <p:cNvSpPr/>
          <p:nvPr/>
        </p:nvSpPr>
        <p:spPr>
          <a:xfrm>
            <a:off x="15638296" y="6118968"/>
            <a:ext cx="1443990" cy="657255"/>
          </a:xfrm>
          <a:prstGeom prst="roundRect">
            <a:avLst>
              <a:gd name="adj" fmla="val 50000"/>
            </a:avLst>
          </a:prstGeom>
          <a:solidFill>
            <a:srgbClr val="D783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Cache</a:t>
            </a:r>
          </a:p>
        </p:txBody>
      </p:sp>
      <p:sp>
        <p:nvSpPr>
          <p:cNvPr id="126" name="Line"/>
          <p:cNvSpPr/>
          <p:nvPr/>
        </p:nvSpPr>
        <p:spPr>
          <a:xfrm flipV="1">
            <a:off x="5782339" y="5121472"/>
            <a:ext cx="146938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Line"/>
          <p:cNvSpPr/>
          <p:nvPr/>
        </p:nvSpPr>
        <p:spPr>
          <a:xfrm flipV="1">
            <a:off x="11131515" y="2728525"/>
            <a:ext cx="1707975" cy="2275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11131129" y="4974397"/>
            <a:ext cx="1657898" cy="19984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ask"/>
          <p:cNvSpPr/>
          <p:nvPr/>
        </p:nvSpPr>
        <p:spPr>
          <a:xfrm>
            <a:off x="14102311" y="3169268"/>
            <a:ext cx="1270001" cy="657254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30" name="Task"/>
          <p:cNvSpPr/>
          <p:nvPr/>
        </p:nvSpPr>
        <p:spPr>
          <a:xfrm>
            <a:off x="15249878" y="2485639"/>
            <a:ext cx="1270001" cy="657255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31" name="Task"/>
          <p:cNvSpPr/>
          <p:nvPr/>
        </p:nvSpPr>
        <p:spPr>
          <a:xfrm>
            <a:off x="15510033" y="2744712"/>
            <a:ext cx="1270001" cy="657255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32" name="Task"/>
          <p:cNvSpPr/>
          <p:nvPr/>
        </p:nvSpPr>
        <p:spPr>
          <a:xfrm>
            <a:off x="15763189" y="3114107"/>
            <a:ext cx="1270001" cy="657254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33" name="Task"/>
          <p:cNvSpPr/>
          <p:nvPr/>
        </p:nvSpPr>
        <p:spPr>
          <a:xfrm>
            <a:off x="13592499" y="7366936"/>
            <a:ext cx="1270001" cy="657254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34" name="Task"/>
          <p:cNvSpPr/>
          <p:nvPr/>
        </p:nvSpPr>
        <p:spPr>
          <a:xfrm>
            <a:off x="13852653" y="7626009"/>
            <a:ext cx="1270001" cy="657254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35" name="Task"/>
          <p:cNvSpPr/>
          <p:nvPr/>
        </p:nvSpPr>
        <p:spPr>
          <a:xfrm>
            <a:off x="14105810" y="7995404"/>
            <a:ext cx="1270001" cy="657254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36" name="Task"/>
          <p:cNvSpPr/>
          <p:nvPr/>
        </p:nvSpPr>
        <p:spPr>
          <a:xfrm>
            <a:off x="13595998" y="7366936"/>
            <a:ext cx="1270001" cy="657254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37" name="Task"/>
          <p:cNvSpPr/>
          <p:nvPr/>
        </p:nvSpPr>
        <p:spPr>
          <a:xfrm>
            <a:off x="13856152" y="7626009"/>
            <a:ext cx="1270001" cy="657255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38" name="Task"/>
          <p:cNvSpPr/>
          <p:nvPr/>
        </p:nvSpPr>
        <p:spPr>
          <a:xfrm>
            <a:off x="14109309" y="7995404"/>
            <a:ext cx="1270001" cy="657254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39" name="Task"/>
          <p:cNvSpPr/>
          <p:nvPr/>
        </p:nvSpPr>
        <p:spPr>
          <a:xfrm>
            <a:off x="15253377" y="7311775"/>
            <a:ext cx="1270001" cy="657254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40" name="Task"/>
          <p:cNvSpPr/>
          <p:nvPr/>
        </p:nvSpPr>
        <p:spPr>
          <a:xfrm>
            <a:off x="15513532" y="7570848"/>
            <a:ext cx="1270001" cy="657255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41" name="Task"/>
          <p:cNvSpPr/>
          <p:nvPr/>
        </p:nvSpPr>
        <p:spPr>
          <a:xfrm>
            <a:off x="15766688" y="7940243"/>
            <a:ext cx="1270001" cy="657254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42" name="Задание разбивается на таски и распределяется по кластеру…"/>
          <p:cNvSpPr txBox="1"/>
          <p:nvPr/>
        </p:nvSpPr>
        <p:spPr>
          <a:xfrm>
            <a:off x="7326010" y="1860865"/>
            <a:ext cx="3655181" cy="237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3" indent="-180473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Задание разбивается на таски и распределяется по кластеру</a:t>
            </a:r>
          </a:p>
          <a:p>
            <a:pPr marL="180473" indent="-180473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Executor - slave slave процесс, выполняющий таски (task)</a:t>
            </a:r>
          </a:p>
          <a:p>
            <a:pPr marL="180473" indent="-180473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Executor ответственный за выполнение task</a:t>
            </a:r>
          </a:p>
          <a:p>
            <a:pPr marL="180473" indent="-180473">
              <a:buSzPct val="100000"/>
              <a:buChar char="•"/>
              <a:defRPr>
                <a:solidFill>
                  <a:srgbClr val="FFFFFF"/>
                </a:solidFill>
              </a:defRPr>
            </a:pPr>
            <a:r>
              <a:t>Прогресс и результат возвращается в  SparkContext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Планировщик</a:t>
            </a:r>
          </a:p>
        </p:txBody>
      </p:sp>
      <p:sp>
        <p:nvSpPr>
          <p:cNvPr id="145" name="TextBox 11"/>
          <p:cNvSpPr txBox="1"/>
          <p:nvPr/>
        </p:nvSpPr>
        <p:spPr>
          <a:xfrm>
            <a:off x="870418" y="7291071"/>
            <a:ext cx="2276195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rdd1.</a:t>
            </a:r>
            <a:r>
              <a:rPr b="1">
                <a:solidFill>
                  <a:srgbClr val="FF2600"/>
                </a:solidFill>
              </a:rPr>
              <a:t>join</a:t>
            </a:r>
            <a:r>
              <a:t>(rdd2)</a:t>
            </a:r>
            <a:br/>
            <a:r>
              <a:t>    .</a:t>
            </a:r>
            <a:r>
              <a:rPr b="1">
                <a:solidFill>
                  <a:srgbClr val="FF2600"/>
                </a:solidFill>
              </a:rPr>
              <a:t>groupBy</a:t>
            </a:r>
            <a:r>
              <a:t>(…)</a:t>
            </a:r>
          </a:p>
          <a:p>
            <a:pPr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.</a:t>
            </a:r>
            <a:r>
              <a:rPr b="1">
                <a:solidFill>
                  <a:srgbClr val="FF2600"/>
                </a:solidFill>
              </a:rPr>
              <a:t>filter</a:t>
            </a:r>
            <a:r>
              <a:t>(…)</a:t>
            </a:r>
          </a:p>
        </p:txBody>
      </p:sp>
      <p:sp>
        <p:nvSpPr>
          <p:cNvPr id="146" name="Rounded Rectangle 4"/>
          <p:cNvSpPr/>
          <p:nvPr/>
        </p:nvSpPr>
        <p:spPr>
          <a:xfrm>
            <a:off x="1570318" y="4484433"/>
            <a:ext cx="1143001" cy="381001"/>
          </a:xfrm>
          <a:prstGeom prst="roundRect">
            <a:avLst>
              <a:gd name="adj" fmla="val 26626"/>
            </a:avLst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7" name="Rounded Rectangle 5"/>
          <p:cNvSpPr/>
          <p:nvPr/>
        </p:nvSpPr>
        <p:spPr>
          <a:xfrm>
            <a:off x="2743551" y="3547299"/>
            <a:ext cx="1143001" cy="381001"/>
          </a:xfrm>
          <a:prstGeom prst="roundRect">
            <a:avLst>
              <a:gd name="adj" fmla="val 26626"/>
            </a:avLst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8" name="Rounded Rectangle 6"/>
          <p:cNvSpPr/>
          <p:nvPr/>
        </p:nvSpPr>
        <p:spPr>
          <a:xfrm>
            <a:off x="407203" y="3559376"/>
            <a:ext cx="1143001" cy="381001"/>
          </a:xfrm>
          <a:prstGeom prst="roundRect">
            <a:avLst>
              <a:gd name="adj" fmla="val 26626"/>
            </a:avLst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9" name="Rounded Rectangle 7"/>
          <p:cNvSpPr/>
          <p:nvPr/>
        </p:nvSpPr>
        <p:spPr>
          <a:xfrm>
            <a:off x="1570318" y="5421566"/>
            <a:ext cx="1143001" cy="381001"/>
          </a:xfrm>
          <a:prstGeom prst="roundRect">
            <a:avLst>
              <a:gd name="adj" fmla="val 26626"/>
            </a:avLst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50" name="Connection Line"/>
          <p:cNvCxnSpPr>
            <a:stCxn id="146" idx="0"/>
            <a:endCxn id="148" idx="0"/>
          </p:cNvCxnSpPr>
          <p:nvPr/>
        </p:nvCxnSpPr>
        <p:spPr>
          <a:xfrm flipH="1" flipV="1">
            <a:off x="978703" y="3749876"/>
            <a:ext cx="1163116" cy="92505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</a:ln>
        </p:spPr>
      </p:cxnSp>
      <p:cxnSp>
        <p:nvCxnSpPr>
          <p:cNvPr id="151" name="Connection Line"/>
          <p:cNvCxnSpPr>
            <a:stCxn id="146" idx="0"/>
            <a:endCxn id="147" idx="0"/>
          </p:cNvCxnSpPr>
          <p:nvPr/>
        </p:nvCxnSpPr>
        <p:spPr>
          <a:xfrm flipV="1">
            <a:off x="2141818" y="3737799"/>
            <a:ext cx="1173234" cy="93713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</a:ln>
        </p:spPr>
      </p:cxnSp>
      <p:cxnSp>
        <p:nvCxnSpPr>
          <p:cNvPr id="152" name="Connection Line"/>
          <p:cNvCxnSpPr>
            <a:stCxn id="149" idx="0"/>
            <a:endCxn id="146" idx="0"/>
          </p:cNvCxnSpPr>
          <p:nvPr/>
        </p:nvCxnSpPr>
        <p:spPr>
          <a:xfrm flipV="1">
            <a:off x="2141818" y="4674933"/>
            <a:ext cx="1" cy="93713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</a:ln>
        </p:spPr>
      </p:cxnSp>
      <p:sp>
        <p:nvSpPr>
          <p:cNvPr id="153" name="Rounded Rectangle 7"/>
          <p:cNvSpPr/>
          <p:nvPr/>
        </p:nvSpPr>
        <p:spPr>
          <a:xfrm>
            <a:off x="1570318" y="6358700"/>
            <a:ext cx="1143001" cy="381001"/>
          </a:xfrm>
          <a:prstGeom prst="roundRect">
            <a:avLst>
              <a:gd name="adj" fmla="val 26626"/>
            </a:avLst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54" name="Connection Line"/>
          <p:cNvCxnSpPr>
            <a:stCxn id="153" idx="0"/>
            <a:endCxn id="149" idx="0"/>
          </p:cNvCxnSpPr>
          <p:nvPr/>
        </p:nvCxnSpPr>
        <p:spPr>
          <a:xfrm flipV="1">
            <a:off x="2141818" y="5612066"/>
            <a:ext cx="1" cy="93713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</a:ln>
        </p:spPr>
      </p:cxnSp>
      <p:sp>
        <p:nvSpPr>
          <p:cNvPr id="155" name="TextBox 11"/>
          <p:cNvSpPr txBox="1"/>
          <p:nvPr/>
        </p:nvSpPr>
        <p:spPr>
          <a:xfrm>
            <a:off x="1073767" y="2612388"/>
            <a:ext cx="21361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Построение DAG</a:t>
            </a:r>
          </a:p>
        </p:txBody>
      </p:sp>
      <p:sp>
        <p:nvSpPr>
          <p:cNvPr id="156" name="Rounded Rectangle 17"/>
          <p:cNvSpPr/>
          <p:nvPr/>
        </p:nvSpPr>
        <p:spPr>
          <a:xfrm>
            <a:off x="4769755" y="4122073"/>
            <a:ext cx="377067" cy="40548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F81BD"/>
            </a:solidFill>
          </a:ln>
        </p:spPr>
        <p:txBody>
          <a:bodyPr lIns="45719" rIns="45719" anchor="ctr"/>
          <a:lstStyle/>
          <a:p>
            <a:pPr algn="ctr" defTabSz="914400">
              <a:defRPr sz="1600"/>
            </a:pPr>
          </a:p>
        </p:txBody>
      </p:sp>
      <p:sp>
        <p:nvSpPr>
          <p:cNvPr id="157" name="Rounded Rectangle 18"/>
          <p:cNvSpPr/>
          <p:nvPr/>
        </p:nvSpPr>
        <p:spPr>
          <a:xfrm>
            <a:off x="4829409" y="4163588"/>
            <a:ext cx="259234" cy="1358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58" name="Rounded Rectangle 19"/>
          <p:cNvSpPr/>
          <p:nvPr/>
        </p:nvSpPr>
        <p:spPr>
          <a:xfrm>
            <a:off x="4829409" y="4350165"/>
            <a:ext cx="259234" cy="1358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59" name="Rounded Rectangle 20"/>
          <p:cNvSpPr/>
          <p:nvPr/>
        </p:nvSpPr>
        <p:spPr>
          <a:xfrm>
            <a:off x="5462262" y="3790124"/>
            <a:ext cx="377066" cy="5900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F81BD"/>
            </a:solidFill>
          </a:ln>
        </p:spPr>
        <p:txBody>
          <a:bodyPr lIns="45719" rIns="45719" anchor="ctr"/>
          <a:lstStyle/>
          <a:p>
            <a:pPr algn="ctr" defTabSz="914400">
              <a:defRPr sz="1600"/>
            </a:pPr>
          </a:p>
        </p:txBody>
      </p:sp>
      <p:sp>
        <p:nvSpPr>
          <p:cNvPr id="160" name="Rounded Rectangle 21"/>
          <p:cNvSpPr/>
          <p:nvPr/>
        </p:nvSpPr>
        <p:spPr>
          <a:xfrm>
            <a:off x="5521917" y="3831640"/>
            <a:ext cx="259234" cy="13587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61" name="Rounded Rectangle 22"/>
          <p:cNvSpPr/>
          <p:nvPr/>
        </p:nvSpPr>
        <p:spPr>
          <a:xfrm>
            <a:off x="5521917" y="4018217"/>
            <a:ext cx="259234" cy="13587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62" name="Rounded Rectangle 23"/>
          <p:cNvSpPr/>
          <p:nvPr/>
        </p:nvSpPr>
        <p:spPr>
          <a:xfrm>
            <a:off x="5521917" y="4195604"/>
            <a:ext cx="259234" cy="1358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63" name="Rounded Rectangle 24"/>
          <p:cNvSpPr/>
          <p:nvPr/>
        </p:nvSpPr>
        <p:spPr>
          <a:xfrm>
            <a:off x="5992584" y="3793247"/>
            <a:ext cx="377067" cy="5900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F81BD"/>
            </a:solidFill>
          </a:ln>
        </p:spPr>
        <p:txBody>
          <a:bodyPr lIns="45719" rIns="45719" anchor="ctr"/>
          <a:lstStyle/>
          <a:p>
            <a:pPr algn="ctr" defTabSz="914400">
              <a:defRPr sz="1600"/>
            </a:pPr>
          </a:p>
        </p:txBody>
      </p:sp>
      <p:sp>
        <p:nvSpPr>
          <p:cNvPr id="164" name="Rounded Rectangle 25"/>
          <p:cNvSpPr/>
          <p:nvPr/>
        </p:nvSpPr>
        <p:spPr>
          <a:xfrm>
            <a:off x="6052238" y="3834762"/>
            <a:ext cx="259234" cy="1358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65" name="Rounded Rectangle 26"/>
          <p:cNvSpPr/>
          <p:nvPr/>
        </p:nvSpPr>
        <p:spPr>
          <a:xfrm>
            <a:off x="6052238" y="4021339"/>
            <a:ext cx="259234" cy="13587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66" name="Rounded Rectangle 27"/>
          <p:cNvSpPr/>
          <p:nvPr/>
        </p:nvSpPr>
        <p:spPr>
          <a:xfrm>
            <a:off x="6052238" y="4198727"/>
            <a:ext cx="259234" cy="1358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67" name="Straight Arrow Connector 28"/>
          <p:cNvSpPr/>
          <p:nvPr/>
        </p:nvSpPr>
        <p:spPr>
          <a:xfrm>
            <a:off x="5781150" y="4086153"/>
            <a:ext cx="271089" cy="3123"/>
          </a:xfrm>
          <a:prstGeom prst="line">
            <a:avLst/>
          </a:prstGeom>
          <a:ln w="127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traight Arrow Connector 29"/>
          <p:cNvSpPr/>
          <p:nvPr/>
        </p:nvSpPr>
        <p:spPr>
          <a:xfrm>
            <a:off x="5781150" y="3899576"/>
            <a:ext cx="271089" cy="3122"/>
          </a:xfrm>
          <a:prstGeom prst="line">
            <a:avLst/>
          </a:prstGeom>
          <a:ln w="127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Straight Arrow Connector 30"/>
          <p:cNvSpPr/>
          <p:nvPr/>
        </p:nvSpPr>
        <p:spPr>
          <a:xfrm>
            <a:off x="5781150" y="4263540"/>
            <a:ext cx="271089" cy="3124"/>
          </a:xfrm>
          <a:prstGeom prst="line">
            <a:avLst/>
          </a:prstGeom>
          <a:ln w="127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Straight Arrow Connector 31"/>
          <p:cNvSpPr/>
          <p:nvPr/>
        </p:nvSpPr>
        <p:spPr>
          <a:xfrm>
            <a:off x="5088642" y="3951902"/>
            <a:ext cx="433275" cy="13425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Straight Arrow Connector 32"/>
          <p:cNvSpPr/>
          <p:nvPr/>
        </p:nvSpPr>
        <p:spPr>
          <a:xfrm flipV="1">
            <a:off x="5088642" y="4263540"/>
            <a:ext cx="433275" cy="154561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Straight Arrow Connector 33"/>
          <p:cNvSpPr/>
          <p:nvPr/>
        </p:nvSpPr>
        <p:spPr>
          <a:xfrm flipV="1">
            <a:off x="5088642" y="4086153"/>
            <a:ext cx="433275" cy="331948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traight Arrow Connector 34"/>
          <p:cNvSpPr/>
          <p:nvPr/>
        </p:nvSpPr>
        <p:spPr>
          <a:xfrm flipV="1">
            <a:off x="5088642" y="3899577"/>
            <a:ext cx="433275" cy="331948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traight Arrow Connector 35"/>
          <p:cNvSpPr/>
          <p:nvPr/>
        </p:nvSpPr>
        <p:spPr>
          <a:xfrm flipV="1">
            <a:off x="5088642" y="4086153"/>
            <a:ext cx="433275" cy="14537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Straight Arrow Connector 36"/>
          <p:cNvSpPr/>
          <p:nvPr/>
        </p:nvSpPr>
        <p:spPr>
          <a:xfrm flipV="1">
            <a:off x="5088642" y="3899576"/>
            <a:ext cx="433275" cy="518525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Arrow Connector 37"/>
          <p:cNvSpPr/>
          <p:nvPr/>
        </p:nvSpPr>
        <p:spPr>
          <a:xfrm>
            <a:off x="5088642" y="4231524"/>
            <a:ext cx="433275" cy="32017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Rounded Rectangle 38"/>
          <p:cNvSpPr/>
          <p:nvPr/>
        </p:nvSpPr>
        <p:spPr>
          <a:xfrm>
            <a:off x="4769755" y="3655873"/>
            <a:ext cx="377067" cy="40548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F81BD"/>
            </a:solidFill>
          </a:ln>
        </p:spPr>
        <p:txBody>
          <a:bodyPr lIns="45719" rIns="45719" anchor="ctr"/>
          <a:lstStyle/>
          <a:p>
            <a:pPr algn="ctr" defTabSz="914400">
              <a:defRPr sz="1600"/>
            </a:pPr>
          </a:p>
        </p:txBody>
      </p:sp>
      <p:sp>
        <p:nvSpPr>
          <p:cNvPr id="178" name="Rounded Rectangle 39"/>
          <p:cNvSpPr/>
          <p:nvPr/>
        </p:nvSpPr>
        <p:spPr>
          <a:xfrm>
            <a:off x="4829409" y="3697389"/>
            <a:ext cx="259234" cy="13587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79" name="Rounded Rectangle 40"/>
          <p:cNvSpPr/>
          <p:nvPr/>
        </p:nvSpPr>
        <p:spPr>
          <a:xfrm>
            <a:off x="4829409" y="3883966"/>
            <a:ext cx="259234" cy="13587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80" name="Straight Arrow Connector 41"/>
          <p:cNvSpPr/>
          <p:nvPr/>
        </p:nvSpPr>
        <p:spPr>
          <a:xfrm>
            <a:off x="5088642" y="3765325"/>
            <a:ext cx="433275" cy="134251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Straight Arrow Connector 42"/>
          <p:cNvSpPr/>
          <p:nvPr/>
        </p:nvSpPr>
        <p:spPr>
          <a:xfrm>
            <a:off x="5088642" y="3765325"/>
            <a:ext cx="433275" cy="49821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traight Arrow Connector 43"/>
          <p:cNvSpPr/>
          <p:nvPr/>
        </p:nvSpPr>
        <p:spPr>
          <a:xfrm>
            <a:off x="5088642" y="3951902"/>
            <a:ext cx="433275" cy="311638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Straight Arrow Connector 44"/>
          <p:cNvSpPr/>
          <p:nvPr/>
        </p:nvSpPr>
        <p:spPr>
          <a:xfrm flipV="1">
            <a:off x="5088642" y="3899577"/>
            <a:ext cx="433275" cy="52326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traight Arrow Connector 45"/>
          <p:cNvSpPr/>
          <p:nvPr/>
        </p:nvSpPr>
        <p:spPr>
          <a:xfrm>
            <a:off x="5088642" y="3951902"/>
            <a:ext cx="433275" cy="134251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Straight Arrow Connector 46"/>
          <p:cNvSpPr/>
          <p:nvPr/>
        </p:nvSpPr>
        <p:spPr>
          <a:xfrm>
            <a:off x="5088642" y="3765325"/>
            <a:ext cx="433275" cy="498215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Straight Arrow Connector 47"/>
          <p:cNvSpPr/>
          <p:nvPr/>
        </p:nvSpPr>
        <p:spPr>
          <a:xfrm>
            <a:off x="5088642" y="3765325"/>
            <a:ext cx="433275" cy="320828"/>
          </a:xfrm>
          <a:prstGeom prst="line">
            <a:avLst/>
          </a:prstGeom>
          <a:ln w="12700">
            <a:solidFill>
              <a:schemeClr val="accent2">
                <a:satOff val="-18194"/>
                <a:lumOff val="-11215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TextBox 11"/>
          <p:cNvSpPr txBox="1"/>
          <p:nvPr/>
        </p:nvSpPr>
        <p:spPr>
          <a:xfrm>
            <a:off x="4729903" y="2612388"/>
            <a:ext cx="184178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DAGScheduler</a:t>
            </a:r>
          </a:p>
        </p:txBody>
      </p:sp>
      <p:sp>
        <p:nvSpPr>
          <p:cNvPr id="188" name="TextBox 11"/>
          <p:cNvSpPr txBox="1"/>
          <p:nvPr/>
        </p:nvSpPr>
        <p:spPr>
          <a:xfrm>
            <a:off x="4512698" y="7030457"/>
            <a:ext cx="3092428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90500" indent="-190500">
              <a:buSzPct val="100000"/>
              <a:buChar char="•"/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Разбиение задания на стадии (stage)</a:t>
            </a:r>
          </a:p>
          <a:p>
            <a:pPr marL="190500" indent="-190500">
              <a:buSzPct val="100000"/>
              <a:buChar char="•"/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Запуск стадий по готовности</a:t>
            </a:r>
          </a:p>
        </p:txBody>
      </p:sp>
      <p:sp>
        <p:nvSpPr>
          <p:cNvPr id="189" name="Cluster manager…"/>
          <p:cNvSpPr/>
          <p:nvPr/>
        </p:nvSpPr>
        <p:spPr>
          <a:xfrm>
            <a:off x="7283006" y="3436516"/>
            <a:ext cx="3831750" cy="1065792"/>
          </a:xfrm>
          <a:prstGeom prst="roundRect">
            <a:avLst>
              <a:gd name="adj" fmla="val 35748"/>
            </a:avLst>
          </a:prstGeom>
          <a:solidFill>
            <a:srgbClr val="94219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Cluster manager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(YARN, k8s, Mesos)</a:t>
            </a:r>
          </a:p>
        </p:txBody>
      </p:sp>
      <p:sp>
        <p:nvSpPr>
          <p:cNvPr id="190" name="TextBox 11"/>
          <p:cNvSpPr txBox="1"/>
          <p:nvPr/>
        </p:nvSpPr>
        <p:spPr>
          <a:xfrm>
            <a:off x="8277989" y="2663188"/>
            <a:ext cx="198658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TaskScheduler</a:t>
            </a:r>
          </a:p>
        </p:txBody>
      </p:sp>
      <p:sp>
        <p:nvSpPr>
          <p:cNvPr id="191" name="TextBox 11"/>
          <p:cNvSpPr txBox="1"/>
          <p:nvPr/>
        </p:nvSpPr>
        <p:spPr>
          <a:xfrm>
            <a:off x="7725068" y="7029973"/>
            <a:ext cx="309242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90500" indent="-190500">
              <a:buSzPct val="100000"/>
              <a:buChar char="•"/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Выделение ресурсов</a:t>
            </a:r>
          </a:p>
          <a:p>
            <a:pPr marL="190500" indent="-190500">
              <a:buSzPct val="100000"/>
              <a:buChar char="•"/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Запуск тасок (tasks)</a:t>
            </a:r>
          </a:p>
          <a:p>
            <a:pPr marL="190500" indent="-190500">
              <a:buSzPct val="100000"/>
              <a:buChar char="•"/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Перезапуск проваленных (failed) тасок</a:t>
            </a:r>
          </a:p>
        </p:txBody>
      </p:sp>
      <p:sp>
        <p:nvSpPr>
          <p:cNvPr id="192" name="Rectangle 72"/>
          <p:cNvSpPr/>
          <p:nvPr/>
        </p:nvSpPr>
        <p:spPr>
          <a:xfrm>
            <a:off x="12552083" y="3467308"/>
            <a:ext cx="1152677" cy="1004207"/>
          </a:xfrm>
          <a:prstGeom prst="rect">
            <a:avLst/>
          </a:prstGeom>
          <a:solidFill>
            <a:srgbClr val="DCE6F2"/>
          </a:solidFill>
          <a:ln w="25400">
            <a:solidFill>
              <a:srgbClr val="4F81BD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95" name="Rectangle 74"/>
          <p:cNvGrpSpPr/>
          <p:nvPr/>
        </p:nvGrpSpPr>
        <p:grpSpPr>
          <a:xfrm>
            <a:off x="12683921" y="3579049"/>
            <a:ext cx="889001" cy="317501"/>
            <a:chOff x="0" y="0"/>
            <a:chExt cx="889000" cy="317500"/>
          </a:xfrm>
        </p:grpSpPr>
        <p:sp>
          <p:nvSpPr>
            <p:cNvPr id="193" name="Rectangle"/>
            <p:cNvSpPr/>
            <p:nvPr/>
          </p:nvSpPr>
          <p:spPr>
            <a:xfrm>
              <a:off x="0" y="-1"/>
              <a:ext cx="889001" cy="3175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</a:p>
          </p:txBody>
        </p:sp>
        <p:sp>
          <p:nvSpPr>
            <p:cNvPr id="194" name="Threads"/>
            <p:cNvSpPr txBox="1"/>
            <p:nvPr/>
          </p:nvSpPr>
          <p:spPr>
            <a:xfrm>
              <a:off x="5772" y="47610"/>
              <a:ext cx="877396" cy="222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1600"/>
              </a:lvl1pPr>
            </a:lstStyle>
            <a:p>
              <a:pPr/>
              <a:r>
                <a:t>Threads</a:t>
              </a:r>
            </a:p>
          </p:txBody>
        </p:sp>
      </p:grpSp>
      <p:sp>
        <p:nvSpPr>
          <p:cNvPr id="196" name="Tasks"/>
          <p:cNvSpPr/>
          <p:nvPr/>
        </p:nvSpPr>
        <p:spPr>
          <a:xfrm>
            <a:off x="12683921" y="4025049"/>
            <a:ext cx="889001" cy="317501"/>
          </a:xfrm>
          <a:prstGeom prst="rect">
            <a:avLst/>
          </a:prstGeom>
          <a:solidFill>
            <a:srgbClr val="FF543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Tasks</a:t>
            </a:r>
          </a:p>
        </p:txBody>
      </p:sp>
      <p:sp>
        <p:nvSpPr>
          <p:cNvPr id="197" name="TextBox 11"/>
          <p:cNvSpPr txBox="1"/>
          <p:nvPr/>
        </p:nvSpPr>
        <p:spPr>
          <a:xfrm>
            <a:off x="12497137" y="2663188"/>
            <a:ext cx="126256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Executor</a:t>
            </a:r>
          </a:p>
        </p:txBody>
      </p:sp>
      <p:sp>
        <p:nvSpPr>
          <p:cNvPr id="198" name="TextBox 11"/>
          <p:cNvSpPr txBox="1"/>
          <p:nvPr/>
        </p:nvSpPr>
        <p:spPr>
          <a:xfrm>
            <a:off x="11582207" y="6870215"/>
            <a:ext cx="3092429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90500" indent="-190500">
              <a:buSzPct val="100000"/>
              <a:buChar char="•"/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Выполнение тасок</a:t>
            </a:r>
          </a:p>
          <a:p>
            <a:pPr marL="190500" indent="-190500">
              <a:buSzPct val="100000"/>
              <a:buChar char="•"/>
              <a:defRPr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Возврат результата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Экосистема</a:t>
            </a:r>
          </a:p>
        </p:txBody>
      </p:sp>
      <p:sp>
        <p:nvSpPr>
          <p:cNvPr id="201" name="Rectangle"/>
          <p:cNvSpPr/>
          <p:nvPr/>
        </p:nvSpPr>
        <p:spPr>
          <a:xfrm>
            <a:off x="1698397" y="2248021"/>
            <a:ext cx="14891206" cy="1270001"/>
          </a:xfrm>
          <a:prstGeom prst="rect">
            <a:avLst/>
          </a:prstGeom>
          <a:solidFill>
            <a:srgbClr val="D6D6D6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1577" y="2337426"/>
            <a:ext cx="635001" cy="1032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9003" y="2424571"/>
            <a:ext cx="635001" cy="857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66428" y="2564027"/>
            <a:ext cx="635001" cy="637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53854" y="2670212"/>
            <a:ext cx="635001" cy="36655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park core"/>
          <p:cNvSpPr/>
          <p:nvPr/>
        </p:nvSpPr>
        <p:spPr>
          <a:xfrm>
            <a:off x="2087782" y="4277132"/>
            <a:ext cx="2540001" cy="1270001"/>
          </a:xfrm>
          <a:prstGeom prst="roundRect">
            <a:avLst>
              <a:gd name="adj" fmla="val 15000"/>
            </a:avLst>
          </a:prstGeom>
          <a:solidFill>
            <a:schemeClr val="accent5">
              <a:lumOff val="20196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Spark core</a:t>
            </a:r>
          </a:p>
        </p:txBody>
      </p:sp>
      <p:sp>
        <p:nvSpPr>
          <p:cNvPr id="207" name="Spark SQL"/>
          <p:cNvSpPr/>
          <p:nvPr/>
        </p:nvSpPr>
        <p:spPr>
          <a:xfrm>
            <a:off x="4985691" y="4277132"/>
            <a:ext cx="2540001" cy="1270001"/>
          </a:xfrm>
          <a:prstGeom prst="roundRect">
            <a:avLst>
              <a:gd name="adj" fmla="val 15000"/>
            </a:avLst>
          </a:prstGeom>
          <a:solidFill>
            <a:schemeClr val="accent5">
              <a:lumOff val="20196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Spark SQL</a:t>
            </a:r>
          </a:p>
        </p:txBody>
      </p:sp>
      <p:sp>
        <p:nvSpPr>
          <p:cNvPr id="208" name="Spark Streaming"/>
          <p:cNvSpPr/>
          <p:nvPr/>
        </p:nvSpPr>
        <p:spPr>
          <a:xfrm>
            <a:off x="7883600" y="4277132"/>
            <a:ext cx="2540001" cy="1270001"/>
          </a:xfrm>
          <a:prstGeom prst="roundRect">
            <a:avLst>
              <a:gd name="adj" fmla="val 15000"/>
            </a:avLst>
          </a:prstGeom>
          <a:solidFill>
            <a:schemeClr val="accent5">
              <a:lumOff val="20196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Spark Streaming</a:t>
            </a:r>
          </a:p>
        </p:txBody>
      </p:sp>
      <p:sp>
        <p:nvSpPr>
          <p:cNvPr id="209" name="Spark MLLib"/>
          <p:cNvSpPr/>
          <p:nvPr/>
        </p:nvSpPr>
        <p:spPr>
          <a:xfrm>
            <a:off x="10781509" y="4277132"/>
            <a:ext cx="2540001" cy="1270001"/>
          </a:xfrm>
          <a:prstGeom prst="roundRect">
            <a:avLst>
              <a:gd name="adj" fmla="val 15000"/>
            </a:avLst>
          </a:prstGeom>
          <a:solidFill>
            <a:schemeClr val="accent5">
              <a:lumOff val="20196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Spark MLLib</a:t>
            </a:r>
          </a:p>
        </p:txBody>
      </p:sp>
      <p:sp>
        <p:nvSpPr>
          <p:cNvPr id="210" name="GraphX"/>
          <p:cNvSpPr/>
          <p:nvPr/>
        </p:nvSpPr>
        <p:spPr>
          <a:xfrm>
            <a:off x="13679418" y="4277132"/>
            <a:ext cx="2540001" cy="1270001"/>
          </a:xfrm>
          <a:prstGeom prst="roundRect">
            <a:avLst>
              <a:gd name="adj" fmla="val 15000"/>
            </a:avLst>
          </a:prstGeom>
          <a:solidFill>
            <a:schemeClr val="accent5">
              <a:lumOff val="20196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GraphX</a:t>
            </a:r>
          </a:p>
        </p:txBody>
      </p:sp>
      <p:sp>
        <p:nvSpPr>
          <p:cNvPr id="211" name="Rectangle"/>
          <p:cNvSpPr/>
          <p:nvPr/>
        </p:nvSpPr>
        <p:spPr>
          <a:xfrm>
            <a:off x="1707997" y="6306242"/>
            <a:ext cx="14891207" cy="1270001"/>
          </a:xfrm>
          <a:prstGeom prst="rect">
            <a:avLst/>
          </a:prstGeom>
          <a:solidFill>
            <a:srgbClr val="D6D6D6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Standalone"/>
          <p:cNvSpPr/>
          <p:nvPr/>
        </p:nvSpPr>
        <p:spPr>
          <a:xfrm>
            <a:off x="3252353" y="6554556"/>
            <a:ext cx="2540001" cy="832437"/>
          </a:xfrm>
          <a:prstGeom prst="roundRect">
            <a:avLst>
              <a:gd name="adj" fmla="val 22885"/>
            </a:avLst>
          </a:prstGeom>
          <a:solidFill>
            <a:schemeClr val="accent6">
              <a:satOff val="-3457"/>
              <a:lumOff val="1303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3300">
                <a:solidFill>
                  <a:srgbClr val="FFFFFF"/>
                </a:solidFill>
              </a:defRPr>
            </a:lvl1pPr>
          </a:lstStyle>
          <a:p>
            <a:pPr/>
            <a:r>
              <a:t>Standalone</a:t>
            </a:r>
          </a:p>
        </p:txBody>
      </p:sp>
      <p:sp>
        <p:nvSpPr>
          <p:cNvPr id="213" name="YARN"/>
          <p:cNvSpPr/>
          <p:nvPr/>
        </p:nvSpPr>
        <p:spPr>
          <a:xfrm>
            <a:off x="6339851" y="6554556"/>
            <a:ext cx="2540001" cy="832437"/>
          </a:xfrm>
          <a:prstGeom prst="roundRect">
            <a:avLst>
              <a:gd name="adj" fmla="val 22885"/>
            </a:avLst>
          </a:prstGeom>
          <a:solidFill>
            <a:schemeClr val="accent6">
              <a:satOff val="-3457"/>
              <a:lumOff val="1303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3300">
                <a:solidFill>
                  <a:srgbClr val="FFFFFF"/>
                </a:solidFill>
              </a:defRPr>
            </a:lvl1pPr>
          </a:lstStyle>
          <a:p>
            <a:pPr/>
            <a:r>
              <a:t>YARN</a:t>
            </a:r>
          </a:p>
        </p:txBody>
      </p:sp>
      <p:sp>
        <p:nvSpPr>
          <p:cNvPr id="214" name="Mesos"/>
          <p:cNvSpPr/>
          <p:nvPr/>
        </p:nvSpPr>
        <p:spPr>
          <a:xfrm>
            <a:off x="9427349" y="6554556"/>
            <a:ext cx="2540001" cy="832437"/>
          </a:xfrm>
          <a:prstGeom prst="roundRect">
            <a:avLst>
              <a:gd name="adj" fmla="val 22885"/>
            </a:avLst>
          </a:prstGeom>
          <a:solidFill>
            <a:schemeClr val="accent6">
              <a:satOff val="-3457"/>
              <a:lumOff val="1303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3300">
                <a:solidFill>
                  <a:srgbClr val="FFFFFF"/>
                </a:solidFill>
              </a:defRPr>
            </a:lvl1pPr>
          </a:lstStyle>
          <a:p>
            <a:pPr/>
            <a:r>
              <a:t>Mesos</a:t>
            </a:r>
          </a:p>
        </p:txBody>
      </p:sp>
      <p:sp>
        <p:nvSpPr>
          <p:cNvPr id="215" name="K8S"/>
          <p:cNvSpPr/>
          <p:nvPr/>
        </p:nvSpPr>
        <p:spPr>
          <a:xfrm>
            <a:off x="12514846" y="6554556"/>
            <a:ext cx="2540001" cy="832437"/>
          </a:xfrm>
          <a:prstGeom prst="roundRect">
            <a:avLst>
              <a:gd name="adj" fmla="val 22885"/>
            </a:avLst>
          </a:prstGeom>
          <a:solidFill>
            <a:schemeClr val="accent6">
              <a:satOff val="-3457"/>
              <a:lumOff val="1303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3300">
                <a:solidFill>
                  <a:srgbClr val="FFFFFF"/>
                </a:solidFill>
              </a:defRPr>
            </a:lvl1pPr>
          </a:lstStyle>
          <a:p>
            <a:pPr/>
            <a:r>
              <a:t>K8S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Spark core</a:t>
            </a:r>
          </a:p>
        </p:txBody>
      </p:sp>
      <p:sp>
        <p:nvSpPr>
          <p:cNvPr id="218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Движок для параллельной распределенной обработки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Запускает и отслеживает статусы заданий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Управление памятью</a:t>
            </a:r>
          </a:p>
          <a:p>
            <a:pPr lvl="1" marL="721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серилизация</a:t>
            </a:r>
          </a:p>
          <a:p>
            <a:pPr lvl="1" marL="721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кеширование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Восстановление после сбоев</a:t>
            </a:r>
          </a:p>
          <a:p>
            <a:pPr marL="340894" indent="-340894">
              <a:lnSpc>
                <a:spcPct val="150000"/>
              </a:lnSpc>
              <a:spcBef>
                <a:spcPts val="1500"/>
              </a:spcBef>
              <a:buClr>
                <a:srgbClr val="EC6141"/>
              </a:buClr>
              <a:buSzPct val="100000"/>
              <a:buChar char="•"/>
              <a:defRPr b="0" sz="3400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Координация выполнения тасок (tasks)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Заголовок 1"/>
          <p:cNvSpPr txBox="1"/>
          <p:nvPr>
            <p:ph type="title"/>
          </p:nvPr>
        </p:nvSpPr>
        <p:spPr>
          <a:xfrm>
            <a:off x="1190777" y="410420"/>
            <a:ext cx="15925647" cy="109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  <a:latin typeface="Formular"/>
                <a:ea typeface="Formular"/>
                <a:cs typeface="Formular"/>
                <a:sym typeface="Formular"/>
              </a:defRPr>
            </a:lvl1pPr>
          </a:lstStyle>
          <a:p>
            <a:pPr/>
            <a:r>
              <a:t>Spark SQL</a:t>
            </a:r>
          </a:p>
        </p:txBody>
      </p:sp>
      <p:sp>
        <p:nvSpPr>
          <p:cNvPr id="221" name="2002 – запуск проекта Nutch (Yahoo)…"/>
          <p:cNvSpPr txBox="1"/>
          <p:nvPr>
            <p:ph type="body" idx="4294967295"/>
          </p:nvPr>
        </p:nvSpPr>
        <p:spPr>
          <a:xfrm>
            <a:off x="914400" y="1790700"/>
            <a:ext cx="16459200" cy="78867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282942" indent="-282942" defTabSz="1138427">
              <a:lnSpc>
                <a:spcPct val="150000"/>
              </a:lnSpc>
              <a:spcBef>
                <a:spcPts val="1200"/>
              </a:spcBef>
              <a:buClr>
                <a:srgbClr val="EC6141"/>
              </a:buClr>
              <a:buSzPct val="100000"/>
              <a:buChar char="•"/>
              <a:defRPr b="0" sz="2822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Движок для работы со структурированными данными</a:t>
            </a:r>
          </a:p>
          <a:p>
            <a:pPr marL="282942" indent="-282942" defTabSz="1138427">
              <a:lnSpc>
                <a:spcPct val="150000"/>
              </a:lnSpc>
              <a:spcBef>
                <a:spcPts val="1200"/>
              </a:spcBef>
              <a:buClr>
                <a:srgbClr val="EC6141"/>
              </a:buClr>
              <a:buSzPct val="100000"/>
              <a:buChar char="•"/>
              <a:defRPr b="0" sz="2822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Поддержка различных API:</a:t>
            </a:r>
          </a:p>
          <a:p>
            <a:pPr lvl="1" marL="599172" indent="-282942" defTabSz="1138427">
              <a:lnSpc>
                <a:spcPct val="150000"/>
              </a:lnSpc>
              <a:spcBef>
                <a:spcPts val="1200"/>
              </a:spcBef>
              <a:buClr>
                <a:srgbClr val="EC6141"/>
              </a:buClr>
              <a:defRPr b="0" sz="2822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DataFrame API</a:t>
            </a:r>
          </a:p>
          <a:p>
            <a:pPr lvl="1" marL="599172" indent="-282942" defTabSz="1138427">
              <a:lnSpc>
                <a:spcPct val="150000"/>
              </a:lnSpc>
              <a:spcBef>
                <a:spcPts val="1200"/>
              </a:spcBef>
              <a:buClr>
                <a:srgbClr val="EC6141"/>
              </a:buClr>
              <a:defRPr b="0" sz="2822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DataFrame DSL</a:t>
            </a:r>
          </a:p>
          <a:p>
            <a:pPr lvl="1" marL="599172" indent="-282942" defTabSz="1138427">
              <a:lnSpc>
                <a:spcPct val="150000"/>
              </a:lnSpc>
              <a:spcBef>
                <a:spcPts val="1200"/>
              </a:spcBef>
              <a:buClr>
                <a:srgbClr val="EC6141"/>
              </a:buClr>
              <a:defRPr b="0" sz="2822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Spark SQL &amp; HQL</a:t>
            </a:r>
          </a:p>
          <a:p>
            <a:pPr marL="282942" indent="-282942" defTabSz="1138427">
              <a:lnSpc>
                <a:spcPct val="150000"/>
              </a:lnSpc>
              <a:spcBef>
                <a:spcPts val="1200"/>
              </a:spcBef>
              <a:buClr>
                <a:srgbClr val="EC6141"/>
              </a:buClr>
              <a:buSzPct val="100000"/>
              <a:buChar char="•"/>
              <a:defRPr b="0" sz="2822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Уровни API</a:t>
            </a:r>
          </a:p>
          <a:p>
            <a:pPr lvl="1" marL="599172" indent="-282942" defTabSz="1138427">
              <a:lnSpc>
                <a:spcPct val="150000"/>
              </a:lnSpc>
              <a:spcBef>
                <a:spcPts val="1200"/>
              </a:spcBef>
              <a:buClr>
                <a:srgbClr val="EC6141"/>
              </a:buClr>
              <a:defRPr b="0" sz="2822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На уровне языка (Scala, Java, Python, HiveQL, R)</a:t>
            </a:r>
          </a:p>
          <a:p>
            <a:pPr lvl="1" marL="599172" indent="-282942" defTabSz="1138427">
              <a:lnSpc>
                <a:spcPct val="150000"/>
              </a:lnSpc>
              <a:spcBef>
                <a:spcPts val="1200"/>
              </a:spcBef>
              <a:buClr>
                <a:srgbClr val="EC6141"/>
              </a:buClr>
              <a:defRPr b="0" sz="2822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RDD / DataFrame</a:t>
            </a:r>
          </a:p>
          <a:p>
            <a:pPr lvl="1" marL="599172" indent="-282942" defTabSz="1138427">
              <a:lnSpc>
                <a:spcPct val="150000"/>
              </a:lnSpc>
              <a:spcBef>
                <a:spcPts val="1200"/>
              </a:spcBef>
              <a:buClr>
                <a:srgbClr val="EC6141"/>
              </a:buClr>
              <a:defRPr b="0" sz="2822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DataSource (JSON, ORC, Hive, Cassandra …)</a:t>
            </a:r>
          </a:p>
          <a:p>
            <a:pPr marL="282942" indent="-282942" defTabSz="1138427">
              <a:lnSpc>
                <a:spcPct val="150000"/>
              </a:lnSpc>
              <a:spcBef>
                <a:spcPts val="1200"/>
              </a:spcBef>
              <a:buClr>
                <a:srgbClr val="EC6141"/>
              </a:buClr>
              <a:buSzPct val="100000"/>
              <a:buChar char="•"/>
              <a:defRPr b="0" sz="2822">
                <a:solidFill>
                  <a:srgbClr val="FFFFFF"/>
                </a:solidFill>
                <a:latin typeface="InputMono"/>
                <a:ea typeface="InputMono"/>
                <a:cs typeface="InputMono"/>
                <a:sym typeface="InputMono"/>
              </a:defRPr>
            </a:pPr>
            <a:r>
              <a:t>Позволяет обрабатывать данные из различных источников в единой модели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Обложка-1">
  <a:themeElements>
    <a:clrScheme name="Обложка-1">
      <a:dk1>
        <a:srgbClr val="000000"/>
      </a:dk1>
      <a:lt1>
        <a:srgbClr val="FF5433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Обложка-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бложка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43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Обложка-1">
  <a:themeElements>
    <a:clrScheme name="Обложка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Обложка-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бложка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43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