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6" r:id="rId2"/>
    <p:sldMasterId id="2147483679" r:id="rId3"/>
  </p:sldMasterIdLst>
  <p:notesMasterIdLst>
    <p:notesMasterId r:id="rId21"/>
  </p:notesMasterIdLst>
  <p:sldIdLst>
    <p:sldId id="259" r:id="rId4"/>
    <p:sldId id="260" r:id="rId5"/>
    <p:sldId id="261" r:id="rId6"/>
    <p:sldId id="268" r:id="rId7"/>
    <p:sldId id="269" r:id="rId8"/>
    <p:sldId id="270" r:id="rId9"/>
    <p:sldId id="271" r:id="rId10"/>
    <p:sldId id="280" r:id="rId11"/>
    <p:sldId id="281" r:id="rId12"/>
    <p:sldId id="273" r:id="rId13"/>
    <p:sldId id="274" r:id="rId14"/>
    <p:sldId id="272" r:id="rId15"/>
    <p:sldId id="275" r:id="rId16"/>
    <p:sldId id="276" r:id="rId17"/>
    <p:sldId id="282" r:id="rId18"/>
    <p:sldId id="283" r:id="rId19"/>
    <p:sldId id="279" r:id="rId20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33"/>
    <a:srgbClr val="E5E5E5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5707"/>
  </p:normalViewPr>
  <p:slideViewPr>
    <p:cSldViewPr snapToGrid="0" snapToObjects="1" showGuides="1">
      <p:cViewPr varScale="1">
        <p:scale>
          <a:sx n="69" d="100"/>
          <a:sy n="69" d="100"/>
        </p:scale>
        <p:origin x="984" y="20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26.08.2021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94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2800" y="7740000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И ФАМИЛИЯ</a:t>
            </a:r>
            <a:br>
              <a:rPr lang="ru-RU" dirty="0"/>
            </a:br>
            <a:r>
              <a:rPr lang="ru-RU" dirty="0"/>
              <a:t>СПИКЕРА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BFA90E8-A710-A940-B8AB-90D9B37EC1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7740000"/>
            <a:ext cx="1904400" cy="190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  <a:endParaRPr lang="en-US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22540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095202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>
            <a:extLst>
              <a:ext uri="{FF2B5EF4-FFF2-40B4-BE49-F238E27FC236}">
                <a16:creationId xmlns:a16="http://schemas.microsoft.com/office/drawing/2014/main" id="{8DEABE0A-E463-1142-9F53-DA17AFFF75FB}"/>
              </a:ext>
            </a:extLst>
          </p:cNvPr>
          <p:cNvSpPr txBox="1">
            <a:spLocks/>
          </p:cNvSpPr>
          <p:nvPr userDrawn="1"/>
        </p:nvSpPr>
        <p:spPr>
          <a:xfrm>
            <a:off x="763199" y="8440615"/>
            <a:ext cx="16383600" cy="110035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1E2028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6" r:id="rId4"/>
    <p:sldLayoutId id="2147483682" r:id="rId5"/>
    <p:sldLayoutId id="2147483684" r:id="rId6"/>
    <p:sldLayoutId id="2147483683" r:id="rId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127BF4A-8BB0-AE4C-BCB1-5D919E3E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ВВЕДЕНИЕ В ОБЛАКА ДЛЯ </a:t>
            </a:r>
            <a:r>
              <a:rPr lang="en-US" dirty="0"/>
              <a:t>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94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637F926-193E-1345-8DB5-57621415F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РАЗВЕРТЫВАНИЯ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69D99-A3E8-6045-8CF6-ECD8A3224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426427"/>
            <a:ext cx="16383600" cy="5280962"/>
          </a:xfrm>
        </p:spPr>
        <p:txBody>
          <a:bodyPr/>
          <a:lstStyle/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Private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cloud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— частное облако:</a:t>
            </a:r>
            <a:endParaRPr lang="ru-RU" altLang="ru-RU" sz="4500" dirty="0">
              <a:solidFill>
                <a:srgbClr val="FF5433"/>
              </a:solidFill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используется одной организацией, разными клиентами/бизнес юнитами внутри организации</a:t>
            </a:r>
            <a:endParaRPr lang="en-US" altLang="ru-RU" sz="4000" dirty="0"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закрытый контур</a:t>
            </a:r>
          </a:p>
          <a:p>
            <a:pPr>
              <a:lnSpc>
                <a:spcPct val="150000"/>
              </a:lnSpc>
              <a:buNone/>
            </a:pPr>
            <a:endParaRPr lang="ru-RU" altLang="ru-RU" sz="4000" dirty="0">
              <a:cs typeface="Arial" panose="020B0604020202020204" pitchFamily="34" charset="0"/>
            </a:endParaRPr>
          </a:p>
          <a:p>
            <a:pPr marL="685800" indent="-685800">
              <a:buFont typeface="Системный шрифт, обычный"/>
              <a:buChar char="—"/>
            </a:pPr>
            <a:endParaRPr lang="ru-RU" altLang="ru-RU" sz="4500" dirty="0">
              <a:solidFill>
                <a:srgbClr val="FF5433"/>
              </a:solidFill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94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637F926-193E-1345-8DB5-57621415F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РАЗВЕРТЫВАНИЯ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69D99-A3E8-6045-8CF6-ECD8A3224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426427"/>
            <a:ext cx="16383600" cy="5280962"/>
          </a:xfrm>
        </p:spPr>
        <p:txBody>
          <a:bodyPr/>
          <a:lstStyle/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Community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cloud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— облако сообщества:</a:t>
            </a: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объединение ресурсов нескольких сообществ</a:t>
            </a:r>
            <a:endParaRPr lang="en-US" altLang="ru-RU" sz="4000" dirty="0"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чаще всего используется для решения научных задач</a:t>
            </a: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самая редкая модель развертывания</a:t>
            </a:r>
          </a:p>
          <a:p>
            <a:pPr>
              <a:lnSpc>
                <a:spcPct val="150000"/>
              </a:lnSpc>
              <a:buNone/>
            </a:pPr>
            <a:endParaRPr lang="ru-RU" altLang="ru-RU" sz="4000" dirty="0">
              <a:cs typeface="Arial" panose="020B0604020202020204" pitchFamily="34" charset="0"/>
            </a:endParaRPr>
          </a:p>
          <a:p>
            <a:pPr marL="685800" indent="-685800">
              <a:buFont typeface="Системный шрифт, обычный"/>
              <a:buChar char="—"/>
            </a:pPr>
            <a:endParaRPr lang="ru-RU" altLang="ru-RU" sz="4500" dirty="0">
              <a:solidFill>
                <a:srgbClr val="FF5433"/>
              </a:solidFill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8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637F926-193E-1345-8DB5-57621415F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РАЗВЕРТЫВАНИЯ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69D99-A3E8-6045-8CF6-ECD8A3224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581200"/>
            <a:ext cx="16383600" cy="5280962"/>
          </a:xfrm>
        </p:spPr>
        <p:txBody>
          <a:bodyPr/>
          <a:lstStyle/>
          <a:p>
            <a:pPr>
              <a:buNone/>
            </a:pP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Public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cloud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— публичное облако:</a:t>
            </a: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любой потребитель может получить доступ к ресурсам</a:t>
            </a:r>
            <a:endParaRPr lang="en-US" altLang="ru-RU" sz="4000" dirty="0"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самая частая модель развертывания</a:t>
            </a:r>
          </a:p>
          <a:p>
            <a:pPr>
              <a:lnSpc>
                <a:spcPct val="150000"/>
              </a:lnSpc>
              <a:buNone/>
            </a:pPr>
            <a:endParaRPr lang="ru-RU" altLang="ru-RU" sz="4000" dirty="0">
              <a:cs typeface="Arial" panose="020B0604020202020204" pitchFamily="34" charset="0"/>
            </a:endParaRPr>
          </a:p>
          <a:p>
            <a:pPr marL="685800" indent="-685800">
              <a:buFont typeface="Системный шрифт, обычный"/>
              <a:buChar char="—"/>
            </a:pPr>
            <a:endParaRPr lang="ru-RU" altLang="ru-RU" sz="4500" dirty="0">
              <a:solidFill>
                <a:srgbClr val="FF5433"/>
              </a:solidFill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33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637F926-193E-1345-8DB5-57621415F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РАЗВЕРТЫВАНИЯ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69D99-A3E8-6045-8CF6-ECD8A3224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520240"/>
            <a:ext cx="16383600" cy="5953200"/>
          </a:xfrm>
        </p:spPr>
        <p:txBody>
          <a:bodyPr/>
          <a:lstStyle/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Hybrid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800" dirty="0" err="1">
                <a:solidFill>
                  <a:srgbClr val="FF5433"/>
                </a:solidFill>
                <a:cs typeface="Arial" panose="020B0604020202020204" pitchFamily="34" charset="0"/>
              </a:rPr>
              <a:t>cloud</a:t>
            </a:r>
            <a:r>
              <a:rPr lang="ru-RU" altLang="ru-RU" sz="4800" dirty="0">
                <a:solidFill>
                  <a:srgbClr val="FF5433"/>
                </a:solidFill>
                <a:cs typeface="Arial" panose="020B0604020202020204" pitchFamily="34" charset="0"/>
              </a:rPr>
              <a:t> — гибридное облако:</a:t>
            </a: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самый частый кейс — объединение </a:t>
            </a:r>
            <a:r>
              <a:rPr lang="en-US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public</a:t>
            </a:r>
            <a:r>
              <a:rPr lang="ru-RU" altLang="ru-RU" sz="4000" dirty="0">
                <a:cs typeface="Arial" panose="020B0604020202020204" pitchFamily="34" charset="0"/>
              </a:rPr>
              <a:t> и </a:t>
            </a:r>
            <a:r>
              <a:rPr lang="en-US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private cloud</a:t>
            </a: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r>
              <a:rPr lang="ru-RU" altLang="ru-RU" sz="4000" dirty="0">
                <a:cs typeface="Arial" panose="020B0604020202020204" pitchFamily="34" charset="0"/>
              </a:rPr>
              <a:t>одна из самых сложных моделей для построения: необходимо совпадение технологий для обеспечения бесшовной миграции нагрузки</a:t>
            </a:r>
          </a:p>
          <a:p>
            <a:pPr marL="685800" indent="-685800">
              <a:lnSpc>
                <a:spcPct val="150000"/>
              </a:lnSpc>
              <a:buFont typeface="Системный шрифт, обычный"/>
              <a:buChar char="—"/>
            </a:pPr>
            <a:endParaRPr lang="ru-RU" altLang="ru-RU" sz="4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ru-RU" altLang="ru-RU" sz="4000" dirty="0">
              <a:cs typeface="Arial" panose="020B0604020202020204" pitchFamily="34" charset="0"/>
            </a:endParaRPr>
          </a:p>
          <a:p>
            <a:pPr>
              <a:buNone/>
            </a:pPr>
            <a:endParaRPr lang="ru-RU" altLang="ru-RU" sz="4500" dirty="0">
              <a:solidFill>
                <a:srgbClr val="FF54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0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ОБСЛУЖИВАНИЯ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Infrastructure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as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a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Service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(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IaaS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) </a:t>
            </a:r>
            <a:r>
              <a:rPr lang="ru-RU" altLang="ru-RU" sz="3300" dirty="0">
                <a:solidFill>
                  <a:schemeClr val="bg1"/>
                </a:solidFill>
                <a:cs typeface="Arial" panose="020B0604020202020204" pitchFamily="34" charset="0"/>
              </a:rPr>
              <a:t>— инфраструктура как сервис</a:t>
            </a: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8CF87C-1EA3-D74C-9687-A55235188A99}"/>
              </a:ext>
            </a:extLst>
          </p:cNvPr>
          <p:cNvSpPr/>
          <p:nvPr/>
        </p:nvSpPr>
        <p:spPr>
          <a:xfrm>
            <a:off x="9457901" y="6846348"/>
            <a:ext cx="1080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ClrTx/>
            </a:pPr>
            <a:r>
              <a:rPr lang="ru-RU" altLang="ru-RU" sz="3150" dirty="0">
                <a:solidFill>
                  <a:srgbClr val="FF5433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На стороне облачного провайдера:</a:t>
            </a:r>
            <a:endParaRPr lang="ru-RU" altLang="ru-RU" sz="3150" dirty="0">
              <a:solidFill>
                <a:srgbClr val="E5E5E5"/>
              </a:solidFill>
              <a:latin typeface="InputMono" panose="02000509020000090004" pitchFamily="49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виртуализация</a:t>
            </a:r>
          </a:p>
          <a:p>
            <a:pPr marL="571500" indent="-571500" algn="just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оборудование</a:t>
            </a:r>
          </a:p>
          <a:p>
            <a:pPr marL="571500" indent="-571500" algn="just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инфраструктура дата-центра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FE1B85-AC2C-8B44-A4D3-397787E2C16F}"/>
              </a:ext>
            </a:extLst>
          </p:cNvPr>
          <p:cNvSpPr/>
          <p:nvPr/>
        </p:nvSpPr>
        <p:spPr>
          <a:xfrm>
            <a:off x="763199" y="6938433"/>
            <a:ext cx="824364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ru-RU" altLang="ru-RU" sz="3150" dirty="0">
                <a:solidFill>
                  <a:srgbClr val="FF5433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Зона ответственности клиента: </a:t>
            </a:r>
            <a:endParaRPr lang="ru-RU" altLang="ru-RU" sz="4000" dirty="0">
              <a:solidFill>
                <a:srgbClr val="E5E5E5"/>
              </a:solidFill>
              <a:cs typeface="Arial" panose="020B0604020202020204" pitchFamily="34" charset="0"/>
            </a:endParaRP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настройки</a:t>
            </a:r>
            <a:r>
              <a:rPr lang="en-US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 </a:t>
            </a: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операционной системы и выше</a:t>
            </a:r>
          </a:p>
        </p:txBody>
      </p:sp>
      <p:pic>
        <p:nvPicPr>
          <p:cNvPr id="10" name="Рисунок 9" descr="Смущенный человек">
            <a:extLst>
              <a:ext uri="{FF2B5EF4-FFF2-40B4-BE49-F238E27FC236}">
                <a16:creationId xmlns:a16="http://schemas.microsoft.com/office/drawing/2014/main" id="{01581941-AC06-1645-A33B-F2D88334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71" y="3393466"/>
            <a:ext cx="3501655" cy="3501655"/>
          </a:xfrm>
          <a:prstGeom prst="rect">
            <a:avLst/>
          </a:prstGeom>
        </p:spPr>
      </p:pic>
      <p:pic>
        <p:nvPicPr>
          <p:cNvPr id="11" name="Рисунок 10" descr="Облако">
            <a:extLst>
              <a:ext uri="{FF2B5EF4-FFF2-40B4-BE49-F238E27FC236}">
                <a16:creationId xmlns:a16="http://schemas.microsoft.com/office/drawing/2014/main" id="{7EA79D0D-0ED6-314E-82D1-E47D2B57E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1162" y="3142707"/>
            <a:ext cx="4373755" cy="43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3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ОБСЛУЖИВАНИЯ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Platform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as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a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Service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(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PaaS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) </a:t>
            </a:r>
            <a:r>
              <a:rPr lang="ru-RU" altLang="ru-RU" sz="3300" dirty="0">
                <a:cs typeface="Arial" panose="020B0604020202020204" pitchFamily="34" charset="0"/>
              </a:rPr>
              <a:t>— платформа как сервис</a:t>
            </a: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8CF87C-1EA3-D74C-9687-A55235188A99}"/>
              </a:ext>
            </a:extLst>
          </p:cNvPr>
          <p:cNvSpPr/>
          <p:nvPr/>
        </p:nvSpPr>
        <p:spPr>
          <a:xfrm>
            <a:off x="9457901" y="6846348"/>
            <a:ext cx="834122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ru-RU" altLang="ru-RU" sz="3150" dirty="0">
                <a:solidFill>
                  <a:srgbClr val="FF5433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На стороне облачного провайдера:</a:t>
            </a:r>
            <a:endParaRPr lang="ru-RU" altLang="ru-RU" sz="3150" dirty="0">
              <a:solidFill>
                <a:srgbClr val="E5E5E5"/>
              </a:solidFill>
              <a:latin typeface="InputMono" panose="02000509020000090004" pitchFamily="49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администрирование ОС</a:t>
            </a: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базы данных и ниже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FE1B85-AC2C-8B44-A4D3-397787E2C16F}"/>
              </a:ext>
            </a:extLst>
          </p:cNvPr>
          <p:cNvSpPr/>
          <p:nvPr/>
        </p:nvSpPr>
        <p:spPr>
          <a:xfrm>
            <a:off x="763199" y="6938433"/>
            <a:ext cx="824364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ru-RU" altLang="ru-RU" sz="3150" dirty="0">
                <a:solidFill>
                  <a:srgbClr val="FF5433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Зона ответственности клиента: </a:t>
            </a:r>
            <a:endParaRPr lang="ru-RU" altLang="ru-RU" sz="4000" dirty="0">
              <a:solidFill>
                <a:srgbClr val="E5E5E5"/>
              </a:solidFill>
              <a:cs typeface="Arial" panose="020B0604020202020204" pitchFamily="34" charset="0"/>
            </a:endParaRP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настройки используемого сервиса</a:t>
            </a:r>
          </a:p>
        </p:txBody>
      </p:sp>
      <p:pic>
        <p:nvPicPr>
          <p:cNvPr id="10" name="Рисунок 9" descr="Смущенный человек">
            <a:extLst>
              <a:ext uri="{FF2B5EF4-FFF2-40B4-BE49-F238E27FC236}">
                <a16:creationId xmlns:a16="http://schemas.microsoft.com/office/drawing/2014/main" id="{01581941-AC06-1645-A33B-F2D88334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71" y="3393466"/>
            <a:ext cx="3501655" cy="3501655"/>
          </a:xfrm>
          <a:prstGeom prst="rect">
            <a:avLst/>
          </a:prstGeom>
        </p:spPr>
      </p:pic>
      <p:pic>
        <p:nvPicPr>
          <p:cNvPr id="11" name="Рисунок 10" descr="Облако">
            <a:extLst>
              <a:ext uri="{FF2B5EF4-FFF2-40B4-BE49-F238E27FC236}">
                <a16:creationId xmlns:a16="http://schemas.microsoft.com/office/drawing/2014/main" id="{7EA79D0D-0ED6-314E-82D1-E47D2B57E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1162" y="3142707"/>
            <a:ext cx="4373755" cy="43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ОБСЛУЖИВАНИЯ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Software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as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a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Service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 (</a:t>
            </a:r>
            <a:r>
              <a:rPr lang="ru-RU" altLang="ru-RU" sz="3300" dirty="0" err="1">
                <a:solidFill>
                  <a:srgbClr val="FF5433"/>
                </a:solidFill>
                <a:cs typeface="Arial" panose="020B0604020202020204" pitchFamily="34" charset="0"/>
              </a:rPr>
              <a:t>SaaS</a:t>
            </a:r>
            <a:r>
              <a:rPr lang="ru-RU" altLang="ru-RU" sz="3300" dirty="0">
                <a:solidFill>
                  <a:srgbClr val="FF5433"/>
                </a:solidFill>
                <a:cs typeface="Arial" panose="020B0604020202020204" pitchFamily="34" charset="0"/>
              </a:rPr>
              <a:t>) </a:t>
            </a:r>
            <a:r>
              <a:rPr lang="ru-RU" altLang="ru-RU" sz="3300" dirty="0">
                <a:cs typeface="Arial" panose="020B0604020202020204" pitchFamily="34" charset="0"/>
              </a:rPr>
              <a:t>— программное обеспечение как сервис</a:t>
            </a: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8CF87C-1EA3-D74C-9687-A55235188A99}"/>
              </a:ext>
            </a:extLst>
          </p:cNvPr>
          <p:cNvSpPr/>
          <p:nvPr/>
        </p:nvSpPr>
        <p:spPr>
          <a:xfrm>
            <a:off x="9457901" y="6846348"/>
            <a:ext cx="834122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ru-RU" altLang="ru-RU" sz="3150" dirty="0">
                <a:solidFill>
                  <a:srgbClr val="FF5433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На стороне облачного провайдера:</a:t>
            </a:r>
            <a:endParaRPr lang="ru-RU" altLang="ru-RU" sz="3150" dirty="0">
              <a:solidFill>
                <a:srgbClr val="E5E5E5"/>
              </a:solidFill>
              <a:latin typeface="InputMono" panose="02000509020000090004" pitchFamily="49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администрирование ПО</a:t>
            </a: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мониторинг</a:t>
            </a: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резервное копирование</a:t>
            </a: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администрирование ОС и ниже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FE1B85-AC2C-8B44-A4D3-397787E2C16F}"/>
              </a:ext>
            </a:extLst>
          </p:cNvPr>
          <p:cNvSpPr/>
          <p:nvPr/>
        </p:nvSpPr>
        <p:spPr>
          <a:xfrm>
            <a:off x="763199" y="6938433"/>
            <a:ext cx="82436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ru-RU" altLang="ru-RU" sz="3150" dirty="0">
                <a:solidFill>
                  <a:srgbClr val="FF5433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Зона ответственности клиента: </a:t>
            </a:r>
            <a:endParaRPr lang="ru-RU" altLang="ru-RU" sz="4000" dirty="0">
              <a:solidFill>
                <a:srgbClr val="E5E5E5"/>
              </a:solidFill>
              <a:cs typeface="Arial" panose="020B0604020202020204" pitchFamily="34" charset="0"/>
            </a:endParaRPr>
          </a:p>
          <a:p>
            <a:pPr marL="571500" indent="-571500">
              <a:lnSpc>
                <a:spcPct val="100000"/>
              </a:lnSpc>
              <a:buClr>
                <a:srgbClr val="FF5433"/>
              </a:buClr>
              <a:buFont typeface="Системный шрифт, обычный"/>
              <a:buChar char="—"/>
            </a:pPr>
            <a:r>
              <a:rPr lang="ru-RU" altLang="ru-RU" sz="3150" dirty="0">
                <a:solidFill>
                  <a:srgbClr val="E5E5E5"/>
                </a:solidFill>
                <a:latin typeface="InputMono" panose="02000509020000090004" pitchFamily="49" charset="0"/>
                <a:cs typeface="Arial" panose="020B0604020202020204" pitchFamily="34" charset="0"/>
              </a:rPr>
              <a:t>чаще всего приложение используется как есть, возможно клиенту доступна часть настроек используемого ПО</a:t>
            </a:r>
          </a:p>
        </p:txBody>
      </p:sp>
      <p:pic>
        <p:nvPicPr>
          <p:cNvPr id="10" name="Рисунок 9" descr="Смущенный человек">
            <a:extLst>
              <a:ext uri="{FF2B5EF4-FFF2-40B4-BE49-F238E27FC236}">
                <a16:creationId xmlns:a16="http://schemas.microsoft.com/office/drawing/2014/main" id="{01581941-AC06-1645-A33B-F2D88334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71" y="3393466"/>
            <a:ext cx="3501655" cy="3501655"/>
          </a:xfrm>
          <a:prstGeom prst="rect">
            <a:avLst/>
          </a:prstGeom>
        </p:spPr>
      </p:pic>
      <p:pic>
        <p:nvPicPr>
          <p:cNvPr id="11" name="Рисунок 10" descr="Облако">
            <a:extLst>
              <a:ext uri="{FF2B5EF4-FFF2-40B4-BE49-F238E27FC236}">
                <a16:creationId xmlns:a16="http://schemas.microsoft.com/office/drawing/2014/main" id="{7EA79D0D-0ED6-314E-82D1-E47D2B57E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1162" y="3142707"/>
            <a:ext cx="4373755" cy="43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8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D7F654E-9D38-DF49-92C8-2B9502FBC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МОДЕЛИ ОБСЛУЖИВАНИЯ</a:t>
            </a:r>
          </a:p>
        </p:txBody>
      </p:sp>
      <p:grpSp>
        <p:nvGrpSpPr>
          <p:cNvPr id="153" name="Group 3">
            <a:extLst>
              <a:ext uri="{FF2B5EF4-FFF2-40B4-BE49-F238E27FC236}">
                <a16:creationId xmlns:a16="http://schemas.microsoft.com/office/drawing/2014/main" id="{4B0DF94B-5F02-CE4E-A108-CD743253EAD0}"/>
              </a:ext>
            </a:extLst>
          </p:cNvPr>
          <p:cNvGrpSpPr>
            <a:grpSpLocks/>
          </p:cNvGrpSpPr>
          <p:nvPr/>
        </p:nvGrpSpPr>
        <p:grpSpPr bwMode="auto">
          <a:xfrm>
            <a:off x="604173" y="1959499"/>
            <a:ext cx="16848445" cy="7826188"/>
            <a:chOff x="544" y="1769"/>
            <a:chExt cx="14651" cy="6806"/>
          </a:xfrm>
        </p:grpSpPr>
        <p:sp>
          <p:nvSpPr>
            <p:cNvPr id="154" name="Rectangle 4">
              <a:extLst>
                <a:ext uri="{FF2B5EF4-FFF2-40B4-BE49-F238E27FC236}">
                  <a16:creationId xmlns:a16="http://schemas.microsoft.com/office/drawing/2014/main" id="{5D59DD82-8797-9E47-AE7F-D374F1DE4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1769"/>
              <a:ext cx="2928" cy="734"/>
            </a:xfrm>
            <a:prstGeom prst="rect">
              <a:avLst/>
            </a:prstGeom>
            <a:solidFill>
              <a:srgbClr val="FF54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92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Formular" panose="02000000000000000000" pitchFamily="2" charset="0"/>
                  <a:ea typeface="Microsoft YaHei" panose="020B0503020204020204" pitchFamily="34" charset="-122"/>
                  <a:cs typeface="Arial"/>
                </a:rPr>
                <a:t>ON-PREMISES</a:t>
              </a:r>
            </a:p>
          </p:txBody>
        </p:sp>
        <p:sp>
          <p:nvSpPr>
            <p:cNvPr id="155" name="Rectangle 5">
              <a:extLst>
                <a:ext uri="{FF2B5EF4-FFF2-40B4-BE49-F238E27FC236}">
                  <a16:creationId xmlns:a16="http://schemas.microsoft.com/office/drawing/2014/main" id="{7788489D-8C33-5541-BD94-50F62A1C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769"/>
              <a:ext cx="2928" cy="734"/>
            </a:xfrm>
            <a:prstGeom prst="rect">
              <a:avLst/>
            </a:prstGeom>
            <a:solidFill>
              <a:srgbClr val="FF54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92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Formular" panose="02000000000000000000" pitchFamily="2" charset="0"/>
                  <a:ea typeface="Microsoft YaHei" panose="020B0503020204020204" pitchFamily="34" charset="-122"/>
                  <a:cs typeface="Arial"/>
                </a:rPr>
                <a:t>HOSTING</a:t>
              </a:r>
            </a:p>
          </p:txBody>
        </p:sp>
        <p:sp>
          <p:nvSpPr>
            <p:cNvPr id="156" name="Rectangle 6">
              <a:extLst>
                <a:ext uri="{FF2B5EF4-FFF2-40B4-BE49-F238E27FC236}">
                  <a16:creationId xmlns:a16="http://schemas.microsoft.com/office/drawing/2014/main" id="{12861AE0-7CC2-7143-8843-1B8D0A2A8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1769"/>
              <a:ext cx="2928" cy="734"/>
            </a:xfrm>
            <a:prstGeom prst="rect">
              <a:avLst/>
            </a:prstGeom>
            <a:solidFill>
              <a:srgbClr val="FF54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92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Formular" panose="02000000000000000000" pitchFamily="2" charset="0"/>
                  <a:ea typeface="Microsoft YaHei" panose="020B0503020204020204" pitchFamily="34" charset="-122"/>
                  <a:cs typeface="Arial"/>
                </a:rPr>
                <a:t>IAAS</a:t>
              </a:r>
            </a:p>
          </p:txBody>
        </p:sp>
        <p:sp>
          <p:nvSpPr>
            <p:cNvPr id="157" name="Rectangle 7">
              <a:extLst>
                <a:ext uri="{FF2B5EF4-FFF2-40B4-BE49-F238E27FC236}">
                  <a16:creationId xmlns:a16="http://schemas.microsoft.com/office/drawing/2014/main" id="{DCA9E21E-3191-6145-9C23-69E3C1A47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1769"/>
              <a:ext cx="2928" cy="734"/>
            </a:xfrm>
            <a:prstGeom prst="rect">
              <a:avLst/>
            </a:prstGeom>
            <a:solidFill>
              <a:srgbClr val="FF54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92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Formular" panose="02000000000000000000" pitchFamily="2" charset="0"/>
                  <a:ea typeface="Microsoft YaHei" panose="020B0503020204020204" pitchFamily="34" charset="-122"/>
                  <a:cs typeface="Arial"/>
                </a:rPr>
                <a:t>PAAS</a:t>
              </a:r>
            </a:p>
          </p:txBody>
        </p:sp>
        <p:sp>
          <p:nvSpPr>
            <p:cNvPr id="158" name="Rectangle 8">
              <a:extLst>
                <a:ext uri="{FF2B5EF4-FFF2-40B4-BE49-F238E27FC236}">
                  <a16:creationId xmlns:a16="http://schemas.microsoft.com/office/drawing/2014/main" id="{D11C9290-9956-194D-8A83-BBB2C899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1769"/>
              <a:ext cx="2933" cy="734"/>
            </a:xfrm>
            <a:prstGeom prst="rect">
              <a:avLst/>
            </a:prstGeom>
            <a:solidFill>
              <a:srgbClr val="FF54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92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Formular" panose="02000000000000000000" pitchFamily="2" charset="0"/>
                  <a:ea typeface="Microsoft YaHei" panose="020B0503020204020204" pitchFamily="34" charset="-122"/>
                  <a:cs typeface="Arial"/>
                </a:rPr>
                <a:t>SAAS</a:t>
              </a:r>
            </a:p>
          </p:txBody>
        </p:sp>
        <p:sp>
          <p:nvSpPr>
            <p:cNvPr id="159" name="Rectangle 9">
              <a:extLst>
                <a:ext uri="{FF2B5EF4-FFF2-40B4-BE49-F238E27FC236}">
                  <a16:creationId xmlns:a16="http://schemas.microsoft.com/office/drawing/2014/main" id="{2FA87ED2-5C8B-8E40-96B2-82D8BB48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250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Данные</a:t>
              </a:r>
            </a:p>
          </p:txBody>
        </p:sp>
        <p:sp>
          <p:nvSpPr>
            <p:cNvPr id="160" name="Rectangle 10">
              <a:extLst>
                <a:ext uri="{FF2B5EF4-FFF2-40B4-BE49-F238E27FC236}">
                  <a16:creationId xmlns:a16="http://schemas.microsoft.com/office/drawing/2014/main" id="{8A12788D-90AF-4D4C-9E26-5C40489F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50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Данные</a:t>
              </a:r>
            </a:p>
          </p:txBody>
        </p:sp>
        <p:sp>
          <p:nvSpPr>
            <p:cNvPr id="161" name="Rectangle 11">
              <a:extLst>
                <a:ext uri="{FF2B5EF4-FFF2-40B4-BE49-F238E27FC236}">
                  <a16:creationId xmlns:a16="http://schemas.microsoft.com/office/drawing/2014/main" id="{021EF744-19C2-2146-955D-B33F5980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250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Данные</a:t>
              </a:r>
            </a:p>
          </p:txBody>
        </p:sp>
        <p:sp>
          <p:nvSpPr>
            <p:cNvPr id="162" name="Rectangle 12">
              <a:extLst>
                <a:ext uri="{FF2B5EF4-FFF2-40B4-BE49-F238E27FC236}">
                  <a16:creationId xmlns:a16="http://schemas.microsoft.com/office/drawing/2014/main" id="{0B4D438E-CF8E-6F45-8FBF-2BAABF9AF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250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/>
                </a:rPr>
                <a:t>Данные</a:t>
              </a:r>
            </a:p>
          </p:txBody>
        </p:sp>
        <p:sp>
          <p:nvSpPr>
            <p:cNvPr id="163" name="Rectangle 13">
              <a:extLst>
                <a:ext uri="{FF2B5EF4-FFF2-40B4-BE49-F238E27FC236}">
                  <a16:creationId xmlns:a16="http://schemas.microsoft.com/office/drawing/2014/main" id="{383BDD50-9968-684D-B697-8A6AECF5D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2504"/>
              <a:ext cx="2933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Данные</a:t>
              </a:r>
            </a:p>
          </p:txBody>
        </p:sp>
        <p:sp>
          <p:nvSpPr>
            <p:cNvPr id="164" name="Rectangle 14">
              <a:extLst>
                <a:ext uri="{FF2B5EF4-FFF2-40B4-BE49-F238E27FC236}">
                  <a16:creationId xmlns:a16="http://schemas.microsoft.com/office/drawing/2014/main" id="{441F8221-E58A-0E4A-B6EE-C86447041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3239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Приложения</a:t>
              </a:r>
            </a:p>
          </p:txBody>
        </p:sp>
        <p:sp>
          <p:nvSpPr>
            <p:cNvPr id="165" name="Rectangle 15">
              <a:extLst>
                <a:ext uri="{FF2B5EF4-FFF2-40B4-BE49-F238E27FC236}">
                  <a16:creationId xmlns:a16="http://schemas.microsoft.com/office/drawing/2014/main" id="{4A2A2B40-1AA1-F747-8958-8585BD4E1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3239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Приложения</a:t>
              </a:r>
            </a:p>
          </p:txBody>
        </p:sp>
        <p:sp>
          <p:nvSpPr>
            <p:cNvPr id="166" name="Rectangle 16">
              <a:extLst>
                <a:ext uri="{FF2B5EF4-FFF2-40B4-BE49-F238E27FC236}">
                  <a16:creationId xmlns:a16="http://schemas.microsoft.com/office/drawing/2014/main" id="{8E662E35-CE83-7A4A-834F-64CF01619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3239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Приложения</a:t>
              </a:r>
            </a:p>
          </p:txBody>
        </p:sp>
        <p:sp>
          <p:nvSpPr>
            <p:cNvPr id="167" name="Rectangle 17">
              <a:extLst>
                <a:ext uri="{FF2B5EF4-FFF2-40B4-BE49-F238E27FC236}">
                  <a16:creationId xmlns:a16="http://schemas.microsoft.com/office/drawing/2014/main" id="{86EB0D20-10D7-804E-8956-3EB8829B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3239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Приложения</a:t>
              </a:r>
            </a:p>
          </p:txBody>
        </p:sp>
        <p:sp>
          <p:nvSpPr>
            <p:cNvPr id="168" name="Rectangle 18">
              <a:extLst>
                <a:ext uri="{FF2B5EF4-FFF2-40B4-BE49-F238E27FC236}">
                  <a16:creationId xmlns:a16="http://schemas.microsoft.com/office/drawing/2014/main" id="{7B487C51-5329-8E40-8C5E-FE7EEA9C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3239"/>
              <a:ext cx="2933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Приложения</a:t>
              </a:r>
            </a:p>
          </p:txBody>
        </p:sp>
        <p:sp>
          <p:nvSpPr>
            <p:cNvPr id="169" name="Rectangle 19">
              <a:extLst>
                <a:ext uri="{FF2B5EF4-FFF2-40B4-BE49-F238E27FC236}">
                  <a16:creationId xmlns:a16="http://schemas.microsoft.com/office/drawing/2014/main" id="{4D898178-F5FA-E74E-9C2B-84D02055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397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Базы данных</a:t>
              </a:r>
            </a:p>
          </p:txBody>
        </p:sp>
        <p:sp>
          <p:nvSpPr>
            <p:cNvPr id="170" name="Rectangle 20">
              <a:extLst>
                <a:ext uri="{FF2B5EF4-FFF2-40B4-BE49-F238E27FC236}">
                  <a16:creationId xmlns:a16="http://schemas.microsoft.com/office/drawing/2014/main" id="{9A6590F8-913D-AD49-BEEE-5743F0B7A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397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Базы данных</a:t>
              </a:r>
            </a:p>
          </p:txBody>
        </p:sp>
        <p:sp>
          <p:nvSpPr>
            <p:cNvPr id="171" name="Rectangle 21">
              <a:extLst>
                <a:ext uri="{FF2B5EF4-FFF2-40B4-BE49-F238E27FC236}">
                  <a16:creationId xmlns:a16="http://schemas.microsoft.com/office/drawing/2014/main" id="{BD0BB2CA-27BE-D84C-BB66-149EFAF4F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3974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Базы данных</a:t>
              </a:r>
            </a:p>
          </p:txBody>
        </p:sp>
        <p:sp>
          <p:nvSpPr>
            <p:cNvPr id="172" name="Rectangle 22">
              <a:extLst>
                <a:ext uri="{FF2B5EF4-FFF2-40B4-BE49-F238E27FC236}">
                  <a16:creationId xmlns:a16="http://schemas.microsoft.com/office/drawing/2014/main" id="{35F173DD-E907-2944-958B-71B9BF4D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3974"/>
              <a:ext cx="2928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Базы данных</a:t>
              </a:r>
            </a:p>
          </p:txBody>
        </p:sp>
        <p:sp>
          <p:nvSpPr>
            <p:cNvPr id="173" name="Rectangle 23">
              <a:extLst>
                <a:ext uri="{FF2B5EF4-FFF2-40B4-BE49-F238E27FC236}">
                  <a16:creationId xmlns:a16="http://schemas.microsoft.com/office/drawing/2014/main" id="{E78FF6FC-F14D-FD42-BAD0-DF071E94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3974"/>
              <a:ext cx="2933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Базы данных</a:t>
              </a:r>
            </a:p>
          </p:txBody>
        </p:sp>
        <p:sp>
          <p:nvSpPr>
            <p:cNvPr id="174" name="Rectangle 24">
              <a:extLst>
                <a:ext uri="{FF2B5EF4-FFF2-40B4-BE49-F238E27FC236}">
                  <a16:creationId xmlns:a16="http://schemas.microsoft.com/office/drawing/2014/main" id="{7E14A435-2665-044B-88B5-AF34336A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4709"/>
              <a:ext cx="2928" cy="828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Операционная система</a:t>
              </a:r>
            </a:p>
          </p:txBody>
        </p:sp>
        <p:sp>
          <p:nvSpPr>
            <p:cNvPr id="175" name="Rectangle 25">
              <a:extLst>
                <a:ext uri="{FF2B5EF4-FFF2-40B4-BE49-F238E27FC236}">
                  <a16:creationId xmlns:a16="http://schemas.microsoft.com/office/drawing/2014/main" id="{B53BFF44-6031-CD43-9A7B-55DD3A6D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4709"/>
              <a:ext cx="2928" cy="828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Операционная система</a:t>
              </a:r>
            </a:p>
          </p:txBody>
        </p:sp>
        <p:sp>
          <p:nvSpPr>
            <p:cNvPr id="176" name="Rectangle 26">
              <a:extLst>
                <a:ext uri="{FF2B5EF4-FFF2-40B4-BE49-F238E27FC236}">
                  <a16:creationId xmlns:a16="http://schemas.microsoft.com/office/drawing/2014/main" id="{962C7EB7-F4DC-E343-AF63-338D3BAC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4709"/>
              <a:ext cx="2928" cy="828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Операционная система</a:t>
              </a:r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A488B328-90C7-0E45-8B4C-ECD34F6B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4709"/>
              <a:ext cx="2928" cy="8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/>
                </a:rPr>
                <a:t>Операционная система</a:t>
              </a:r>
            </a:p>
          </p:txBody>
        </p:sp>
        <p:sp>
          <p:nvSpPr>
            <p:cNvPr id="178" name="Rectangle 28">
              <a:extLst>
                <a:ext uri="{FF2B5EF4-FFF2-40B4-BE49-F238E27FC236}">
                  <a16:creationId xmlns:a16="http://schemas.microsoft.com/office/drawing/2014/main" id="{5CC454F8-9BC7-724C-81E7-EC66B5A28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4709"/>
              <a:ext cx="2933" cy="8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Операционная система</a:t>
              </a:r>
            </a:p>
          </p:txBody>
        </p:sp>
        <p:sp>
          <p:nvSpPr>
            <p:cNvPr id="179" name="Rectangle 29">
              <a:extLst>
                <a:ext uri="{FF2B5EF4-FFF2-40B4-BE49-F238E27FC236}">
                  <a16:creationId xmlns:a16="http://schemas.microsoft.com/office/drawing/2014/main" id="{3A568239-5383-ED45-A4A7-0CC05932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5538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Виртуализация</a:t>
              </a:r>
            </a:p>
          </p:txBody>
        </p:sp>
        <p:sp>
          <p:nvSpPr>
            <p:cNvPr id="180" name="Rectangle 30">
              <a:extLst>
                <a:ext uri="{FF2B5EF4-FFF2-40B4-BE49-F238E27FC236}">
                  <a16:creationId xmlns:a16="http://schemas.microsoft.com/office/drawing/2014/main" id="{1003BEA0-5DA2-A441-A7EF-942A28C72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5538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Виртуализация</a:t>
              </a:r>
            </a:p>
          </p:txBody>
        </p:sp>
        <p:sp>
          <p:nvSpPr>
            <p:cNvPr id="181" name="Rectangle 31">
              <a:extLst>
                <a:ext uri="{FF2B5EF4-FFF2-40B4-BE49-F238E27FC236}">
                  <a16:creationId xmlns:a16="http://schemas.microsoft.com/office/drawing/2014/main" id="{016A4E96-7E29-B843-BBBD-4AB56EC3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5538"/>
              <a:ext cx="2928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Виртуализация</a:t>
              </a:r>
            </a:p>
          </p:txBody>
        </p:sp>
        <p:sp>
          <p:nvSpPr>
            <p:cNvPr id="182" name="Rectangle 32">
              <a:extLst>
                <a:ext uri="{FF2B5EF4-FFF2-40B4-BE49-F238E27FC236}">
                  <a16:creationId xmlns:a16="http://schemas.microsoft.com/office/drawing/2014/main" id="{D0E673BE-44FF-2E41-8C6A-7973C7604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5538"/>
              <a:ext cx="2928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Виртуализация</a:t>
              </a:r>
            </a:p>
          </p:txBody>
        </p:sp>
        <p:sp>
          <p:nvSpPr>
            <p:cNvPr id="183" name="Rectangle 33">
              <a:extLst>
                <a:ext uri="{FF2B5EF4-FFF2-40B4-BE49-F238E27FC236}">
                  <a16:creationId xmlns:a16="http://schemas.microsoft.com/office/drawing/2014/main" id="{5577F42D-CDBE-A14A-A88A-79F6D9850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5538"/>
              <a:ext cx="2933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Виртуализация</a:t>
              </a:r>
            </a:p>
          </p:txBody>
        </p:sp>
        <p:sp>
          <p:nvSpPr>
            <p:cNvPr id="184" name="Rectangle 34">
              <a:extLst>
                <a:ext uri="{FF2B5EF4-FFF2-40B4-BE49-F238E27FC236}">
                  <a16:creationId xmlns:a16="http://schemas.microsoft.com/office/drawing/2014/main" id="{C367AE7A-9874-B44D-B288-223D37B77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6273"/>
              <a:ext cx="2928" cy="828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Физический сервер</a:t>
              </a:r>
            </a:p>
          </p:txBody>
        </p:sp>
        <p:sp>
          <p:nvSpPr>
            <p:cNvPr id="185" name="Rectangle 35">
              <a:extLst>
                <a:ext uri="{FF2B5EF4-FFF2-40B4-BE49-F238E27FC236}">
                  <a16:creationId xmlns:a16="http://schemas.microsoft.com/office/drawing/2014/main" id="{CC952DA7-F3C0-944C-8D30-80BA793B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6273"/>
              <a:ext cx="2928" cy="8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Физический сервер</a:t>
              </a:r>
            </a:p>
          </p:txBody>
        </p:sp>
        <p:sp>
          <p:nvSpPr>
            <p:cNvPr id="186" name="Rectangle 36">
              <a:extLst>
                <a:ext uri="{FF2B5EF4-FFF2-40B4-BE49-F238E27FC236}">
                  <a16:creationId xmlns:a16="http://schemas.microsoft.com/office/drawing/2014/main" id="{9CB3271F-6257-264C-B8B7-A5C4C809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6273"/>
              <a:ext cx="2928" cy="8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Физический сервер</a:t>
              </a:r>
            </a:p>
          </p:txBody>
        </p:sp>
        <p:sp>
          <p:nvSpPr>
            <p:cNvPr id="187" name="Rectangle 37">
              <a:extLst>
                <a:ext uri="{FF2B5EF4-FFF2-40B4-BE49-F238E27FC236}">
                  <a16:creationId xmlns:a16="http://schemas.microsoft.com/office/drawing/2014/main" id="{5D7BE492-05CC-A44A-9E0D-E31E5F741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6273"/>
              <a:ext cx="2928" cy="8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Физический сервер</a:t>
              </a:r>
            </a:p>
          </p:txBody>
        </p:sp>
        <p:sp>
          <p:nvSpPr>
            <p:cNvPr id="188" name="Rectangle 38">
              <a:extLst>
                <a:ext uri="{FF2B5EF4-FFF2-40B4-BE49-F238E27FC236}">
                  <a16:creationId xmlns:a16="http://schemas.microsoft.com/office/drawing/2014/main" id="{5218F5A7-C3A2-AD41-AF47-AB52590B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6273"/>
              <a:ext cx="2933" cy="8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Физический сервер</a:t>
              </a:r>
            </a:p>
          </p:txBody>
        </p:sp>
        <p:sp>
          <p:nvSpPr>
            <p:cNvPr id="189" name="Rectangle 39">
              <a:extLst>
                <a:ext uri="{FF2B5EF4-FFF2-40B4-BE49-F238E27FC236}">
                  <a16:creationId xmlns:a16="http://schemas.microsoft.com/office/drawing/2014/main" id="{A874BD34-0738-A340-9495-5DA837AA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7103"/>
              <a:ext cx="2928" cy="734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Сети и хранилища</a:t>
              </a:r>
            </a:p>
          </p:txBody>
        </p:sp>
        <p:sp>
          <p:nvSpPr>
            <p:cNvPr id="190" name="Rectangle 40">
              <a:extLst>
                <a:ext uri="{FF2B5EF4-FFF2-40B4-BE49-F238E27FC236}">
                  <a16:creationId xmlns:a16="http://schemas.microsoft.com/office/drawing/2014/main" id="{9DD03C3C-8650-C846-BAB7-04740DDE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7103"/>
              <a:ext cx="2928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Сети и хранилища</a:t>
              </a:r>
            </a:p>
          </p:txBody>
        </p:sp>
        <p:sp>
          <p:nvSpPr>
            <p:cNvPr id="191" name="Rectangle 41">
              <a:extLst>
                <a:ext uri="{FF2B5EF4-FFF2-40B4-BE49-F238E27FC236}">
                  <a16:creationId xmlns:a16="http://schemas.microsoft.com/office/drawing/2014/main" id="{054911F3-5B09-E547-9E13-C860BAF4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7103"/>
              <a:ext cx="2928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Сети и хранилища</a:t>
              </a:r>
            </a:p>
          </p:txBody>
        </p:sp>
        <p:sp>
          <p:nvSpPr>
            <p:cNvPr id="192" name="Rectangle 42">
              <a:extLst>
                <a:ext uri="{FF2B5EF4-FFF2-40B4-BE49-F238E27FC236}">
                  <a16:creationId xmlns:a16="http://schemas.microsoft.com/office/drawing/2014/main" id="{D3587838-4DA8-034E-93D8-6E740BD2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7103"/>
              <a:ext cx="2928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Сети и хранилища</a:t>
              </a:r>
            </a:p>
          </p:txBody>
        </p:sp>
        <p:sp>
          <p:nvSpPr>
            <p:cNvPr id="193" name="Rectangle 43">
              <a:extLst>
                <a:ext uri="{FF2B5EF4-FFF2-40B4-BE49-F238E27FC236}">
                  <a16:creationId xmlns:a16="http://schemas.microsoft.com/office/drawing/2014/main" id="{BBBD7848-C4E4-764F-A6D4-0877EE07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7103"/>
              <a:ext cx="2933" cy="734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Сети и хранилища</a:t>
              </a:r>
            </a:p>
          </p:txBody>
        </p:sp>
        <p:sp>
          <p:nvSpPr>
            <p:cNvPr id="194" name="Rectangle 44">
              <a:extLst>
                <a:ext uri="{FF2B5EF4-FFF2-40B4-BE49-F238E27FC236}">
                  <a16:creationId xmlns:a16="http://schemas.microsoft.com/office/drawing/2014/main" id="{8838B423-63DD-564D-A992-35FBD564D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7838"/>
              <a:ext cx="2928" cy="736"/>
            </a:xfrm>
            <a:prstGeom prst="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Дата-центр</a:t>
              </a:r>
            </a:p>
          </p:txBody>
        </p:sp>
        <p:sp>
          <p:nvSpPr>
            <p:cNvPr id="195" name="Rectangle 45">
              <a:extLst>
                <a:ext uri="{FF2B5EF4-FFF2-40B4-BE49-F238E27FC236}">
                  <a16:creationId xmlns:a16="http://schemas.microsoft.com/office/drawing/2014/main" id="{E6F2508B-4672-9440-BC81-FB0969D68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7838"/>
              <a:ext cx="2928" cy="736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Дата-центр</a:t>
              </a:r>
            </a:p>
          </p:txBody>
        </p:sp>
        <p:sp>
          <p:nvSpPr>
            <p:cNvPr id="196" name="Rectangle 46">
              <a:extLst>
                <a:ext uri="{FF2B5EF4-FFF2-40B4-BE49-F238E27FC236}">
                  <a16:creationId xmlns:a16="http://schemas.microsoft.com/office/drawing/2014/main" id="{1E44A7B6-A270-A24D-8DAC-76D20AD8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" y="7838"/>
              <a:ext cx="2928" cy="736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Дата-центр</a:t>
              </a:r>
            </a:p>
          </p:txBody>
        </p:sp>
        <p:sp>
          <p:nvSpPr>
            <p:cNvPr id="197" name="Rectangle 47">
              <a:extLst>
                <a:ext uri="{FF2B5EF4-FFF2-40B4-BE49-F238E27FC236}">
                  <a16:creationId xmlns:a16="http://schemas.microsoft.com/office/drawing/2014/main" id="{FB1725BD-D58D-B442-86A7-C71D729E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" y="7838"/>
              <a:ext cx="2928" cy="736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Дата-центр</a:t>
              </a:r>
            </a:p>
          </p:txBody>
        </p:sp>
        <p:sp>
          <p:nvSpPr>
            <p:cNvPr id="198" name="Rectangle 48">
              <a:extLst>
                <a:ext uri="{FF2B5EF4-FFF2-40B4-BE49-F238E27FC236}">
                  <a16:creationId xmlns:a16="http://schemas.microsoft.com/office/drawing/2014/main" id="{7877802A-CC15-0942-8C17-52D41607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1" y="7838"/>
              <a:ext cx="2933" cy="736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08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kumimoji="0" lang="ru-RU" altLang="ru-RU" sz="2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utMono" panose="02000509020000090004" pitchFamily="49" charset="0"/>
                  <a:ea typeface="Microsoft YaHei" panose="020B0503020204020204" pitchFamily="34" charset="-122"/>
                  <a:cs typeface="Arial"/>
                </a:rPr>
                <a:t>Дата-центр</a:t>
              </a:r>
            </a:p>
          </p:txBody>
        </p:sp>
        <p:sp>
          <p:nvSpPr>
            <p:cNvPr id="199" name="Line 49">
              <a:extLst>
                <a:ext uri="{FF2B5EF4-FFF2-40B4-BE49-F238E27FC236}">
                  <a16:creationId xmlns:a16="http://schemas.microsoft.com/office/drawing/2014/main" id="{6F2A8959-D51A-384B-880F-F313EBD2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176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0" name="Line 50">
              <a:extLst>
                <a:ext uri="{FF2B5EF4-FFF2-40B4-BE49-F238E27FC236}">
                  <a16:creationId xmlns:a16="http://schemas.microsoft.com/office/drawing/2014/main" id="{40F4D0C1-7043-414B-B7B7-FFDAE7D52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176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1" name="Line 51">
              <a:extLst>
                <a:ext uri="{FF2B5EF4-FFF2-40B4-BE49-F238E27FC236}">
                  <a16:creationId xmlns:a16="http://schemas.microsoft.com/office/drawing/2014/main" id="{00762CCE-8239-B84A-91BB-102ED6358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176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2" name="Line 52">
              <a:extLst>
                <a:ext uri="{FF2B5EF4-FFF2-40B4-BE49-F238E27FC236}">
                  <a16:creationId xmlns:a16="http://schemas.microsoft.com/office/drawing/2014/main" id="{B13E82FA-E25A-7344-9FAA-81B8087F8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176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3" name="Line 53">
              <a:extLst>
                <a:ext uri="{FF2B5EF4-FFF2-40B4-BE49-F238E27FC236}">
                  <a16:creationId xmlns:a16="http://schemas.microsoft.com/office/drawing/2014/main" id="{9F29B383-B372-A042-A7E7-1322E704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1769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4" name="Line 54">
              <a:extLst>
                <a:ext uri="{FF2B5EF4-FFF2-40B4-BE49-F238E27FC236}">
                  <a16:creationId xmlns:a16="http://schemas.microsoft.com/office/drawing/2014/main" id="{9F25F16F-E8AD-FD40-968E-81F0B931E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250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5" name="Line 55">
              <a:extLst>
                <a:ext uri="{FF2B5EF4-FFF2-40B4-BE49-F238E27FC236}">
                  <a16:creationId xmlns:a16="http://schemas.microsoft.com/office/drawing/2014/main" id="{407353B0-11BE-5A44-8588-7581E0DB6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250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6" name="Line 56">
              <a:extLst>
                <a:ext uri="{FF2B5EF4-FFF2-40B4-BE49-F238E27FC236}">
                  <a16:creationId xmlns:a16="http://schemas.microsoft.com/office/drawing/2014/main" id="{71B22439-5D32-3E4E-91BF-9C81AF71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250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7" name="Line 57">
              <a:extLst>
                <a:ext uri="{FF2B5EF4-FFF2-40B4-BE49-F238E27FC236}">
                  <a16:creationId xmlns:a16="http://schemas.microsoft.com/office/drawing/2014/main" id="{A997B56F-1F23-CD4F-9B0D-BC715357B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250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utMono" panose="02000509020000090004" pitchFamily="49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8" name="Line 58">
              <a:extLst>
                <a:ext uri="{FF2B5EF4-FFF2-40B4-BE49-F238E27FC236}">
                  <a16:creationId xmlns:a16="http://schemas.microsoft.com/office/drawing/2014/main" id="{89AF0CDE-6914-0D4D-B946-238567226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2504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09" name="Line 59">
              <a:extLst>
                <a:ext uri="{FF2B5EF4-FFF2-40B4-BE49-F238E27FC236}">
                  <a16:creationId xmlns:a16="http://schemas.microsoft.com/office/drawing/2014/main" id="{D9DAAA80-74A6-E54F-9038-D9B2527E1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23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0" name="Line 60">
              <a:extLst>
                <a:ext uri="{FF2B5EF4-FFF2-40B4-BE49-F238E27FC236}">
                  <a16:creationId xmlns:a16="http://schemas.microsoft.com/office/drawing/2014/main" id="{EB5BBA7D-9B84-C54B-A819-FBE1F7F8A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323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1" name="Line 61">
              <a:extLst>
                <a:ext uri="{FF2B5EF4-FFF2-40B4-BE49-F238E27FC236}">
                  <a16:creationId xmlns:a16="http://schemas.microsoft.com/office/drawing/2014/main" id="{FD20C2AA-9B1C-C94F-9FB8-F3DC6C211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323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2" name="Line 62">
              <a:extLst>
                <a:ext uri="{FF2B5EF4-FFF2-40B4-BE49-F238E27FC236}">
                  <a16:creationId xmlns:a16="http://schemas.microsoft.com/office/drawing/2014/main" id="{2A1F27C7-B5AC-5540-946E-0C7E628B0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323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3" name="Line 63">
              <a:extLst>
                <a:ext uri="{FF2B5EF4-FFF2-40B4-BE49-F238E27FC236}">
                  <a16:creationId xmlns:a16="http://schemas.microsoft.com/office/drawing/2014/main" id="{5007D21B-8CFC-5940-BA55-2E2719D7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3239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4" name="Line 64">
              <a:extLst>
                <a:ext uri="{FF2B5EF4-FFF2-40B4-BE49-F238E27FC236}">
                  <a16:creationId xmlns:a16="http://schemas.microsoft.com/office/drawing/2014/main" id="{6916790C-6BAB-D043-957C-8CC50AA3A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97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utMono" panose="02000509020000090004" pitchFamily="49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5" name="Line 65">
              <a:extLst>
                <a:ext uri="{FF2B5EF4-FFF2-40B4-BE49-F238E27FC236}">
                  <a16:creationId xmlns:a16="http://schemas.microsoft.com/office/drawing/2014/main" id="{606001DA-18D1-F346-9DD1-0202CF80C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397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6" name="Line 66">
              <a:extLst>
                <a:ext uri="{FF2B5EF4-FFF2-40B4-BE49-F238E27FC236}">
                  <a16:creationId xmlns:a16="http://schemas.microsoft.com/office/drawing/2014/main" id="{671422E8-5C0B-4C45-97A3-AFD359D44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397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7" name="Line 67">
              <a:extLst>
                <a:ext uri="{FF2B5EF4-FFF2-40B4-BE49-F238E27FC236}">
                  <a16:creationId xmlns:a16="http://schemas.microsoft.com/office/drawing/2014/main" id="{6A368E98-3934-DD4F-AF43-C03037990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3974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8" name="Line 68">
              <a:extLst>
                <a:ext uri="{FF2B5EF4-FFF2-40B4-BE49-F238E27FC236}">
                  <a16:creationId xmlns:a16="http://schemas.microsoft.com/office/drawing/2014/main" id="{4F1AA3ED-8AC8-824A-84F5-DA61DFFEA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3974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19" name="Line 69">
              <a:extLst>
                <a:ext uri="{FF2B5EF4-FFF2-40B4-BE49-F238E27FC236}">
                  <a16:creationId xmlns:a16="http://schemas.microsoft.com/office/drawing/2014/main" id="{33A6524B-AE1C-6E48-B2E9-D6DF54436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470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4842AE-80DF-B846-9C9C-593C7F7A5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470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147718B9-BC31-C449-9C15-4380B3091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470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2" name="Line 72">
              <a:extLst>
                <a:ext uri="{FF2B5EF4-FFF2-40B4-BE49-F238E27FC236}">
                  <a16:creationId xmlns:a16="http://schemas.microsoft.com/office/drawing/2014/main" id="{695ADA9E-FA5D-E747-9658-456A318A0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4709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3" name="Line 73">
              <a:extLst>
                <a:ext uri="{FF2B5EF4-FFF2-40B4-BE49-F238E27FC236}">
                  <a16:creationId xmlns:a16="http://schemas.microsoft.com/office/drawing/2014/main" id="{47F7C294-92C9-374A-AB2D-9EB54CF6B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4709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4" name="Line 74">
              <a:extLst>
                <a:ext uri="{FF2B5EF4-FFF2-40B4-BE49-F238E27FC236}">
                  <a16:creationId xmlns:a16="http://schemas.microsoft.com/office/drawing/2014/main" id="{6304D14A-4943-3D42-A060-29D15FF90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55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5" name="Line 75">
              <a:extLst>
                <a:ext uri="{FF2B5EF4-FFF2-40B4-BE49-F238E27FC236}">
                  <a16:creationId xmlns:a16="http://schemas.microsoft.com/office/drawing/2014/main" id="{B2090D9F-E010-7B45-9CE1-D6DAAB428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55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6" name="Line 76">
              <a:extLst>
                <a:ext uri="{FF2B5EF4-FFF2-40B4-BE49-F238E27FC236}">
                  <a16:creationId xmlns:a16="http://schemas.microsoft.com/office/drawing/2014/main" id="{018ADC7E-3462-7D4A-9030-EFC37F9DE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55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7" name="Line 77">
              <a:extLst>
                <a:ext uri="{FF2B5EF4-FFF2-40B4-BE49-F238E27FC236}">
                  <a16:creationId xmlns:a16="http://schemas.microsoft.com/office/drawing/2014/main" id="{A79E9EB1-7490-6349-BFF2-33D2C9D3A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55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8" name="Line 78">
              <a:extLst>
                <a:ext uri="{FF2B5EF4-FFF2-40B4-BE49-F238E27FC236}">
                  <a16:creationId xmlns:a16="http://schemas.microsoft.com/office/drawing/2014/main" id="{2F0F497B-2C39-3B49-860E-ADAB95316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5538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29" name="Line 79">
              <a:extLst>
                <a:ext uri="{FF2B5EF4-FFF2-40B4-BE49-F238E27FC236}">
                  <a16:creationId xmlns:a16="http://schemas.microsoft.com/office/drawing/2014/main" id="{03D3F2CA-3685-2F48-8ED5-19C4F7D8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627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0" name="Line 80">
              <a:extLst>
                <a:ext uri="{FF2B5EF4-FFF2-40B4-BE49-F238E27FC236}">
                  <a16:creationId xmlns:a16="http://schemas.microsoft.com/office/drawing/2014/main" id="{E53D3F2A-A55C-3143-A499-DAEAE1781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627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1" name="Line 81">
              <a:extLst>
                <a:ext uri="{FF2B5EF4-FFF2-40B4-BE49-F238E27FC236}">
                  <a16:creationId xmlns:a16="http://schemas.microsoft.com/office/drawing/2014/main" id="{663071CD-54D0-2A41-83B5-06001E71E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627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2" name="Line 82">
              <a:extLst>
                <a:ext uri="{FF2B5EF4-FFF2-40B4-BE49-F238E27FC236}">
                  <a16:creationId xmlns:a16="http://schemas.microsoft.com/office/drawing/2014/main" id="{583E3885-A786-A549-A156-0FA21476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627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3" name="Line 83">
              <a:extLst>
                <a:ext uri="{FF2B5EF4-FFF2-40B4-BE49-F238E27FC236}">
                  <a16:creationId xmlns:a16="http://schemas.microsoft.com/office/drawing/2014/main" id="{A5951A3C-EC61-1646-9252-E38C59938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6273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4" name="Line 84">
              <a:extLst>
                <a:ext uri="{FF2B5EF4-FFF2-40B4-BE49-F238E27FC236}">
                  <a16:creationId xmlns:a16="http://schemas.microsoft.com/office/drawing/2014/main" id="{9CC48B88-BB20-E54A-A076-D39FE1F2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710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5" name="Line 85">
              <a:extLst>
                <a:ext uri="{FF2B5EF4-FFF2-40B4-BE49-F238E27FC236}">
                  <a16:creationId xmlns:a16="http://schemas.microsoft.com/office/drawing/2014/main" id="{6AAC410D-8AF2-5F46-B6DF-D7521A706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710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6" name="Line 86">
              <a:extLst>
                <a:ext uri="{FF2B5EF4-FFF2-40B4-BE49-F238E27FC236}">
                  <a16:creationId xmlns:a16="http://schemas.microsoft.com/office/drawing/2014/main" id="{5F1452F7-902A-524B-869B-311B4B9F8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710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7" name="Line 87">
              <a:extLst>
                <a:ext uri="{FF2B5EF4-FFF2-40B4-BE49-F238E27FC236}">
                  <a16:creationId xmlns:a16="http://schemas.microsoft.com/office/drawing/2014/main" id="{645D201F-067B-7E4C-88BF-683BA8D92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7103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8" name="Line 88">
              <a:extLst>
                <a:ext uri="{FF2B5EF4-FFF2-40B4-BE49-F238E27FC236}">
                  <a16:creationId xmlns:a16="http://schemas.microsoft.com/office/drawing/2014/main" id="{A9BA7965-64BE-5444-AF3F-1E7734ECE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7103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39" name="Line 89">
              <a:extLst>
                <a:ext uri="{FF2B5EF4-FFF2-40B4-BE49-F238E27FC236}">
                  <a16:creationId xmlns:a16="http://schemas.microsoft.com/office/drawing/2014/main" id="{3DA8E843-56C5-7241-BACA-D5171669B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78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0" name="Line 90">
              <a:extLst>
                <a:ext uri="{FF2B5EF4-FFF2-40B4-BE49-F238E27FC236}">
                  <a16:creationId xmlns:a16="http://schemas.microsoft.com/office/drawing/2014/main" id="{6C9CC7A4-FB1D-0D4B-B4E5-4639C2D4E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78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1" name="Line 91">
              <a:extLst>
                <a:ext uri="{FF2B5EF4-FFF2-40B4-BE49-F238E27FC236}">
                  <a16:creationId xmlns:a16="http://schemas.microsoft.com/office/drawing/2014/main" id="{1EC80272-79E7-DA47-8042-2F785632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78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2" name="Line 92">
              <a:extLst>
                <a:ext uri="{FF2B5EF4-FFF2-40B4-BE49-F238E27FC236}">
                  <a16:creationId xmlns:a16="http://schemas.microsoft.com/office/drawing/2014/main" id="{EB9485CA-47C3-8143-80B4-3F380440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7838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3" name="Line 93">
              <a:extLst>
                <a:ext uri="{FF2B5EF4-FFF2-40B4-BE49-F238E27FC236}">
                  <a16:creationId xmlns:a16="http://schemas.microsoft.com/office/drawing/2014/main" id="{C2927AB0-0522-DD40-A0FB-3759ABE2C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7838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4" name="Line 94">
              <a:extLst>
                <a:ext uri="{FF2B5EF4-FFF2-40B4-BE49-F238E27FC236}">
                  <a16:creationId xmlns:a16="http://schemas.microsoft.com/office/drawing/2014/main" id="{6A8FF2FB-12CE-6140-95B2-92FDC1642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8575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5" name="Line 95">
              <a:extLst>
                <a:ext uri="{FF2B5EF4-FFF2-40B4-BE49-F238E27FC236}">
                  <a16:creationId xmlns:a16="http://schemas.microsoft.com/office/drawing/2014/main" id="{0EAD8EEC-057D-D64A-9360-711AF5D12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8575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6" name="Line 96">
              <a:extLst>
                <a:ext uri="{FF2B5EF4-FFF2-40B4-BE49-F238E27FC236}">
                  <a16:creationId xmlns:a16="http://schemas.microsoft.com/office/drawing/2014/main" id="{BFA5EA8B-2D7B-1B40-A386-9967F0CD1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8575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7" name="Line 97">
              <a:extLst>
                <a:ext uri="{FF2B5EF4-FFF2-40B4-BE49-F238E27FC236}">
                  <a16:creationId xmlns:a16="http://schemas.microsoft.com/office/drawing/2014/main" id="{3CD56591-ACB9-5A42-A16A-32ACF6E6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8575"/>
              <a:ext cx="2928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8" name="Line 98">
              <a:extLst>
                <a:ext uri="{FF2B5EF4-FFF2-40B4-BE49-F238E27FC236}">
                  <a16:creationId xmlns:a16="http://schemas.microsoft.com/office/drawing/2014/main" id="{E76B1892-493C-F542-8CE8-419996B2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8575"/>
              <a:ext cx="2933" cy="0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49" name="Line 99">
              <a:extLst>
                <a:ext uri="{FF2B5EF4-FFF2-40B4-BE49-F238E27FC236}">
                  <a16:creationId xmlns:a16="http://schemas.microsoft.com/office/drawing/2014/main" id="{8AE97B19-CCEF-224C-A6EF-D92B1044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176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0" name="Line 100">
              <a:extLst>
                <a:ext uri="{FF2B5EF4-FFF2-40B4-BE49-F238E27FC236}">
                  <a16:creationId xmlns:a16="http://schemas.microsoft.com/office/drawing/2014/main" id="{541D56B1-E36D-E84D-9A36-743ACA4A7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250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1" name="Line 101">
              <a:extLst>
                <a:ext uri="{FF2B5EF4-FFF2-40B4-BE49-F238E27FC236}">
                  <a16:creationId xmlns:a16="http://schemas.microsoft.com/office/drawing/2014/main" id="{DFDAF25D-4D48-EC46-B947-5B35EE72E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23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2" name="Line 102">
              <a:extLst>
                <a:ext uri="{FF2B5EF4-FFF2-40B4-BE49-F238E27FC236}">
                  <a16:creationId xmlns:a16="http://schemas.microsoft.com/office/drawing/2014/main" id="{15C3293F-F6F1-B642-B084-F5ED0B79E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97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3" name="Line 103">
              <a:extLst>
                <a:ext uri="{FF2B5EF4-FFF2-40B4-BE49-F238E27FC236}">
                  <a16:creationId xmlns:a16="http://schemas.microsoft.com/office/drawing/2014/main" id="{D538BF3F-0D7B-D34F-BD15-4E3C8C9CB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4709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4" name="Line 104">
              <a:extLst>
                <a:ext uri="{FF2B5EF4-FFF2-40B4-BE49-F238E27FC236}">
                  <a16:creationId xmlns:a16="http://schemas.microsoft.com/office/drawing/2014/main" id="{E4E0A0CB-00B0-9B43-9222-3B43C077E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5538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5" name="Line 105">
              <a:extLst>
                <a:ext uri="{FF2B5EF4-FFF2-40B4-BE49-F238E27FC236}">
                  <a16:creationId xmlns:a16="http://schemas.microsoft.com/office/drawing/2014/main" id="{75D4EC33-DEBE-FE47-A270-F2624A19C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6273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6" name="Line 106">
              <a:extLst>
                <a:ext uri="{FF2B5EF4-FFF2-40B4-BE49-F238E27FC236}">
                  <a16:creationId xmlns:a16="http://schemas.microsoft.com/office/drawing/2014/main" id="{A76EA05E-6A66-4847-BB2E-C6C89BD23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7103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7" name="Line 107">
              <a:extLst>
                <a:ext uri="{FF2B5EF4-FFF2-40B4-BE49-F238E27FC236}">
                  <a16:creationId xmlns:a16="http://schemas.microsoft.com/office/drawing/2014/main" id="{9E0D8CD4-033E-A747-9252-E6AD916D3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7838"/>
              <a:ext cx="0" cy="736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8" name="Line 108">
              <a:extLst>
                <a:ext uri="{FF2B5EF4-FFF2-40B4-BE49-F238E27FC236}">
                  <a16:creationId xmlns:a16="http://schemas.microsoft.com/office/drawing/2014/main" id="{81812E41-0939-3846-A19A-74324662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176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59" name="Line 109">
              <a:extLst>
                <a:ext uri="{FF2B5EF4-FFF2-40B4-BE49-F238E27FC236}">
                  <a16:creationId xmlns:a16="http://schemas.microsoft.com/office/drawing/2014/main" id="{6141B983-B459-AF47-860A-6D80E9E6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250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0" name="Line 110">
              <a:extLst>
                <a:ext uri="{FF2B5EF4-FFF2-40B4-BE49-F238E27FC236}">
                  <a16:creationId xmlns:a16="http://schemas.microsoft.com/office/drawing/2014/main" id="{E0865C85-4A5E-B44C-8814-D0564643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323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1" name="Line 111">
              <a:extLst>
                <a:ext uri="{FF2B5EF4-FFF2-40B4-BE49-F238E27FC236}">
                  <a16:creationId xmlns:a16="http://schemas.microsoft.com/office/drawing/2014/main" id="{A3A3D136-A991-7F4E-BED3-AC3370BD2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397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2" name="Line 112">
              <a:extLst>
                <a:ext uri="{FF2B5EF4-FFF2-40B4-BE49-F238E27FC236}">
                  <a16:creationId xmlns:a16="http://schemas.microsoft.com/office/drawing/2014/main" id="{8A2782BE-4641-574A-ABBE-1F4DC0E48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4709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3" name="Line 113">
              <a:extLst>
                <a:ext uri="{FF2B5EF4-FFF2-40B4-BE49-F238E27FC236}">
                  <a16:creationId xmlns:a16="http://schemas.microsoft.com/office/drawing/2014/main" id="{74892E9A-239E-F947-B86E-BAF5632F9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5538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4" name="Line 114">
              <a:extLst>
                <a:ext uri="{FF2B5EF4-FFF2-40B4-BE49-F238E27FC236}">
                  <a16:creationId xmlns:a16="http://schemas.microsoft.com/office/drawing/2014/main" id="{F15F3FC2-986D-2E4C-8CBD-6B70D31A3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6273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5" name="Line 115">
              <a:extLst>
                <a:ext uri="{FF2B5EF4-FFF2-40B4-BE49-F238E27FC236}">
                  <a16:creationId xmlns:a16="http://schemas.microsoft.com/office/drawing/2014/main" id="{716CC4E6-F4E2-2C43-8B09-7DAFF97E3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7103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6" name="Line 116">
              <a:extLst>
                <a:ext uri="{FF2B5EF4-FFF2-40B4-BE49-F238E27FC236}">
                  <a16:creationId xmlns:a16="http://schemas.microsoft.com/office/drawing/2014/main" id="{9A0C7B20-E8F7-DF43-A5B2-2A4693C02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" y="7838"/>
              <a:ext cx="0" cy="736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7" name="Line 117">
              <a:extLst>
                <a:ext uri="{FF2B5EF4-FFF2-40B4-BE49-F238E27FC236}">
                  <a16:creationId xmlns:a16="http://schemas.microsoft.com/office/drawing/2014/main" id="{466A70DB-DB58-5846-AFC8-8B06AE045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176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8" name="Line 118">
              <a:extLst>
                <a:ext uri="{FF2B5EF4-FFF2-40B4-BE49-F238E27FC236}">
                  <a16:creationId xmlns:a16="http://schemas.microsoft.com/office/drawing/2014/main" id="{265EC2CB-6FC9-B543-9945-B15938490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250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69" name="Line 119">
              <a:extLst>
                <a:ext uri="{FF2B5EF4-FFF2-40B4-BE49-F238E27FC236}">
                  <a16:creationId xmlns:a16="http://schemas.microsoft.com/office/drawing/2014/main" id="{D88C7BBB-037B-9649-A057-9C520E5E0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323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0" name="Line 120">
              <a:extLst>
                <a:ext uri="{FF2B5EF4-FFF2-40B4-BE49-F238E27FC236}">
                  <a16:creationId xmlns:a16="http://schemas.microsoft.com/office/drawing/2014/main" id="{0F3566E4-D534-0848-84E5-1DB9FFFB2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397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1" name="Line 121">
              <a:extLst>
                <a:ext uri="{FF2B5EF4-FFF2-40B4-BE49-F238E27FC236}">
                  <a16:creationId xmlns:a16="http://schemas.microsoft.com/office/drawing/2014/main" id="{9D884A84-1204-CA47-9D4F-1838F8F29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4709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2" name="Line 122">
              <a:extLst>
                <a:ext uri="{FF2B5EF4-FFF2-40B4-BE49-F238E27FC236}">
                  <a16:creationId xmlns:a16="http://schemas.microsoft.com/office/drawing/2014/main" id="{9BBB0FA5-60B3-2F44-B1C8-43337A5ED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5538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3" name="Line 123">
              <a:extLst>
                <a:ext uri="{FF2B5EF4-FFF2-40B4-BE49-F238E27FC236}">
                  <a16:creationId xmlns:a16="http://schemas.microsoft.com/office/drawing/2014/main" id="{BA97F533-1B77-B24C-87BC-57204681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6273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4" name="Line 124">
              <a:extLst>
                <a:ext uri="{FF2B5EF4-FFF2-40B4-BE49-F238E27FC236}">
                  <a16:creationId xmlns:a16="http://schemas.microsoft.com/office/drawing/2014/main" id="{FE505580-AA22-3E40-84F3-59D0B8B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7103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5" name="Line 125">
              <a:extLst>
                <a:ext uri="{FF2B5EF4-FFF2-40B4-BE49-F238E27FC236}">
                  <a16:creationId xmlns:a16="http://schemas.microsoft.com/office/drawing/2014/main" id="{59BC9FA5-4963-D749-BDEC-031EF9D75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" y="7838"/>
              <a:ext cx="0" cy="736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6" name="Line 126">
              <a:extLst>
                <a:ext uri="{FF2B5EF4-FFF2-40B4-BE49-F238E27FC236}">
                  <a16:creationId xmlns:a16="http://schemas.microsoft.com/office/drawing/2014/main" id="{E0DE3F99-71FE-4D4D-AFE0-AD49A7287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176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7" name="Line 127">
              <a:extLst>
                <a:ext uri="{FF2B5EF4-FFF2-40B4-BE49-F238E27FC236}">
                  <a16:creationId xmlns:a16="http://schemas.microsoft.com/office/drawing/2014/main" id="{4D7BD5D7-6FA3-BF49-9EC1-03FC057F3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250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8" name="Line 128">
              <a:extLst>
                <a:ext uri="{FF2B5EF4-FFF2-40B4-BE49-F238E27FC236}">
                  <a16:creationId xmlns:a16="http://schemas.microsoft.com/office/drawing/2014/main" id="{5E74CFBB-04EE-6F4B-A886-4A4363528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323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79" name="Line 129">
              <a:extLst>
                <a:ext uri="{FF2B5EF4-FFF2-40B4-BE49-F238E27FC236}">
                  <a16:creationId xmlns:a16="http://schemas.microsoft.com/office/drawing/2014/main" id="{D0FD9E9A-F01B-CA4C-8AFB-DF6D81FA0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397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0" name="Line 130">
              <a:extLst>
                <a:ext uri="{FF2B5EF4-FFF2-40B4-BE49-F238E27FC236}">
                  <a16:creationId xmlns:a16="http://schemas.microsoft.com/office/drawing/2014/main" id="{FE891771-A770-984F-A008-0AA20AB77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4709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1" name="Line 131">
              <a:extLst>
                <a:ext uri="{FF2B5EF4-FFF2-40B4-BE49-F238E27FC236}">
                  <a16:creationId xmlns:a16="http://schemas.microsoft.com/office/drawing/2014/main" id="{7FEE0F64-8419-DF4D-98D9-96A17A06A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5538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2" name="Line 132">
              <a:extLst>
                <a:ext uri="{FF2B5EF4-FFF2-40B4-BE49-F238E27FC236}">
                  <a16:creationId xmlns:a16="http://schemas.microsoft.com/office/drawing/2014/main" id="{8FF73922-0CD8-2A42-87B8-FDFCB8707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6273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3" name="Line 133">
              <a:extLst>
                <a:ext uri="{FF2B5EF4-FFF2-40B4-BE49-F238E27FC236}">
                  <a16:creationId xmlns:a16="http://schemas.microsoft.com/office/drawing/2014/main" id="{CE8A777E-1C76-7140-9B36-C1DF5D1D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7103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4" name="Line 134">
              <a:extLst>
                <a:ext uri="{FF2B5EF4-FFF2-40B4-BE49-F238E27FC236}">
                  <a16:creationId xmlns:a16="http://schemas.microsoft.com/office/drawing/2014/main" id="{F74828F4-EB7A-6147-AC92-FA4C6DA7D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1" y="7838"/>
              <a:ext cx="0" cy="736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5" name="Line 135">
              <a:extLst>
                <a:ext uri="{FF2B5EF4-FFF2-40B4-BE49-F238E27FC236}">
                  <a16:creationId xmlns:a16="http://schemas.microsoft.com/office/drawing/2014/main" id="{BF91F3DA-970E-7547-9FBD-D52DA650A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176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6" name="Line 136">
              <a:extLst>
                <a:ext uri="{FF2B5EF4-FFF2-40B4-BE49-F238E27FC236}">
                  <a16:creationId xmlns:a16="http://schemas.microsoft.com/office/drawing/2014/main" id="{141F9A6F-07BB-2242-9112-A7BFAD4E8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250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7" name="Line 137">
              <a:extLst>
                <a:ext uri="{FF2B5EF4-FFF2-40B4-BE49-F238E27FC236}">
                  <a16:creationId xmlns:a16="http://schemas.microsoft.com/office/drawing/2014/main" id="{D1550481-70C5-8F4D-A0CB-ADE93220C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323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8" name="Line 138">
              <a:extLst>
                <a:ext uri="{FF2B5EF4-FFF2-40B4-BE49-F238E27FC236}">
                  <a16:creationId xmlns:a16="http://schemas.microsoft.com/office/drawing/2014/main" id="{0A1F65B7-6919-094A-A407-6612E7ECF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397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89" name="Line 139">
              <a:extLst>
                <a:ext uri="{FF2B5EF4-FFF2-40B4-BE49-F238E27FC236}">
                  <a16:creationId xmlns:a16="http://schemas.microsoft.com/office/drawing/2014/main" id="{E484B273-269E-514E-AE78-22D970B67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4709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0" name="Line 140">
              <a:extLst>
                <a:ext uri="{FF2B5EF4-FFF2-40B4-BE49-F238E27FC236}">
                  <a16:creationId xmlns:a16="http://schemas.microsoft.com/office/drawing/2014/main" id="{BC801788-5D2E-4F41-B2FA-6A5C58198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5538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1" name="Line 141">
              <a:extLst>
                <a:ext uri="{FF2B5EF4-FFF2-40B4-BE49-F238E27FC236}">
                  <a16:creationId xmlns:a16="http://schemas.microsoft.com/office/drawing/2014/main" id="{E8830DA9-EF3B-1A49-BFAE-F4455987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6273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2" name="Line 142">
              <a:extLst>
                <a:ext uri="{FF2B5EF4-FFF2-40B4-BE49-F238E27FC236}">
                  <a16:creationId xmlns:a16="http://schemas.microsoft.com/office/drawing/2014/main" id="{529A63EF-929B-1046-B439-BF3901B98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7103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3" name="Line 143">
              <a:extLst>
                <a:ext uri="{FF2B5EF4-FFF2-40B4-BE49-F238E27FC236}">
                  <a16:creationId xmlns:a16="http://schemas.microsoft.com/office/drawing/2014/main" id="{4BF2BC19-9042-FC40-A108-4BE5C0015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1" y="7838"/>
              <a:ext cx="0" cy="736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4" name="Line 144">
              <a:extLst>
                <a:ext uri="{FF2B5EF4-FFF2-40B4-BE49-F238E27FC236}">
                  <a16:creationId xmlns:a16="http://schemas.microsoft.com/office/drawing/2014/main" id="{FAE67D9E-CE03-5245-B362-93627F62A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176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5" name="Line 145">
              <a:extLst>
                <a:ext uri="{FF2B5EF4-FFF2-40B4-BE49-F238E27FC236}">
                  <a16:creationId xmlns:a16="http://schemas.microsoft.com/office/drawing/2014/main" id="{73637D1C-DC7E-C846-86CB-A0C79F95D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250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6" name="Line 146">
              <a:extLst>
                <a:ext uri="{FF2B5EF4-FFF2-40B4-BE49-F238E27FC236}">
                  <a16:creationId xmlns:a16="http://schemas.microsoft.com/office/drawing/2014/main" id="{6DFBEBDA-CCFF-CB46-9D71-580F222AA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3239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7" name="Line 147">
              <a:extLst>
                <a:ext uri="{FF2B5EF4-FFF2-40B4-BE49-F238E27FC236}">
                  <a16:creationId xmlns:a16="http://schemas.microsoft.com/office/drawing/2014/main" id="{891EA657-0E99-234C-BE04-73E9E88B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3974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8" name="Line 148">
              <a:extLst>
                <a:ext uri="{FF2B5EF4-FFF2-40B4-BE49-F238E27FC236}">
                  <a16:creationId xmlns:a16="http://schemas.microsoft.com/office/drawing/2014/main" id="{12BD6CB8-3A6E-E84D-9458-110436E21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4709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299" name="Line 149">
              <a:extLst>
                <a:ext uri="{FF2B5EF4-FFF2-40B4-BE49-F238E27FC236}">
                  <a16:creationId xmlns:a16="http://schemas.microsoft.com/office/drawing/2014/main" id="{B9CC48C5-E9D2-5145-AF43-1A0E408AD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5538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300" name="Line 150">
              <a:extLst>
                <a:ext uri="{FF2B5EF4-FFF2-40B4-BE49-F238E27FC236}">
                  <a16:creationId xmlns:a16="http://schemas.microsoft.com/office/drawing/2014/main" id="{5165FF05-1667-104B-ACCB-1DAB0E253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6273"/>
              <a:ext cx="0" cy="828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301" name="Line 151">
              <a:extLst>
                <a:ext uri="{FF2B5EF4-FFF2-40B4-BE49-F238E27FC236}">
                  <a16:creationId xmlns:a16="http://schemas.microsoft.com/office/drawing/2014/main" id="{97513976-E0E8-2F4E-B0E7-C1CD03205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7103"/>
              <a:ext cx="0" cy="734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302" name="Line 152">
              <a:extLst>
                <a:ext uri="{FF2B5EF4-FFF2-40B4-BE49-F238E27FC236}">
                  <a16:creationId xmlns:a16="http://schemas.microsoft.com/office/drawing/2014/main" id="{36F8D964-2E25-644B-8B1E-02340DA13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5" y="7838"/>
              <a:ext cx="0" cy="736"/>
            </a:xfrm>
            <a:prstGeom prst="line">
              <a:avLst/>
            </a:prstGeom>
            <a:noFill/>
            <a:ln w="72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449263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EE38884-37F6-3C43-A7D5-AF29E0B76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ИСТОРИЯ ОБЛАЧНЫХ ТЕХНОЛОГИЙ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F5D7BDC6-BC00-BC44-BCAF-6E401022CF7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4389673"/>
            <a:ext cx="19387538" cy="2177893"/>
          </a:xfrm>
        </p:spPr>
      </p:pic>
    </p:spTree>
    <p:extLst>
      <p:ext uri="{BB962C8B-B14F-4D97-AF65-F5344CB8AC3E}">
        <p14:creationId xmlns:p14="http://schemas.microsoft.com/office/powerpoint/2010/main" val="258870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EE38884-37F6-3C43-A7D5-AF29E0B76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ОБЪЕМ РЫНКА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F9EE864-4014-5B48-A309-D50AA17BC44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1325835"/>
            <a:ext cx="15238801" cy="8571825"/>
          </a:xfrm>
        </p:spPr>
      </p:pic>
      <p:sp>
        <p:nvSpPr>
          <p:cNvPr id="8" name="Текст 1">
            <a:extLst>
              <a:ext uri="{FF2B5EF4-FFF2-40B4-BE49-F238E27FC236}">
                <a16:creationId xmlns:a16="http://schemas.microsoft.com/office/drawing/2014/main" id="{03B9B106-47C6-9947-9823-DA73F44C25F5}"/>
              </a:ext>
            </a:extLst>
          </p:cNvPr>
          <p:cNvSpPr txBox="1">
            <a:spLocks/>
          </p:cNvSpPr>
          <p:nvPr/>
        </p:nvSpPr>
        <p:spPr>
          <a:xfrm>
            <a:off x="763199" y="2225835"/>
            <a:ext cx="7074515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700" dirty="0">
                <a:solidFill>
                  <a:srgbClr val="FF5433"/>
                </a:solidFill>
              </a:rPr>
              <a:t>ОБЪЕМ МИРОВОГО РЫНКА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5F2B5D33-E58C-6047-9CB7-C0DF8B13804B}"/>
              </a:ext>
            </a:extLst>
          </p:cNvPr>
          <p:cNvSpPr txBox="1">
            <a:spLocks/>
          </p:cNvSpPr>
          <p:nvPr/>
        </p:nvSpPr>
        <p:spPr>
          <a:xfrm>
            <a:off x="9296400" y="2225835"/>
            <a:ext cx="8228401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700" dirty="0">
                <a:solidFill>
                  <a:srgbClr val="FF5433"/>
                </a:solidFill>
              </a:rPr>
              <a:t>ОБЪЕМ РОССИЙСКОГО РЫНКА</a:t>
            </a:r>
          </a:p>
        </p:txBody>
      </p:sp>
    </p:spTree>
    <p:extLst>
      <p:ext uri="{BB962C8B-B14F-4D97-AF65-F5344CB8AC3E}">
        <p14:creationId xmlns:p14="http://schemas.microsoft.com/office/powerpoint/2010/main" val="363450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7AF1194-CB6A-0449-973D-FBF8B33F7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812800"/>
          </a:xfrm>
        </p:spPr>
        <p:txBody>
          <a:bodyPr/>
          <a:lstStyle/>
          <a:p>
            <a:r>
              <a:rPr lang="ru-RU" dirty="0"/>
              <a:t>ОБЛАЧНАЯ ТЕХНОЛОГИЯ — ЭТО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F80DE2-84BE-FC48-9139-0E3E5CCC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9" y="7230930"/>
            <a:ext cx="1404567" cy="140456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02F0F8-B66A-8944-BEB6-D7145AA0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9" y="4776272"/>
            <a:ext cx="1404567" cy="1404567"/>
          </a:xfrm>
          <a:prstGeom prst="rect">
            <a:avLst/>
          </a:prstGeom>
        </p:spPr>
      </p:pic>
      <p:sp>
        <p:nvSpPr>
          <p:cNvPr id="17" name="Текст 2">
            <a:extLst>
              <a:ext uri="{FF2B5EF4-FFF2-40B4-BE49-F238E27FC236}">
                <a16:creationId xmlns:a16="http://schemas.microsoft.com/office/drawing/2014/main" id="{AEB57487-5AAA-E344-AEEE-765B8FFCAF88}"/>
              </a:ext>
            </a:extLst>
          </p:cNvPr>
          <p:cNvSpPr txBox="1">
            <a:spLocks/>
          </p:cNvSpPr>
          <p:nvPr/>
        </p:nvSpPr>
        <p:spPr>
          <a:xfrm>
            <a:off x="2441846" y="323223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None/>
            </a:pPr>
            <a:r>
              <a:rPr lang="ru-RU" sz="4000" dirty="0"/>
              <a:t>характеристик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74C785-7C5C-D94C-B8B8-0408E92FD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69" y="2321613"/>
            <a:ext cx="1404568" cy="1404568"/>
          </a:xfrm>
          <a:prstGeom prst="rect">
            <a:avLst/>
          </a:prstGeom>
        </p:spPr>
      </p:pic>
      <p:sp>
        <p:nvSpPr>
          <p:cNvPr id="15" name="Текст 2">
            <a:extLst>
              <a:ext uri="{FF2B5EF4-FFF2-40B4-BE49-F238E27FC236}">
                <a16:creationId xmlns:a16="http://schemas.microsoft.com/office/drawing/2014/main" id="{4A7B82D1-0516-C645-BF40-9643B5768783}"/>
              </a:ext>
            </a:extLst>
          </p:cNvPr>
          <p:cNvSpPr txBox="1">
            <a:spLocks/>
          </p:cNvSpPr>
          <p:nvPr/>
        </p:nvSpPr>
        <p:spPr>
          <a:xfrm>
            <a:off x="2441845" y="568326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None/>
            </a:pPr>
            <a:r>
              <a:rPr lang="ru-RU" sz="4000" dirty="0"/>
              <a:t>модели развертывания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AB2F6C00-49CA-3745-9FB6-1FF58B1E0D0E}"/>
              </a:ext>
            </a:extLst>
          </p:cNvPr>
          <p:cNvSpPr txBox="1">
            <a:spLocks/>
          </p:cNvSpPr>
          <p:nvPr/>
        </p:nvSpPr>
        <p:spPr>
          <a:xfrm>
            <a:off x="2441845" y="8134293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None/>
            </a:pPr>
            <a:r>
              <a:rPr lang="ru-RU" sz="4000" dirty="0"/>
              <a:t>модели обслуживания</a:t>
            </a:r>
          </a:p>
        </p:txBody>
      </p:sp>
    </p:spTree>
    <p:extLst>
      <p:ext uri="{BB962C8B-B14F-4D97-AF65-F5344CB8AC3E}">
        <p14:creationId xmlns:p14="http://schemas.microsoft.com/office/powerpoint/2010/main" val="3645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CB5329-BC21-2A4C-AF88-07785F6A7FC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3313536"/>
            <a:ext cx="12587041" cy="641079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r>
              <a:rPr lang="ru-RU" altLang="ru-RU" sz="3700" dirty="0" err="1">
                <a:solidFill>
                  <a:srgbClr val="FF5433"/>
                </a:solidFill>
                <a:cs typeface="Arial" panose="020B0604020202020204" pitchFamily="34" charset="0"/>
              </a:rPr>
              <a:t>Self</a:t>
            </a:r>
            <a:r>
              <a:rPr lang="ru-RU" altLang="ru-RU" sz="37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700" dirty="0" err="1">
                <a:solidFill>
                  <a:srgbClr val="FF5433"/>
                </a:solidFill>
                <a:cs typeface="Arial" panose="020B0604020202020204" pitchFamily="34" charset="0"/>
              </a:rPr>
              <a:t>service</a:t>
            </a:r>
            <a:r>
              <a:rPr lang="ru-RU" altLang="ru-RU" sz="37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700" dirty="0" err="1">
                <a:solidFill>
                  <a:srgbClr val="FF5433"/>
                </a:solidFill>
                <a:cs typeface="Arial" panose="020B0604020202020204" pitchFamily="34" charset="0"/>
              </a:rPr>
              <a:t>on</a:t>
            </a:r>
            <a:r>
              <a:rPr lang="ru-RU" altLang="ru-RU" sz="37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700" dirty="0" err="1">
                <a:solidFill>
                  <a:srgbClr val="FF5433"/>
                </a:solidFill>
                <a:cs typeface="Arial" panose="020B0604020202020204" pitchFamily="34" charset="0"/>
              </a:rPr>
              <a:t>demand</a:t>
            </a:r>
            <a:r>
              <a:rPr lang="ru-RU" altLang="ru-RU" sz="37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3700" dirty="0">
                <a:cs typeface="Arial" panose="020B0604020202020204" pitchFamily="34" charset="0"/>
              </a:rPr>
              <a:t>— самообслуживание по требованию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6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Broad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network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access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>
                <a:cs typeface="Arial" panose="020B0604020202020204" pitchFamily="34" charset="0"/>
              </a:rPr>
              <a:t>— доступ по сети</a:t>
            </a:r>
          </a:p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D89775E-92AE-3E44-9048-AE45D6A2453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80789" y="3331340"/>
            <a:ext cx="10047061" cy="6176048"/>
          </a:xfrm>
        </p:spPr>
      </p:pic>
    </p:spTree>
    <p:extLst>
      <p:ext uri="{BB962C8B-B14F-4D97-AF65-F5344CB8AC3E}">
        <p14:creationId xmlns:p14="http://schemas.microsoft.com/office/powerpoint/2010/main" val="20018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Resource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pooling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>
                <a:cs typeface="Arial" panose="020B0604020202020204" pitchFamily="34" charset="0"/>
              </a:rPr>
              <a:t>— объединение ресурсов в пулы 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AB1496-18E8-D543-8324-FCB73649F4D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3127952"/>
            <a:ext cx="12878156" cy="6702331"/>
          </a:xfrm>
        </p:spPr>
      </p:pic>
    </p:spTree>
    <p:extLst>
      <p:ext uri="{BB962C8B-B14F-4D97-AF65-F5344CB8AC3E}">
        <p14:creationId xmlns:p14="http://schemas.microsoft.com/office/powerpoint/2010/main" val="31081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4"/>
            <a:ext cx="16761602" cy="112622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Rapid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elasticity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>
                <a:cs typeface="Arial" panose="020B0604020202020204" pitchFamily="34" charset="0"/>
              </a:rPr>
              <a:t>— мгновенная эластичность</a:t>
            </a:r>
          </a:p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3C3D35-3E66-954D-82CF-D6C35D13A96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3540544"/>
            <a:ext cx="13378196" cy="5126377"/>
          </a:xfr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75D498A8-F030-7446-BF9A-64873946193E}"/>
              </a:ext>
            </a:extLst>
          </p:cNvPr>
          <p:cNvSpPr txBox="1">
            <a:spLocks/>
          </p:cNvSpPr>
          <p:nvPr/>
        </p:nvSpPr>
        <p:spPr>
          <a:xfrm>
            <a:off x="4688089" y="495460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None/>
            </a:pPr>
            <a:r>
              <a:rPr lang="ru-RU" sz="2700" dirty="0"/>
              <a:t>1 минута</a:t>
            </a:r>
          </a:p>
        </p:txBody>
      </p:sp>
    </p:spTree>
    <p:extLst>
      <p:ext uri="{BB962C8B-B14F-4D97-AF65-F5344CB8AC3E}">
        <p14:creationId xmlns:p14="http://schemas.microsoft.com/office/powerpoint/2010/main" val="347564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3100BC-67F5-1E4C-A77D-CBC64BE3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F90D76-1651-EC49-BC17-8FF037F7F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106003"/>
            <a:ext cx="16761602" cy="723938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Measured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 err="1">
                <a:solidFill>
                  <a:srgbClr val="FF5433"/>
                </a:solidFill>
                <a:cs typeface="Arial" panose="020B0604020202020204" pitchFamily="34" charset="0"/>
              </a:rPr>
              <a:t>service</a:t>
            </a:r>
            <a:r>
              <a:rPr lang="ru-RU" altLang="ru-RU" sz="4000" dirty="0">
                <a:solidFill>
                  <a:srgbClr val="FF5433"/>
                </a:solidFill>
                <a:cs typeface="Arial" panose="020B0604020202020204" pitchFamily="34" charset="0"/>
              </a:rPr>
              <a:t> </a:t>
            </a:r>
            <a:r>
              <a:rPr lang="ru-RU" altLang="ru-RU" sz="4000" dirty="0">
                <a:cs typeface="Arial" panose="020B0604020202020204" pitchFamily="34" charset="0"/>
              </a:rPr>
              <a:t>— измеряемый сервис</a:t>
            </a:r>
          </a:p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962199F-4485-4B46-9D7B-B91A7F23126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63199" y="3365151"/>
            <a:ext cx="9255444" cy="5654203"/>
          </a:xfrm>
        </p:spPr>
      </p:pic>
    </p:spTree>
    <p:extLst>
      <p:ext uri="{BB962C8B-B14F-4D97-AF65-F5344CB8AC3E}">
        <p14:creationId xmlns:p14="http://schemas.microsoft.com/office/powerpoint/2010/main" val="144446886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о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340</Words>
  <Application>Microsoft Macintosh PowerPoint</Application>
  <PresentationFormat>Произвольный</PresentationFormat>
  <Paragraphs>111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Системный шрифт, обычный</vt:lpstr>
      <vt:lpstr>Arial</vt:lpstr>
      <vt:lpstr>Calibri</vt:lpstr>
      <vt:lpstr>Formular</vt:lpstr>
      <vt:lpstr>InputMono</vt:lpstr>
      <vt:lpstr>Times New Roman</vt:lpstr>
      <vt:lpstr>Обложка-1</vt:lpstr>
      <vt:lpstr>Обложка-2</vt:lpstr>
      <vt:lpstr>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28</cp:revision>
  <dcterms:created xsi:type="dcterms:W3CDTF">2020-10-16T14:01:52Z</dcterms:created>
  <dcterms:modified xsi:type="dcterms:W3CDTF">2021-08-26T17:47:07Z</dcterms:modified>
</cp:coreProperties>
</file>