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  <p:sldMasterId id="2147483676" r:id="rId2"/>
    <p:sldMasterId id="2147483679" r:id="rId3"/>
  </p:sldMasterIdLst>
  <p:notesMasterIdLst>
    <p:notesMasterId r:id="rId13"/>
  </p:notesMasterIdLst>
  <p:sldIdLst>
    <p:sldId id="261" r:id="rId4"/>
    <p:sldId id="271" r:id="rId5"/>
    <p:sldId id="283" r:id="rId6"/>
    <p:sldId id="260" r:id="rId7"/>
    <p:sldId id="284" r:id="rId8"/>
    <p:sldId id="285" r:id="rId9"/>
    <p:sldId id="286" r:id="rId10"/>
    <p:sldId id="287" r:id="rId11"/>
    <p:sldId id="288" r:id="rId12"/>
  </p:sldIdLst>
  <p:sldSz cx="18288000" cy="10288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433"/>
    <a:srgbClr val="E5E5E5"/>
    <a:srgbClr val="1E2028"/>
    <a:srgbClr val="262A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30"/>
    <p:restoredTop sz="95649"/>
  </p:normalViewPr>
  <p:slideViewPr>
    <p:cSldViewPr snapToGrid="0" snapToObjects="1" showGuides="1">
      <p:cViewPr>
        <p:scale>
          <a:sx n="54" d="100"/>
          <a:sy n="54" d="100"/>
        </p:scale>
        <p:origin x="656" y="704"/>
      </p:cViewPr>
      <p:guideLst/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99C65-997D-9345-8B34-299522DB2A91}" type="datetimeFigureOut">
              <a:rPr lang="ru-RU" smtClean="0"/>
              <a:t>03.09.2021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FE198-1678-7848-BAD1-C40EFA9119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1487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1pPr>
    <a:lvl2pPr marL="669341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2pPr>
    <a:lvl3pPr marL="1338682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3pPr>
    <a:lvl4pPr marL="2008022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4pPr>
    <a:lvl5pPr marL="2677363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5pPr>
    <a:lvl6pPr marL="3346704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6pPr>
    <a:lvl7pPr marL="4016045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7pPr>
    <a:lvl8pPr marL="4685386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8pPr>
    <a:lvl9pPr marL="5354726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572399"/>
            <a:ext cx="16383600" cy="612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1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0" b="1" i="0">
                <a:solidFill>
                  <a:srgbClr val="1E2028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НАЗВАНИЕ</a:t>
            </a:r>
          </a:p>
          <a:p>
            <a:pPr lvl="0"/>
            <a:r>
              <a:rPr lang="ru-RU" dirty="0"/>
              <a:t>ПРЕЗЕНТАЦИИ</a:t>
            </a:r>
          </a:p>
        </p:txBody>
      </p:sp>
    </p:spTree>
    <p:extLst>
      <p:ext uri="{BB962C8B-B14F-4D97-AF65-F5344CB8AC3E}">
        <p14:creationId xmlns:p14="http://schemas.microsoft.com/office/powerpoint/2010/main" val="419402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572399"/>
            <a:ext cx="16383600" cy="612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1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0" b="1" i="0">
                <a:solidFill>
                  <a:srgbClr val="1E2028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НАЗВАНИЕ</a:t>
            </a:r>
          </a:p>
          <a:p>
            <a:pPr lvl="0"/>
            <a:r>
              <a:rPr lang="ru-RU" dirty="0"/>
              <a:t>ПРЕЗЕНТАЦИИ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E3D5216-5AFB-014E-9BCA-DDE974496F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2800" y="7740000"/>
            <a:ext cx="14589866" cy="19044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1371600" rtl="0" eaLnBrk="1" fontAlgn="auto" latinLnBrk="0" hangingPunct="1">
              <a:lnSpc>
                <a:spcPts val="5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1E2028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ИМЯ И ФАМИЛИЯ</a:t>
            </a:r>
            <a:br>
              <a:rPr lang="ru-RU" dirty="0"/>
            </a:br>
            <a:r>
              <a:rPr lang="ru-RU" dirty="0"/>
              <a:t>СПИКЕРА</a:t>
            </a:r>
          </a:p>
        </p:txBody>
      </p:sp>
      <p:sp>
        <p:nvSpPr>
          <p:cNvPr id="8" name="Объект 5">
            <a:extLst>
              <a:ext uri="{FF2B5EF4-FFF2-40B4-BE49-F238E27FC236}">
                <a16:creationId xmlns:a16="http://schemas.microsoft.com/office/drawing/2014/main" id="{1BFA90E8-A710-A940-B8AB-90D9B37EC14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63199" y="7740000"/>
            <a:ext cx="1904400" cy="19044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000" b="0" i="0">
                <a:solidFill>
                  <a:srgbClr val="1E2028"/>
                </a:solidFill>
                <a:latin typeface="Formular" panose="02000000000000000000" pitchFamily="2" charset="0"/>
              </a:defRPr>
            </a:lvl1pPr>
          </a:lstStyle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59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515967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•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C78E711D-9827-D14E-8D87-71A3D8192C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3199" y="2095198"/>
            <a:ext cx="16383600" cy="36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Наборный текст.</a:t>
            </a:r>
          </a:p>
        </p:txBody>
      </p:sp>
    </p:spTree>
    <p:extLst>
      <p:ext uri="{BB962C8B-B14F-4D97-AF65-F5344CB8AC3E}">
        <p14:creationId xmlns:p14="http://schemas.microsoft.com/office/powerpoint/2010/main" val="61635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заголовок • Текст P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C78E711D-9827-D14E-8D87-71A3D8192C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3199" y="2847598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Наборный текст.</a:t>
            </a:r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8F2A8AE7-D4C0-3F47-8F9D-34788DC480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3200" y="2095200"/>
            <a:ext cx="16383600" cy="108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50" b="1" i="0">
                <a:solidFill>
                  <a:srgbClr val="FF5433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НАБОРНЫЙ ТЕКСТ</a:t>
            </a:r>
          </a:p>
        </p:txBody>
      </p:sp>
    </p:spTree>
    <p:extLst>
      <p:ext uri="{BB962C8B-B14F-4D97-AF65-F5344CB8AC3E}">
        <p14:creationId xmlns:p14="http://schemas.microsoft.com/office/powerpoint/2010/main" val="423488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заголовок • Текст 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C78E711D-9827-D14E-8D87-71A3D8192C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3199" y="2847598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Наборный текст.</a:t>
            </a:r>
            <a:endParaRPr lang="en-US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8F2A8AE7-D4C0-3F47-8F9D-34788DC480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3200" y="2095200"/>
            <a:ext cx="16383600" cy="108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50" b="1" i="0">
                <a:solidFill>
                  <a:srgbClr val="FF5433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НАБОРНЫЙ ТЕКСТ</a:t>
            </a:r>
          </a:p>
        </p:txBody>
      </p:sp>
    </p:spTree>
    <p:extLst>
      <p:ext uri="{BB962C8B-B14F-4D97-AF65-F5344CB8AC3E}">
        <p14:creationId xmlns:p14="http://schemas.microsoft.com/office/powerpoint/2010/main" val="2254007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улл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C78E711D-9827-D14E-8D87-71A3D8192C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3199" y="2095198"/>
            <a:ext cx="16383600" cy="36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9866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5" name="Объект 5">
            <a:extLst>
              <a:ext uri="{FF2B5EF4-FFF2-40B4-BE49-F238E27FC236}">
                <a16:creationId xmlns:a16="http://schemas.microsoft.com/office/drawing/2014/main" id="{ACF658B9-5EF6-D849-B8C6-C427A963DB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63199" y="2095200"/>
            <a:ext cx="10857600" cy="72396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000" b="0" i="0">
                <a:solidFill>
                  <a:schemeClr val="bg1"/>
                </a:solidFill>
                <a:latin typeface="Formular" panose="02000000000000000000" pitchFamily="2" charset="0"/>
              </a:defRPr>
            </a:lvl1pPr>
          </a:lstStyle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1856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5" name="Объект 5">
            <a:extLst>
              <a:ext uri="{FF2B5EF4-FFF2-40B4-BE49-F238E27FC236}">
                <a16:creationId xmlns:a16="http://schemas.microsoft.com/office/drawing/2014/main" id="{ACF658B9-5EF6-D849-B8C6-C427A963DB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63199" y="2095200"/>
            <a:ext cx="5716800" cy="38088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000" b="0" i="0">
                <a:solidFill>
                  <a:schemeClr val="bg1"/>
                </a:solidFill>
                <a:latin typeface="Formular" panose="02000000000000000000" pitchFamily="2" charset="0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20FE5877-A176-8A44-9FB6-A28800CAC6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33200" y="2095202"/>
            <a:ext cx="9813599" cy="7239385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Наборный текст.</a:t>
            </a:r>
          </a:p>
        </p:txBody>
      </p:sp>
    </p:spTree>
    <p:extLst>
      <p:ext uri="{BB962C8B-B14F-4D97-AF65-F5344CB8AC3E}">
        <p14:creationId xmlns:p14="http://schemas.microsoft.com/office/powerpoint/2010/main" val="91947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4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3">
            <a:extLst>
              <a:ext uri="{FF2B5EF4-FFF2-40B4-BE49-F238E27FC236}">
                <a16:creationId xmlns:a16="http://schemas.microsoft.com/office/drawing/2014/main" id="{8DEABE0A-E463-1142-9F53-DA17AFFF75FB}"/>
              </a:ext>
            </a:extLst>
          </p:cNvPr>
          <p:cNvSpPr txBox="1">
            <a:spLocks/>
          </p:cNvSpPr>
          <p:nvPr userDrawn="1"/>
        </p:nvSpPr>
        <p:spPr>
          <a:xfrm>
            <a:off x="763199" y="8440615"/>
            <a:ext cx="16383600" cy="1100354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1371600" rtl="0" eaLnBrk="1" fontAlgn="auto" latinLnBrk="0" hangingPunct="1">
              <a:lnSpc>
                <a:spcPts val="5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1E2028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KARPOV.COURSES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54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54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9817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62A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60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5" r:id="rId3"/>
    <p:sldLayoutId id="2147483686" r:id="rId4"/>
    <p:sldLayoutId id="2147483682" r:id="rId5"/>
    <p:sldLayoutId id="2147483684" r:id="rId6"/>
    <p:sldLayoutId id="2147483683" r:id="rId7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5B34E295-8AD8-9849-8D4A-D7B91E4EB6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3198" y="572399"/>
            <a:ext cx="17333415" cy="6120000"/>
          </a:xfrm>
        </p:spPr>
        <p:txBody>
          <a:bodyPr/>
          <a:lstStyle/>
          <a:p>
            <a:r>
              <a:rPr lang="ru-RU" dirty="0"/>
              <a:t>ОСОБЕННОСТИ ОБЛАКОВ ДЛЯ </a:t>
            </a:r>
            <a:r>
              <a:rPr lang="en" dirty="0"/>
              <a:t>DE</a:t>
            </a:r>
          </a:p>
          <a:p>
            <a:br>
              <a:rPr lang="en" dirty="0">
                <a:solidFill>
                  <a:srgbClr val="E5E5E5"/>
                </a:solidFill>
              </a:rPr>
            </a:br>
            <a:endParaRPr lang="ru-RU" dirty="0">
              <a:solidFill>
                <a:srgbClr val="E5E5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990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4F8A0816-28B0-EE49-9E12-FFB241A46B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>
                <a:solidFill>
                  <a:schemeClr val="tx2">
                    <a:lumMod val="20000"/>
                    <a:lumOff val="80000"/>
                  </a:schemeClr>
                </a:solidFill>
              </a:rPr>
              <a:t>ОСОБЕННОСТИ ДИСКОВ ДЛЯ </a:t>
            </a:r>
            <a:r>
              <a:rPr lang="e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DE</a:t>
            </a:r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A9C4E30A-9716-B24F-8B73-32BEFADF1016}"/>
              </a:ext>
            </a:extLst>
          </p:cNvPr>
          <p:cNvSpPr txBox="1">
            <a:spLocks/>
          </p:cNvSpPr>
          <p:nvPr/>
        </p:nvSpPr>
        <p:spPr>
          <a:xfrm>
            <a:off x="763199" y="5959682"/>
            <a:ext cx="10438854" cy="6413461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lnSpc>
                <a:spcPct val="100000"/>
              </a:lnSpc>
              <a:buFont typeface="Системный шрифт, обычный"/>
              <a:buChar char="—"/>
            </a:pPr>
            <a:r>
              <a:rPr lang="en-US" sz="3400" dirty="0"/>
              <a:t> </a:t>
            </a:r>
            <a:r>
              <a:rPr lang="ru-RU" sz="3400" dirty="0"/>
              <a:t>обычно на основе распределенных файловых систем производительность зависит от объема </a:t>
            </a:r>
          </a:p>
          <a:p>
            <a:pPr marL="342900" indent="-342900" fontAlgn="base">
              <a:lnSpc>
                <a:spcPct val="100000"/>
              </a:lnSpc>
              <a:buFont typeface="Системный шрифт, обычный"/>
              <a:buChar char="—"/>
            </a:pPr>
            <a:r>
              <a:rPr lang="en-US" sz="3400" dirty="0"/>
              <a:t> </a:t>
            </a:r>
            <a:r>
              <a:rPr lang="ru-RU" sz="3400" dirty="0"/>
              <a:t>объем диска можно только увеличивать</a:t>
            </a:r>
          </a:p>
          <a:p>
            <a:pPr marL="342900" indent="-342900" fontAlgn="base">
              <a:lnSpc>
                <a:spcPct val="100000"/>
              </a:lnSpc>
              <a:buFont typeface="Системный шрифт, обычный"/>
              <a:buChar char="—"/>
            </a:pPr>
            <a:r>
              <a:rPr lang="en-US" sz="3400" dirty="0"/>
              <a:t> </a:t>
            </a:r>
            <a:r>
              <a:rPr lang="ru-RU" sz="3400" dirty="0"/>
              <a:t>для максимальной производительности используются локальные диски</a:t>
            </a:r>
          </a:p>
        </p:txBody>
      </p:sp>
      <p:sp>
        <p:nvSpPr>
          <p:cNvPr id="11" name="Текст 1">
            <a:extLst>
              <a:ext uri="{FF2B5EF4-FFF2-40B4-BE49-F238E27FC236}">
                <a16:creationId xmlns:a16="http://schemas.microsoft.com/office/drawing/2014/main" id="{3035C045-ACD9-934E-B2DD-DCBA3F678814}"/>
              </a:ext>
            </a:extLst>
          </p:cNvPr>
          <p:cNvSpPr txBox="1">
            <a:spLocks/>
          </p:cNvSpPr>
          <p:nvPr/>
        </p:nvSpPr>
        <p:spPr>
          <a:xfrm>
            <a:off x="763199" y="2787863"/>
            <a:ext cx="5238334" cy="3316197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rgbClr val="FF5433"/>
              </a:buClr>
              <a:buFont typeface="+mj-lt"/>
              <a:buAutoNum type="arabicPeriod"/>
            </a:pPr>
            <a:r>
              <a:rPr lang="en-US" sz="33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HDD</a:t>
            </a:r>
          </a:p>
          <a:p>
            <a:pPr marL="514350" indent="-514350">
              <a:buClr>
                <a:srgbClr val="FF5433"/>
              </a:buClr>
              <a:buFont typeface="+mj-lt"/>
              <a:buAutoNum type="arabicPeriod"/>
            </a:pPr>
            <a:r>
              <a:rPr lang="en-US" sz="33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SSD</a:t>
            </a:r>
          </a:p>
          <a:p>
            <a:pPr marL="514350" indent="-514350">
              <a:buClr>
                <a:srgbClr val="FF5433"/>
              </a:buClr>
              <a:buFont typeface="+mj-lt"/>
              <a:buAutoNum type="arabicPeriod"/>
            </a:pPr>
            <a:r>
              <a:rPr lang="en-US" sz="33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HIGH-IOPS SSD</a:t>
            </a:r>
          </a:p>
          <a:p>
            <a:pPr marL="514350" indent="-514350">
              <a:buClr>
                <a:srgbClr val="FF5433"/>
              </a:buClr>
              <a:buFont typeface="+mj-lt"/>
              <a:buAutoNum type="arabicPeriod"/>
            </a:pPr>
            <a:r>
              <a:rPr lang="en-US" sz="33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LOCAL NVME</a:t>
            </a:r>
          </a:p>
        </p:txBody>
      </p:sp>
      <p:sp>
        <p:nvSpPr>
          <p:cNvPr id="16" name="Текст 3">
            <a:extLst>
              <a:ext uri="{FF2B5EF4-FFF2-40B4-BE49-F238E27FC236}">
                <a16:creationId xmlns:a16="http://schemas.microsoft.com/office/drawing/2014/main" id="{A316E7A9-D6C5-194C-AB25-087BCE52C762}"/>
              </a:ext>
            </a:extLst>
          </p:cNvPr>
          <p:cNvSpPr txBox="1">
            <a:spLocks/>
          </p:cNvSpPr>
          <p:nvPr/>
        </p:nvSpPr>
        <p:spPr>
          <a:xfrm>
            <a:off x="763199" y="2128259"/>
            <a:ext cx="10592374" cy="113709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50" b="1" i="0" kern="1200">
                <a:solidFill>
                  <a:srgbClr val="FF5433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ТИПЫ ДИСКОВ:</a:t>
            </a: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E1FA32BA-0191-7C44-B7F0-FB9C792EE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2193" y="2376844"/>
            <a:ext cx="6633130" cy="580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551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4F8A0816-28B0-EE49-9E12-FFB241A46B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>
                <a:solidFill>
                  <a:schemeClr val="tx2">
                    <a:lumMod val="20000"/>
                    <a:lumOff val="80000"/>
                  </a:schemeClr>
                </a:solidFill>
              </a:rPr>
              <a:t>ОСОБЕННОСТИ </a:t>
            </a:r>
            <a:r>
              <a:rPr lang="e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VM </a:t>
            </a:r>
            <a:r>
              <a:rPr lang="ru-RU" dirty="0">
                <a:solidFill>
                  <a:schemeClr val="tx2">
                    <a:lumMod val="20000"/>
                    <a:lumOff val="80000"/>
                  </a:schemeClr>
                </a:solidFill>
              </a:rPr>
              <a:t>ДЛЯ </a:t>
            </a:r>
            <a:r>
              <a:rPr lang="e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DE</a:t>
            </a:r>
          </a:p>
        </p:txBody>
      </p:sp>
      <p:sp>
        <p:nvSpPr>
          <p:cNvPr id="18" name="Прямоугольник: скругленные углы 1">
            <a:extLst>
              <a:ext uri="{FF2B5EF4-FFF2-40B4-BE49-F238E27FC236}">
                <a16:creationId xmlns:a16="http://schemas.microsoft.com/office/drawing/2014/main" id="{54D498A4-519A-CB40-8963-F5EABA667494}"/>
              </a:ext>
            </a:extLst>
          </p:cNvPr>
          <p:cNvSpPr/>
          <p:nvPr/>
        </p:nvSpPr>
        <p:spPr>
          <a:xfrm>
            <a:off x="763199" y="4187580"/>
            <a:ext cx="2911151" cy="2593910"/>
          </a:xfrm>
          <a:prstGeom prst="roundRect">
            <a:avLst/>
          </a:prstGeom>
          <a:solidFill>
            <a:srgbClr val="FF5533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262A2F"/>
                </a:solidFill>
                <a:effectLst/>
                <a:uLnTx/>
                <a:uFillTx/>
                <a:latin typeface="Formular" panose="02000000000000000000" pitchFamily="2" charset="0"/>
                <a:sym typeface="Arial"/>
              </a:rPr>
              <a:t>CPU 80 CORE </a:t>
            </a:r>
            <a:endParaRPr kumimoji="0" lang="ru-RU" sz="3200" b="1" i="0" u="none" strike="noStrike" kern="0" cap="none" spc="0" normalizeH="0" baseline="0" noProof="0" dirty="0">
              <a:ln>
                <a:noFill/>
              </a:ln>
              <a:solidFill>
                <a:srgbClr val="262A2F"/>
              </a:solidFill>
              <a:effectLst/>
              <a:uLnTx/>
              <a:uFillTx/>
              <a:latin typeface="Formular" panose="02000000000000000000" pitchFamily="2" charset="0"/>
              <a:sym typeface="Arial"/>
            </a:endParaRPr>
          </a:p>
        </p:txBody>
      </p:sp>
      <p:sp>
        <p:nvSpPr>
          <p:cNvPr id="19" name="Прямоугольник: скругленные углы 8">
            <a:extLst>
              <a:ext uri="{FF2B5EF4-FFF2-40B4-BE49-F238E27FC236}">
                <a16:creationId xmlns:a16="http://schemas.microsoft.com/office/drawing/2014/main" id="{5564C4DB-7BAA-B046-BBA5-F6B50D1E66C0}"/>
              </a:ext>
            </a:extLst>
          </p:cNvPr>
          <p:cNvSpPr/>
          <p:nvPr/>
        </p:nvSpPr>
        <p:spPr>
          <a:xfrm>
            <a:off x="8598225" y="4187580"/>
            <a:ext cx="2911151" cy="2593910"/>
          </a:xfrm>
          <a:prstGeom prst="roundRect">
            <a:avLst/>
          </a:prstGeom>
          <a:solidFill>
            <a:srgbClr val="FF5533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262A2F"/>
                </a:solidFill>
                <a:effectLst/>
                <a:uLnTx/>
                <a:uFillTx/>
                <a:latin typeface="Formular" panose="02000000000000000000" pitchFamily="2" charset="0"/>
                <a:sym typeface="Arial"/>
              </a:rPr>
              <a:t>CPU 40 CORE</a:t>
            </a:r>
            <a:endParaRPr kumimoji="0" lang="ru-RU" sz="3200" b="1" i="0" u="none" strike="noStrike" kern="0" cap="none" spc="0" normalizeH="0" baseline="0" noProof="0" dirty="0">
              <a:ln>
                <a:noFill/>
              </a:ln>
              <a:solidFill>
                <a:srgbClr val="262A2F"/>
              </a:solidFill>
              <a:effectLst/>
              <a:uLnTx/>
              <a:uFillTx/>
              <a:latin typeface="Formular" panose="02000000000000000000" pitchFamily="2" charset="0"/>
              <a:sym typeface="Arial"/>
            </a:endParaRP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77113F4C-28E3-E640-AF60-3FC7CA5CA9BA}"/>
              </a:ext>
            </a:extLst>
          </p:cNvPr>
          <p:cNvGrpSpPr/>
          <p:nvPr/>
        </p:nvGrpSpPr>
        <p:grpSpPr>
          <a:xfrm>
            <a:off x="3991592" y="4187580"/>
            <a:ext cx="3713584" cy="2593911"/>
            <a:chOff x="7240555" y="4982547"/>
            <a:chExt cx="3713584" cy="2593911"/>
          </a:xfrm>
        </p:grpSpPr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2FF136D0-AD4C-D34C-8AB8-3A743B2561D0}"/>
                </a:ext>
              </a:extLst>
            </p:cNvPr>
            <p:cNvSpPr/>
            <p:nvPr/>
          </p:nvSpPr>
          <p:spPr>
            <a:xfrm>
              <a:off x="7240555" y="4982548"/>
              <a:ext cx="3713584" cy="2593910"/>
            </a:xfrm>
            <a:prstGeom prst="rect">
              <a:avLst/>
            </a:prstGeom>
            <a:solidFill>
              <a:srgbClr val="FF553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262A2F"/>
                  </a:solidFill>
                  <a:effectLst/>
                  <a:uLnTx/>
                  <a:uFillTx/>
                  <a:latin typeface="Formular" panose="02000000000000000000" pitchFamily="2" charset="0"/>
                  <a:sym typeface="Arial"/>
                </a:rPr>
                <a:t>    RAW 256-640 GB</a:t>
              </a:r>
              <a:endParaRPr kumimoji="0" lang="ru-RU" sz="2800" b="1" i="0" u="none" strike="noStrike" kern="0" cap="none" spc="0" normalizeH="0" baseline="0" noProof="0" dirty="0">
                <a:ln>
                  <a:noFill/>
                </a:ln>
                <a:solidFill>
                  <a:srgbClr val="262A2F"/>
                </a:solidFill>
                <a:effectLst/>
                <a:uLnTx/>
                <a:uFillTx/>
                <a:latin typeface="Formular" panose="02000000000000000000" pitchFamily="2" charset="0"/>
                <a:sym typeface="Arial"/>
              </a:endParaRPr>
            </a:p>
          </p:txBody>
        </p:sp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B14711AA-998A-984D-AC82-A5E5AED61C65}"/>
                </a:ext>
              </a:extLst>
            </p:cNvPr>
            <p:cNvCxnSpPr/>
            <p:nvPr/>
          </p:nvCxnSpPr>
          <p:spPr>
            <a:xfrm>
              <a:off x="7725747" y="4982547"/>
              <a:ext cx="0" cy="2593910"/>
            </a:xfrm>
            <a:prstGeom prst="line">
              <a:avLst/>
            </a:prstGeom>
            <a:noFill/>
            <a:ln w="28575" cap="flat" cmpd="sng" algn="ctr">
              <a:solidFill>
                <a:srgbClr val="262A2F"/>
              </a:solidFill>
              <a:prstDash val="solid"/>
            </a:ln>
            <a:effectLst/>
          </p:spPr>
        </p:cxnSp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D0B5173E-D835-EA40-9C6C-EAD5C8818B4D}"/>
                </a:ext>
              </a:extLst>
            </p:cNvPr>
            <p:cNvCxnSpPr/>
            <p:nvPr/>
          </p:nvCxnSpPr>
          <p:spPr>
            <a:xfrm>
              <a:off x="7240555" y="5505062"/>
              <a:ext cx="3713584" cy="0"/>
            </a:xfrm>
            <a:prstGeom prst="line">
              <a:avLst/>
            </a:prstGeom>
            <a:noFill/>
            <a:ln w="28575" cap="flat" cmpd="sng" algn="ctr">
              <a:solidFill>
                <a:srgbClr val="262A2F"/>
              </a:solidFill>
              <a:prstDash val="solid"/>
            </a:ln>
            <a:effectLst/>
          </p:spPr>
        </p:cxn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8B5195A2-E2F4-854F-AA04-222D5D848327}"/>
              </a:ext>
            </a:extLst>
          </p:cNvPr>
          <p:cNvGrpSpPr/>
          <p:nvPr/>
        </p:nvGrpSpPr>
        <p:grpSpPr>
          <a:xfrm>
            <a:off x="11826616" y="4187580"/>
            <a:ext cx="3713584" cy="2593911"/>
            <a:chOff x="7240555" y="4982547"/>
            <a:chExt cx="3713584" cy="2593911"/>
          </a:xfrm>
        </p:grpSpPr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4071BC83-5830-7445-9DB3-2623DD73F28B}"/>
                </a:ext>
              </a:extLst>
            </p:cNvPr>
            <p:cNvSpPr/>
            <p:nvPr/>
          </p:nvSpPr>
          <p:spPr>
            <a:xfrm>
              <a:off x="7240555" y="4982548"/>
              <a:ext cx="3713584" cy="2593910"/>
            </a:xfrm>
            <a:prstGeom prst="rect">
              <a:avLst/>
            </a:prstGeom>
            <a:solidFill>
              <a:srgbClr val="FF553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262A2F"/>
                  </a:solidFill>
                  <a:effectLst/>
                  <a:uLnTx/>
                  <a:uFillTx/>
                  <a:latin typeface="Formular" panose="02000000000000000000" pitchFamily="2" charset="0"/>
                  <a:sym typeface="Arial"/>
                </a:rPr>
                <a:t>    RAW 256-640 GB</a:t>
              </a:r>
              <a:endParaRPr kumimoji="0" lang="ru-RU" sz="2800" b="1" i="0" u="none" strike="noStrike" kern="0" cap="none" spc="0" normalizeH="0" baseline="0" noProof="0" dirty="0">
                <a:ln>
                  <a:noFill/>
                </a:ln>
                <a:solidFill>
                  <a:srgbClr val="262A2F"/>
                </a:solidFill>
                <a:effectLst/>
                <a:uLnTx/>
                <a:uFillTx/>
                <a:latin typeface="Formular" panose="02000000000000000000" pitchFamily="2" charset="0"/>
                <a:sym typeface="Arial"/>
              </a:endParaRPr>
            </a:p>
          </p:txBody>
        </p: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9E5523D1-F20A-3A44-97F8-EDD01A2DD90D}"/>
                </a:ext>
              </a:extLst>
            </p:cNvPr>
            <p:cNvCxnSpPr/>
            <p:nvPr/>
          </p:nvCxnSpPr>
          <p:spPr>
            <a:xfrm>
              <a:off x="7725747" y="4982547"/>
              <a:ext cx="0" cy="2593910"/>
            </a:xfrm>
            <a:prstGeom prst="line">
              <a:avLst/>
            </a:prstGeom>
            <a:noFill/>
            <a:ln w="28575" cap="flat" cmpd="sng" algn="ctr">
              <a:solidFill>
                <a:srgbClr val="262A2F"/>
              </a:solidFill>
              <a:prstDash val="solid"/>
            </a:ln>
            <a:effectLst/>
          </p:spPr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958481A0-2519-A244-901A-3DC42EA346F6}"/>
                </a:ext>
              </a:extLst>
            </p:cNvPr>
            <p:cNvCxnSpPr/>
            <p:nvPr/>
          </p:nvCxnSpPr>
          <p:spPr>
            <a:xfrm>
              <a:off x="7240555" y="5505062"/>
              <a:ext cx="3713584" cy="0"/>
            </a:xfrm>
            <a:prstGeom prst="line">
              <a:avLst/>
            </a:prstGeom>
            <a:noFill/>
            <a:ln w="28575" cap="flat" cmpd="sng" algn="ctr">
              <a:solidFill>
                <a:srgbClr val="262A2F"/>
              </a:solidFill>
              <a:prstDash val="solid"/>
            </a:ln>
            <a:effectLst/>
          </p:spPr>
        </p:cxnSp>
      </p:grpSp>
      <p:sp>
        <p:nvSpPr>
          <p:cNvPr id="37" name="Текст 3">
            <a:extLst>
              <a:ext uri="{FF2B5EF4-FFF2-40B4-BE49-F238E27FC236}">
                <a16:creationId xmlns:a16="http://schemas.microsoft.com/office/drawing/2014/main" id="{C7D7DD10-3649-1445-BFEB-67CC54FC4FDE}"/>
              </a:ext>
            </a:extLst>
          </p:cNvPr>
          <p:cNvSpPr txBox="1">
            <a:spLocks/>
          </p:cNvSpPr>
          <p:nvPr/>
        </p:nvSpPr>
        <p:spPr>
          <a:xfrm>
            <a:off x="763199" y="2743191"/>
            <a:ext cx="4170306" cy="1137098"/>
          </a:xfrm>
          <a:prstGeom prst="rect">
            <a:avLst/>
          </a:prstGeom>
        </p:spPr>
        <p:txBody>
          <a:bodyPr anchor="ctr"/>
          <a:lstStyle>
            <a:lvl1pPr marL="342900" indent="-342900" algn="ctr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3750" dirty="0">
                <a:solidFill>
                  <a:srgbClr val="FF5433"/>
                </a:solidFill>
              </a:rPr>
              <a:t>СТАНДАРТНЫЕ</a:t>
            </a:r>
          </a:p>
        </p:txBody>
      </p:sp>
      <p:sp>
        <p:nvSpPr>
          <p:cNvPr id="38" name="Текст 3">
            <a:extLst>
              <a:ext uri="{FF2B5EF4-FFF2-40B4-BE49-F238E27FC236}">
                <a16:creationId xmlns:a16="http://schemas.microsoft.com/office/drawing/2014/main" id="{B1B3A609-5261-B942-9980-80CEA7D69B94}"/>
              </a:ext>
            </a:extLst>
          </p:cNvPr>
          <p:cNvSpPr txBox="1">
            <a:spLocks/>
          </p:cNvSpPr>
          <p:nvPr/>
        </p:nvSpPr>
        <p:spPr>
          <a:xfrm>
            <a:off x="8659674" y="2743190"/>
            <a:ext cx="8487125" cy="1137098"/>
          </a:xfrm>
          <a:prstGeom prst="rect">
            <a:avLst/>
          </a:prstGeom>
        </p:spPr>
        <p:txBody>
          <a:bodyPr anchor="ctr"/>
          <a:lstStyle>
            <a:lvl1pPr marL="342900" indent="-342900" algn="ctr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3750" dirty="0">
                <a:solidFill>
                  <a:srgbClr val="FF5433"/>
                </a:solidFill>
              </a:rPr>
              <a:t>ВЫСОКОПРОИЗВОДИТЕЛЬНЫЕ</a:t>
            </a:r>
          </a:p>
        </p:txBody>
      </p:sp>
      <p:sp>
        <p:nvSpPr>
          <p:cNvPr id="40" name="Текст 2">
            <a:extLst>
              <a:ext uri="{FF2B5EF4-FFF2-40B4-BE49-F238E27FC236}">
                <a16:creationId xmlns:a16="http://schemas.microsoft.com/office/drawing/2014/main" id="{A4FB7BF4-56C1-C14F-B0E7-85FFEB48D92A}"/>
              </a:ext>
            </a:extLst>
          </p:cNvPr>
          <p:cNvSpPr txBox="1">
            <a:spLocks/>
          </p:cNvSpPr>
          <p:nvPr/>
        </p:nvSpPr>
        <p:spPr>
          <a:xfrm>
            <a:off x="763199" y="7641674"/>
            <a:ext cx="15322776" cy="6413461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00000"/>
              </a:lnSpc>
              <a:buNone/>
            </a:pPr>
            <a:r>
              <a:rPr lang="ru-RU" sz="3400" dirty="0"/>
              <a:t>Вертикальное масштабирование с </a:t>
            </a:r>
            <a:r>
              <a:rPr lang="en" sz="3400" dirty="0"/>
              <a:t>downtime</a:t>
            </a:r>
          </a:p>
        </p:txBody>
      </p:sp>
    </p:spTree>
    <p:extLst>
      <p:ext uri="{BB962C8B-B14F-4D97-AF65-F5344CB8AC3E}">
        <p14:creationId xmlns:p14="http://schemas.microsoft.com/office/powerpoint/2010/main" val="1709304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4271DE45-E692-304B-A43F-76BCD64282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ОСОБЕННОСТИ СЕТИ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6F490B-DB07-2D4C-9769-CF900CF577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8" y="2799472"/>
            <a:ext cx="10592374" cy="1895163"/>
          </a:xfrm>
        </p:spPr>
        <p:txBody>
          <a:bodyPr/>
          <a:lstStyle/>
          <a:p>
            <a:r>
              <a:rPr lang="en-US" sz="3200" dirty="0">
                <a:solidFill>
                  <a:srgbClr val="FF5433"/>
                </a:solidFill>
              </a:rPr>
              <a:t>— </a:t>
            </a:r>
            <a:r>
              <a:rPr lang="ru-RU" sz="3200" dirty="0"/>
              <a:t>о сетевых задержках, когда строим распределенные по разным дата-центрам системы</a:t>
            </a:r>
            <a:endParaRPr lang="ru-RU" sz="3600" dirty="0">
              <a:latin typeface="Arial"/>
              <a:ea typeface="Arial"/>
              <a:cs typeface="Arial"/>
              <a:sym typeface="Arial"/>
            </a:endParaRPr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D3B4AA6-C5D4-5146-B678-501D13257F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3199" y="2095200"/>
            <a:ext cx="10592374" cy="1137098"/>
          </a:xfrm>
        </p:spPr>
        <p:txBody>
          <a:bodyPr/>
          <a:lstStyle/>
          <a:p>
            <a:r>
              <a:rPr lang="ru-RU" dirty="0"/>
              <a:t>ПОМНИМ О</a:t>
            </a:r>
          </a:p>
        </p:txBody>
      </p:sp>
      <p:sp>
        <p:nvSpPr>
          <p:cNvPr id="5" name="Текст 2">
            <a:extLst>
              <a:ext uri="{FF2B5EF4-FFF2-40B4-BE49-F238E27FC236}">
                <a16:creationId xmlns:a16="http://schemas.microsoft.com/office/drawing/2014/main" id="{97AD221E-1277-2E4F-BE67-4DF7B321F8BF}"/>
              </a:ext>
            </a:extLst>
          </p:cNvPr>
          <p:cNvSpPr txBox="1">
            <a:spLocks/>
          </p:cNvSpPr>
          <p:nvPr/>
        </p:nvSpPr>
        <p:spPr>
          <a:xfrm>
            <a:off x="763198" y="5740376"/>
            <a:ext cx="10592374" cy="5403267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— </a:t>
            </a:r>
            <a:r>
              <a:rPr lang="ru-RU" sz="3200" dirty="0"/>
              <a:t>по умолчанию разворачиваем без доступа из внешней сети</a:t>
            </a:r>
          </a:p>
          <a:p>
            <a:r>
              <a:rPr lang="ru-RU" sz="3200" dirty="0"/>
              <a:t>— группы безопасности, чтобы предоставить доступ из внешней сети</a:t>
            </a:r>
          </a:p>
          <a:p>
            <a:r>
              <a:rPr lang="en-US" sz="3200" dirty="0"/>
              <a:t>— </a:t>
            </a:r>
            <a:r>
              <a:rPr lang="ru-RU" sz="3200" dirty="0"/>
              <a:t>настраиваем доступ только с определенных </a:t>
            </a:r>
            <a:r>
              <a:rPr lang="en-US" sz="3200" dirty="0" err="1"/>
              <a:t>ip</a:t>
            </a:r>
            <a:endParaRPr lang="en-US" sz="3200" dirty="0"/>
          </a:p>
          <a:p>
            <a:r>
              <a:rPr lang="ru-RU" sz="3200" dirty="0"/>
              <a:t>— </a:t>
            </a:r>
            <a:r>
              <a:rPr lang="en-US" sz="3200" dirty="0" err="1"/>
              <a:t>VPNaaS</a:t>
            </a:r>
            <a:endParaRPr lang="en-US" sz="3200" dirty="0"/>
          </a:p>
          <a:p>
            <a:endParaRPr lang="ru-RU" dirty="0"/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0FCC7046-0954-4443-94A0-FF5B99B8AFA4}"/>
              </a:ext>
            </a:extLst>
          </p:cNvPr>
          <p:cNvSpPr txBox="1">
            <a:spLocks/>
          </p:cNvSpPr>
          <p:nvPr/>
        </p:nvSpPr>
        <p:spPr>
          <a:xfrm>
            <a:off x="763199" y="5036104"/>
            <a:ext cx="10592374" cy="113709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50" b="1" i="0" kern="1200">
                <a:solidFill>
                  <a:srgbClr val="FF5433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ИСПОЛЬЗУЕМ</a:t>
            </a:r>
          </a:p>
        </p:txBody>
      </p: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7E0F0B07-A004-F843-88E5-00BB158EB2CF}"/>
              </a:ext>
            </a:extLst>
          </p:cNvPr>
          <p:cNvGrpSpPr/>
          <p:nvPr/>
        </p:nvGrpSpPr>
        <p:grpSpPr>
          <a:xfrm>
            <a:off x="11332856" y="2861128"/>
            <a:ext cx="6537221" cy="6646260"/>
            <a:chOff x="12377438" y="-264470"/>
            <a:chExt cx="9116019" cy="9268073"/>
          </a:xfrm>
        </p:grpSpPr>
        <p:grpSp>
          <p:nvGrpSpPr>
            <p:cNvPr id="23" name="Группа 22">
              <a:extLst>
                <a:ext uri="{FF2B5EF4-FFF2-40B4-BE49-F238E27FC236}">
                  <a16:creationId xmlns:a16="http://schemas.microsoft.com/office/drawing/2014/main" id="{92EA2F3B-4F7C-0B49-A0A3-6F42945BA694}"/>
                </a:ext>
              </a:extLst>
            </p:cNvPr>
            <p:cNvGrpSpPr/>
            <p:nvPr/>
          </p:nvGrpSpPr>
          <p:grpSpPr>
            <a:xfrm>
              <a:off x="13089835" y="951849"/>
              <a:ext cx="8051754" cy="8051754"/>
              <a:chOff x="10191902" y="793618"/>
              <a:chExt cx="8051754" cy="8051754"/>
            </a:xfrm>
          </p:grpSpPr>
          <p:sp>
            <p:nvSpPr>
              <p:cNvPr id="32" name="Овал 31">
                <a:extLst>
                  <a:ext uri="{FF2B5EF4-FFF2-40B4-BE49-F238E27FC236}">
                    <a16:creationId xmlns:a16="http://schemas.microsoft.com/office/drawing/2014/main" id="{469FC8FB-DFB8-6849-B8A6-16D8DBC7A3F2}"/>
                  </a:ext>
                </a:extLst>
              </p:cNvPr>
              <p:cNvSpPr/>
              <p:nvPr/>
            </p:nvSpPr>
            <p:spPr>
              <a:xfrm>
                <a:off x="10191902" y="793618"/>
                <a:ext cx="8051754" cy="8051754"/>
              </a:xfrm>
              <a:prstGeom prst="ellipse">
                <a:avLst/>
              </a:prstGeom>
              <a:solidFill>
                <a:srgbClr val="FF5433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33" name="Часть круга 23">
                <a:extLst>
                  <a:ext uri="{FF2B5EF4-FFF2-40B4-BE49-F238E27FC236}">
                    <a16:creationId xmlns:a16="http://schemas.microsoft.com/office/drawing/2014/main" id="{1CA214DE-CBE4-864E-B714-0F0F649F4133}"/>
                  </a:ext>
                </a:extLst>
              </p:cNvPr>
              <p:cNvSpPr/>
              <p:nvPr/>
            </p:nvSpPr>
            <p:spPr>
              <a:xfrm rot="16200000">
                <a:off x="10886753" y="1500193"/>
                <a:ext cx="6662056" cy="6662056"/>
              </a:xfrm>
              <a:prstGeom prst="pie">
                <a:avLst>
                  <a:gd name="adj1" fmla="val 0"/>
                  <a:gd name="adj2" fmla="val 21524238"/>
                </a:avLst>
              </a:prstGeom>
              <a:solidFill>
                <a:srgbClr val="FF5433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34" name="Часть круга 17">
                <a:extLst>
                  <a:ext uri="{FF2B5EF4-FFF2-40B4-BE49-F238E27FC236}">
                    <a16:creationId xmlns:a16="http://schemas.microsoft.com/office/drawing/2014/main" id="{141BD50C-F523-EC45-8968-1C0537D02E95}"/>
                  </a:ext>
                </a:extLst>
              </p:cNvPr>
              <p:cNvSpPr/>
              <p:nvPr/>
            </p:nvSpPr>
            <p:spPr>
              <a:xfrm rot="14400000">
                <a:off x="10886751" y="1500193"/>
                <a:ext cx="6662056" cy="6662056"/>
              </a:xfrm>
              <a:prstGeom prst="pie">
                <a:avLst>
                  <a:gd name="adj1" fmla="val 0"/>
                  <a:gd name="adj2" fmla="val 3633619"/>
                </a:avLst>
              </a:prstGeom>
              <a:solidFill>
                <a:schemeClr val="bg2">
                  <a:lumMod val="90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35" name="Часть круга 24">
                <a:extLst>
                  <a:ext uri="{FF2B5EF4-FFF2-40B4-BE49-F238E27FC236}">
                    <a16:creationId xmlns:a16="http://schemas.microsoft.com/office/drawing/2014/main" id="{EF1F42A1-1F20-FA47-9716-63064BD2BE18}"/>
                  </a:ext>
                </a:extLst>
              </p:cNvPr>
              <p:cNvSpPr/>
              <p:nvPr/>
            </p:nvSpPr>
            <p:spPr>
              <a:xfrm rot="17967512">
                <a:off x="10886752" y="1488468"/>
                <a:ext cx="6662056" cy="6662056"/>
              </a:xfrm>
              <a:prstGeom prst="pie">
                <a:avLst>
                  <a:gd name="adj1" fmla="val 0"/>
                  <a:gd name="adj2" fmla="val 3633619"/>
                </a:avLst>
              </a:prstGeom>
              <a:solidFill>
                <a:schemeClr val="bg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ru-RU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36" name="Часть круга 25">
                <a:extLst>
                  <a:ext uri="{FF2B5EF4-FFF2-40B4-BE49-F238E27FC236}">
                    <a16:creationId xmlns:a16="http://schemas.microsoft.com/office/drawing/2014/main" id="{D3ACC78C-4756-4442-A6AD-91ED0CAA2B65}"/>
                  </a:ext>
                </a:extLst>
              </p:cNvPr>
              <p:cNvSpPr/>
              <p:nvPr/>
            </p:nvSpPr>
            <p:spPr>
              <a:xfrm rot="10800000">
                <a:off x="10886753" y="1488468"/>
                <a:ext cx="6662056" cy="6662056"/>
              </a:xfrm>
              <a:prstGeom prst="pie">
                <a:avLst>
                  <a:gd name="adj1" fmla="val 0"/>
                  <a:gd name="adj2" fmla="val 3633619"/>
                </a:avLst>
              </a:prstGeom>
              <a:solidFill>
                <a:schemeClr val="bg2">
                  <a:lumMod val="75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8AA8FE7-276D-EB42-8E83-91BFAD63BACB}"/>
                </a:ext>
              </a:extLst>
            </p:cNvPr>
            <p:cNvSpPr txBox="1"/>
            <p:nvPr/>
          </p:nvSpPr>
          <p:spPr>
            <a:xfrm>
              <a:off x="13970412" y="4269566"/>
              <a:ext cx="3013705" cy="708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ru-RU" sz="2700" b="0" i="0" u="none" strike="noStrike" kern="0" cap="none" spc="0" normalizeH="0" baseline="0" noProof="0" dirty="0">
                  <a:ln>
                    <a:noFill/>
                  </a:ln>
                  <a:solidFill>
                    <a:srgbClr val="1E2028"/>
                  </a:solidFill>
                  <a:effectLst/>
                  <a:uLnTx/>
                  <a:uFillTx/>
                  <a:latin typeface="InputMono" panose="02000509020000090004" pitchFamily="49" charset="0"/>
                  <a:cs typeface="Arial"/>
                  <a:sym typeface="Arial"/>
                </a:rPr>
                <a:t>1</a:t>
              </a:r>
              <a:r>
                <a:rPr kumimoji="0" lang="en-US" sz="2700" b="0" i="0" u="none" strike="noStrike" kern="0" cap="none" spc="0" normalizeH="0" baseline="0" noProof="0" dirty="0">
                  <a:ln>
                    <a:noFill/>
                  </a:ln>
                  <a:solidFill>
                    <a:srgbClr val="1E2028"/>
                  </a:solidFill>
                  <a:effectLst/>
                  <a:uLnTx/>
                  <a:uFillTx/>
                  <a:latin typeface="InputMono" panose="02000509020000090004" pitchFamily="49" charset="0"/>
                  <a:ea typeface="Arial"/>
                  <a:cs typeface="Arial"/>
                  <a:sym typeface="Arial"/>
                </a:rPr>
                <a:t> Gbit/s</a:t>
              </a:r>
              <a:r>
                <a:rPr kumimoji="0" lang="ru-RU" sz="2700" b="0" i="0" u="none" strike="noStrike" kern="0" cap="none" spc="0" normalizeH="0" baseline="0" noProof="0" dirty="0">
                  <a:ln>
                    <a:noFill/>
                  </a:ln>
                  <a:solidFill>
                    <a:srgbClr val="1E2028"/>
                  </a:solidFill>
                  <a:effectLst/>
                  <a:uLnTx/>
                  <a:uFillTx/>
                  <a:latin typeface="InputMono" panose="02000509020000090004" pitchFamily="49" charset="0"/>
                  <a:cs typeface="Arial"/>
                  <a:sym typeface="Arial"/>
                </a:rPr>
                <a:t> </a:t>
              </a:r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1B6C35E6-7FB5-784D-80FA-7E388B5713A8}"/>
                </a:ext>
              </a:extLst>
            </p:cNvPr>
            <p:cNvSpPr/>
            <p:nvPr/>
          </p:nvSpPr>
          <p:spPr>
            <a:xfrm>
              <a:off x="16935450" y="4838700"/>
              <a:ext cx="361950" cy="361950"/>
            </a:xfrm>
            <a:prstGeom prst="ellipse">
              <a:avLst/>
            </a:prstGeom>
            <a:solidFill>
              <a:srgbClr val="FF543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>
                <a:ln>
                  <a:noFill/>
                </a:ln>
                <a:solidFill>
                  <a:srgbClr val="262A2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03E60A3-9D95-454D-AD57-ECC02EFE308C}"/>
                </a:ext>
              </a:extLst>
            </p:cNvPr>
            <p:cNvSpPr txBox="1"/>
            <p:nvPr/>
          </p:nvSpPr>
          <p:spPr>
            <a:xfrm>
              <a:off x="17393857" y="4318795"/>
              <a:ext cx="3319950" cy="708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ru-RU" sz="2700" b="0" i="0" u="none" strike="noStrike" kern="0" cap="none" spc="0" normalizeH="0" baseline="0" noProof="0" dirty="0">
                  <a:ln>
                    <a:noFill/>
                  </a:ln>
                  <a:solidFill>
                    <a:srgbClr val="1E2028"/>
                  </a:solidFill>
                  <a:effectLst/>
                  <a:uLnTx/>
                  <a:uFillTx/>
                  <a:latin typeface="InputMono" panose="02000509020000090004" pitchFamily="49" charset="0"/>
                  <a:cs typeface="Arial"/>
                  <a:sym typeface="Arial"/>
                </a:rPr>
                <a:t>10</a:t>
              </a:r>
              <a:r>
                <a:rPr kumimoji="0" lang="en-US" sz="2700" b="0" i="0" u="none" strike="noStrike" kern="0" cap="none" spc="0" normalizeH="0" baseline="0" noProof="0" dirty="0">
                  <a:ln>
                    <a:noFill/>
                  </a:ln>
                  <a:solidFill>
                    <a:srgbClr val="1E2028"/>
                  </a:solidFill>
                  <a:effectLst/>
                  <a:uLnTx/>
                  <a:uFillTx/>
                  <a:latin typeface="InputMono" panose="02000509020000090004" pitchFamily="49" charset="0"/>
                  <a:ea typeface="Arial"/>
                  <a:cs typeface="Arial"/>
                  <a:sym typeface="Arial"/>
                </a:rPr>
                <a:t> Gbit/s</a:t>
              </a:r>
              <a:r>
                <a:rPr kumimoji="0" lang="ru-RU" sz="2700" b="0" i="0" u="none" strike="noStrike" kern="0" cap="none" spc="0" normalizeH="0" baseline="0" noProof="0" dirty="0">
                  <a:ln>
                    <a:noFill/>
                  </a:ln>
                  <a:solidFill>
                    <a:srgbClr val="1E2028"/>
                  </a:solidFill>
                  <a:effectLst/>
                  <a:uLnTx/>
                  <a:uFillTx/>
                  <a:latin typeface="InputMono" panose="02000509020000090004" pitchFamily="49" charset="0"/>
                  <a:cs typeface="Arial"/>
                  <a:sym typeface="Arial"/>
                </a:rPr>
                <a:t> </a:t>
              </a:r>
            </a:p>
          </p:txBody>
        </p:sp>
        <p:sp>
          <p:nvSpPr>
            <p:cNvPr id="28" name="Стрелка: вправо 37">
              <a:extLst>
                <a:ext uri="{FF2B5EF4-FFF2-40B4-BE49-F238E27FC236}">
                  <a16:creationId xmlns:a16="http://schemas.microsoft.com/office/drawing/2014/main" id="{DF73F156-E8BB-3143-A27D-733AEA341659}"/>
                </a:ext>
              </a:extLst>
            </p:cNvPr>
            <p:cNvSpPr/>
            <p:nvPr/>
          </p:nvSpPr>
          <p:spPr>
            <a:xfrm rot="16516259">
              <a:off x="16482873" y="4169809"/>
              <a:ext cx="1351834" cy="323862"/>
            </a:xfrm>
            <a:prstGeom prst="rightArrow">
              <a:avLst/>
            </a:prstGeom>
            <a:solidFill>
              <a:srgbClr val="FF543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1313481-4AB7-7B4C-B976-022AD089E3DB}"/>
                </a:ext>
              </a:extLst>
            </p:cNvPr>
            <p:cNvSpPr txBox="1"/>
            <p:nvPr/>
          </p:nvSpPr>
          <p:spPr>
            <a:xfrm>
              <a:off x="13330657" y="5200650"/>
              <a:ext cx="7665194" cy="24034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5E5E5"/>
                </a:buClr>
                <a:buSzPts val="4800"/>
                <a:buFont typeface="Arial"/>
                <a:buNone/>
                <a:tabLst/>
                <a:defRPr/>
              </a:pPr>
              <a:r>
                <a:rPr kumimoji="0" lang="en-US" sz="31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E5E5E5"/>
                  </a:solidFill>
                  <a:effectLst/>
                  <a:uLnTx/>
                  <a:uFillTx/>
                  <a:latin typeface="Formular" panose="02000000000000000000" pitchFamily="2" charset="0"/>
                  <a:ea typeface="Arial"/>
                  <a:cs typeface="Arial"/>
                  <a:sym typeface="Arial"/>
                </a:rPr>
                <a:t>В</a:t>
              </a:r>
              <a:r>
                <a:rPr kumimoji="0" lang="en-US" sz="3100" b="0" i="0" u="none" strike="noStrike" kern="0" cap="none" spc="0" normalizeH="0" baseline="0" noProof="0" dirty="0">
                  <a:ln>
                    <a:noFill/>
                  </a:ln>
                  <a:solidFill>
                    <a:srgbClr val="E5E5E5"/>
                  </a:solidFill>
                  <a:effectLst/>
                  <a:uLnTx/>
                  <a:uFillTx/>
                  <a:latin typeface="Formular" panose="02000000000000000000" pitchFamily="2" charset="0"/>
                  <a:ea typeface="Arial"/>
                  <a:cs typeface="Arial"/>
                  <a:sym typeface="Arial"/>
                </a:rPr>
                <a:t> ЗАВИСИМОСТИ ОТ </a:t>
              </a:r>
              <a:endParaRPr kumimoji="0" lang="ru-RU" sz="3100" b="0" i="0" u="none" strike="noStrike" kern="0" cap="none" spc="0" normalizeH="0" baseline="0" noProof="0" dirty="0">
                <a:ln>
                  <a:noFill/>
                </a:ln>
                <a:solidFill>
                  <a:srgbClr val="E5E5E5"/>
                </a:solidFill>
                <a:effectLst/>
                <a:uLnTx/>
                <a:uFillTx/>
                <a:latin typeface="Formular" panose="02000000000000000000" pitchFamily="2" charset="0"/>
                <a:ea typeface="Arial"/>
                <a:cs typeface="Arial"/>
                <a:sym typeface="Arial"/>
              </a:endParaRPr>
            </a:p>
            <a:p>
              <a:pPr marR="0" lvl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5E5E5"/>
                </a:buClr>
                <a:buSzPts val="4800"/>
                <a:tabLst/>
                <a:defRPr/>
              </a:pPr>
              <a:r>
                <a:rPr kumimoji="0" lang="en-US" sz="2500" b="0" i="0" u="none" strike="noStrike" kern="0" cap="none" spc="0" normalizeH="0" baseline="0" noProof="0" dirty="0">
                  <a:ln>
                    <a:noFill/>
                  </a:ln>
                  <a:solidFill>
                    <a:srgbClr val="E5E5E5"/>
                  </a:solidFill>
                  <a:effectLst/>
                  <a:uLnTx/>
                  <a:uFillTx/>
                  <a:latin typeface="InputMono" panose="02000509020000090004" pitchFamily="49" charset="0"/>
                  <a:ea typeface="Arial"/>
                  <a:cs typeface="Arial"/>
                  <a:sym typeface="Arial"/>
                </a:rPr>
                <a:t>— </a:t>
              </a:r>
              <a:r>
                <a:rPr kumimoji="0" lang="en-US" sz="25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E5E5E5"/>
                  </a:solidFill>
                  <a:effectLst/>
                  <a:uLnTx/>
                  <a:uFillTx/>
                  <a:latin typeface="InputMono" panose="02000509020000090004" pitchFamily="49" charset="0"/>
                  <a:ea typeface="Arial"/>
                  <a:cs typeface="Arial"/>
                  <a:sym typeface="Arial"/>
                </a:rPr>
                <a:t>провайдера</a:t>
              </a:r>
              <a:r>
                <a:rPr kumimoji="0" lang="en-US" sz="2500" b="0" i="0" u="none" strike="noStrike" kern="0" cap="none" spc="0" normalizeH="0" baseline="0" noProof="0" dirty="0">
                  <a:ln>
                    <a:noFill/>
                  </a:ln>
                  <a:solidFill>
                    <a:srgbClr val="E5E5E5"/>
                  </a:solidFill>
                  <a:effectLst/>
                  <a:uLnTx/>
                  <a:uFillTx/>
                  <a:latin typeface="InputMono" panose="02000509020000090004" pitchFamily="49" charset="0"/>
                  <a:ea typeface="Arial"/>
                  <a:cs typeface="Arial"/>
                  <a:sym typeface="Arial"/>
                </a:rPr>
                <a:t> </a:t>
              </a:r>
              <a:endParaRPr kumimoji="0" lang="ru-RU" sz="2500" b="0" i="0" u="none" strike="noStrike" kern="0" cap="none" spc="0" normalizeH="0" baseline="0" noProof="0" dirty="0">
                <a:ln>
                  <a:noFill/>
                </a:ln>
                <a:solidFill>
                  <a:srgbClr val="E5E5E5"/>
                </a:solidFill>
                <a:effectLst/>
                <a:uLnTx/>
                <a:uFillTx/>
                <a:latin typeface="InputMono" panose="02000509020000090004" pitchFamily="49" charset="0"/>
                <a:cs typeface="Arial"/>
                <a:sym typeface="Arial"/>
              </a:endParaRPr>
            </a:p>
            <a:p>
              <a:pPr marR="0" lvl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5E5E5"/>
                </a:buClr>
                <a:buSzPts val="4800"/>
                <a:tabLst/>
                <a:defRPr/>
              </a:pPr>
              <a:r>
                <a:rPr kumimoji="0" lang="en-US" sz="2500" b="0" i="0" u="none" strike="noStrike" kern="0" cap="none" spc="0" normalizeH="0" baseline="0" noProof="0" dirty="0">
                  <a:ln>
                    <a:noFill/>
                  </a:ln>
                  <a:solidFill>
                    <a:srgbClr val="E5E5E5"/>
                  </a:solidFill>
                  <a:effectLst/>
                  <a:uLnTx/>
                  <a:uFillTx/>
                  <a:latin typeface="InputMono" panose="02000509020000090004" pitchFamily="49" charset="0"/>
                  <a:ea typeface="Arial"/>
                  <a:cs typeface="Arial"/>
                  <a:sym typeface="Arial"/>
                </a:rPr>
                <a:t>— </a:t>
              </a:r>
              <a:r>
                <a:rPr kumimoji="0" lang="en-US" sz="25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E5E5E5"/>
                  </a:solidFill>
                  <a:effectLst/>
                  <a:uLnTx/>
                  <a:uFillTx/>
                  <a:latin typeface="InputMono" panose="02000509020000090004" pitchFamily="49" charset="0"/>
                  <a:ea typeface="Arial"/>
                  <a:cs typeface="Arial"/>
                  <a:sym typeface="Arial"/>
                </a:rPr>
                <a:t>типа</a:t>
              </a:r>
              <a:r>
                <a:rPr kumimoji="0" lang="en-US" sz="2500" b="0" i="0" u="none" strike="noStrike" kern="0" cap="none" spc="0" normalizeH="0" baseline="0" noProof="0" dirty="0">
                  <a:ln>
                    <a:noFill/>
                  </a:ln>
                  <a:solidFill>
                    <a:srgbClr val="E5E5E5"/>
                  </a:solidFill>
                  <a:effectLst/>
                  <a:uLnTx/>
                  <a:uFillTx/>
                  <a:latin typeface="InputMono" panose="02000509020000090004" pitchFamily="49" charset="0"/>
                  <a:ea typeface="Arial"/>
                  <a:cs typeface="Arial"/>
                  <a:sym typeface="Arial"/>
                </a:rPr>
                <a:t> VM</a:t>
              </a:r>
              <a:endParaRPr kumimoji="0" lang="ru-RU" sz="2500" b="0" i="0" u="none" strike="noStrike" kern="0" cap="none" spc="0" normalizeH="0" baseline="0" noProof="0" dirty="0">
                <a:ln>
                  <a:noFill/>
                </a:ln>
                <a:solidFill>
                  <a:srgbClr val="E5E5E5"/>
                </a:solidFill>
                <a:effectLst/>
                <a:uLnTx/>
                <a:uFillTx/>
                <a:latin typeface="InputMono" panose="02000509020000090004" pitchFamily="49" charset="0"/>
                <a:ea typeface="Arial"/>
                <a:cs typeface="Arial"/>
                <a:sym typeface="Arial"/>
              </a:endParaRPr>
            </a:p>
            <a:p>
              <a:pPr marR="0" lvl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5E5E5"/>
                </a:buClr>
                <a:buSzPts val="4800"/>
                <a:tabLst/>
                <a:defRPr/>
              </a:pPr>
              <a:r>
                <a:rPr kumimoji="0" lang="en-US" sz="2500" b="0" i="0" u="none" strike="noStrike" kern="0" cap="none" spc="0" normalizeH="0" baseline="0" noProof="0" dirty="0">
                  <a:ln>
                    <a:noFill/>
                  </a:ln>
                  <a:solidFill>
                    <a:srgbClr val="E5E5E5"/>
                  </a:solidFill>
                  <a:effectLst/>
                  <a:uLnTx/>
                  <a:uFillTx/>
                  <a:latin typeface="InputMono" panose="02000509020000090004" pitchFamily="49" charset="0"/>
                  <a:ea typeface="Arial"/>
                  <a:cs typeface="Arial"/>
                  <a:sym typeface="Arial"/>
                </a:rPr>
                <a:t>— </a:t>
              </a:r>
              <a:r>
                <a:rPr kumimoji="0" lang="en-US" sz="25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E5E5E5"/>
                  </a:solidFill>
                  <a:effectLst/>
                  <a:uLnTx/>
                  <a:uFillTx/>
                  <a:latin typeface="InputMono" panose="02000509020000090004" pitchFamily="49" charset="0"/>
                  <a:ea typeface="Arial"/>
                  <a:cs typeface="Arial"/>
                  <a:sym typeface="Arial"/>
                </a:rPr>
                <a:t>способа</a:t>
              </a:r>
              <a:r>
                <a:rPr kumimoji="0" lang="en-US" sz="2500" b="0" i="0" u="none" strike="noStrike" kern="0" cap="none" spc="0" normalizeH="0" baseline="0" noProof="0" dirty="0">
                  <a:ln>
                    <a:noFill/>
                  </a:ln>
                  <a:solidFill>
                    <a:srgbClr val="E5E5E5"/>
                  </a:solidFill>
                  <a:effectLst/>
                  <a:uLnTx/>
                  <a:uFillTx/>
                  <a:latin typeface="InputMono" panose="02000509020000090004" pitchFamily="49" charset="0"/>
                  <a:ea typeface="Arial"/>
                  <a:cs typeface="Arial"/>
                  <a:sym typeface="Arial"/>
                </a:rPr>
                <a:t> </a:t>
              </a:r>
              <a:r>
                <a:rPr kumimoji="0" lang="en-US" sz="25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E5E5E5"/>
                  </a:solidFill>
                  <a:effectLst/>
                  <a:uLnTx/>
                  <a:uFillTx/>
                  <a:latin typeface="InputMono" panose="02000509020000090004" pitchFamily="49" charset="0"/>
                  <a:ea typeface="Arial"/>
                  <a:cs typeface="Arial"/>
                  <a:sym typeface="Arial"/>
                </a:rPr>
                <a:t>размещения</a:t>
              </a:r>
              <a:endPara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E5E5E5"/>
                </a:solidFill>
                <a:effectLst/>
                <a:uLnTx/>
                <a:uFillTx/>
                <a:latin typeface="InputMono" panose="02000509020000090004" pitchFamily="49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05F3512-6111-7840-BC68-1AC0143773E0}"/>
                </a:ext>
              </a:extLst>
            </p:cNvPr>
            <p:cNvSpPr txBox="1"/>
            <p:nvPr/>
          </p:nvSpPr>
          <p:spPr>
            <a:xfrm>
              <a:off x="12377438" y="-264470"/>
              <a:ext cx="9116019" cy="793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3100" b="0" i="0" u="none" strike="noStrike" kern="0" cap="none" spc="0" normalizeH="0" baseline="0" noProof="0" dirty="0">
                  <a:ln>
                    <a:noFill/>
                  </a:ln>
                  <a:solidFill>
                    <a:srgbClr val="FF5433"/>
                  </a:solidFill>
                  <a:effectLst/>
                  <a:uLnTx/>
                  <a:uFillTx/>
                  <a:latin typeface="Formular" panose="02000000000000000000" pitchFamily="2" charset="0"/>
                  <a:ea typeface="Arial"/>
                  <a:cs typeface="Arial"/>
                  <a:sym typeface="Arial"/>
                </a:rPr>
                <a:t>ПРОПУСКНАЯ СПОСОБНОСТЬ </a:t>
              </a:r>
              <a:endParaRPr kumimoji="0" lang="ru-RU" sz="3100" b="0" i="0" u="none" strike="noStrike" kern="0" cap="none" spc="0" normalizeH="0" baseline="0" noProof="0" dirty="0">
                <a:ln>
                  <a:noFill/>
                </a:ln>
                <a:solidFill>
                  <a:srgbClr val="FF5433"/>
                </a:solidFill>
                <a:effectLst/>
                <a:uLnTx/>
                <a:uFillTx/>
                <a:latin typeface="Formular" panose="02000000000000000000" pitchFamily="2" charset="0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0164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4271DE45-E692-304B-A43F-76BCD64282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dirty="0"/>
              <a:t>GPU </a:t>
            </a:r>
            <a:r>
              <a:rPr lang="ru-RU" dirty="0"/>
              <a:t>В ОБЛАКЕ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6F490B-DB07-2D4C-9769-CF900CF577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8" y="2847598"/>
            <a:ext cx="10592374" cy="18951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FF5433"/>
                </a:solidFill>
              </a:rPr>
              <a:t>— </a:t>
            </a:r>
            <a:r>
              <a:rPr lang="ru-RU" sz="3200" dirty="0"/>
              <a:t>для графического режима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FF5433"/>
                </a:solidFill>
              </a:rPr>
              <a:t>— </a:t>
            </a:r>
            <a:r>
              <a:rPr lang="ru-RU" sz="3200" dirty="0"/>
              <a:t>для вычислений</a:t>
            </a:r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D3B4AA6-C5D4-5146-B678-501D13257F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3198" y="2095200"/>
            <a:ext cx="12655089" cy="1137098"/>
          </a:xfrm>
        </p:spPr>
        <p:txBody>
          <a:bodyPr/>
          <a:lstStyle/>
          <a:p>
            <a:r>
              <a:rPr lang="ru-RU" dirty="0"/>
              <a:t>ПОМНИМ О РАЗЛИЧНОЙ ФУНКЦИОНАЛЬНОСТИ</a:t>
            </a:r>
          </a:p>
        </p:txBody>
      </p:sp>
      <p:sp>
        <p:nvSpPr>
          <p:cNvPr id="5" name="Текст 2">
            <a:extLst>
              <a:ext uri="{FF2B5EF4-FFF2-40B4-BE49-F238E27FC236}">
                <a16:creationId xmlns:a16="http://schemas.microsoft.com/office/drawing/2014/main" id="{97AD221E-1277-2E4F-BE67-4DF7B321F8BF}"/>
              </a:ext>
            </a:extLst>
          </p:cNvPr>
          <p:cNvSpPr txBox="1">
            <a:spLocks/>
          </p:cNvSpPr>
          <p:nvPr/>
        </p:nvSpPr>
        <p:spPr>
          <a:xfrm>
            <a:off x="763198" y="5788503"/>
            <a:ext cx="10592374" cy="371888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FF5433"/>
                </a:solidFill>
              </a:rPr>
              <a:t>—</a:t>
            </a:r>
            <a:r>
              <a:rPr lang="en-US" sz="3200" dirty="0"/>
              <a:t> </a:t>
            </a:r>
            <a:r>
              <a:rPr lang="ru-RU" sz="3200" dirty="0"/>
              <a:t>фиксированные конфигурации</a:t>
            </a:r>
          </a:p>
          <a:p>
            <a:pPr>
              <a:lnSpc>
                <a:spcPct val="150000"/>
              </a:lnSpc>
            </a:pPr>
            <a:r>
              <a:rPr lang="ru-RU" sz="3200" dirty="0">
                <a:solidFill>
                  <a:srgbClr val="FF5433"/>
                </a:solidFill>
              </a:rPr>
              <a:t>— </a:t>
            </a:r>
            <a:r>
              <a:rPr lang="ru-RU" sz="3200" dirty="0"/>
              <a:t>подключение к </a:t>
            </a:r>
            <a:r>
              <a:rPr lang="ru-RU" sz="3200" dirty="0" err="1"/>
              <a:t>кастомным</a:t>
            </a:r>
            <a:r>
              <a:rPr lang="ru-RU" sz="3200" dirty="0"/>
              <a:t> конфигурациям </a:t>
            </a:r>
            <a:r>
              <a:rPr lang="en-US" sz="3200" dirty="0"/>
              <a:t>VM</a:t>
            </a:r>
          </a:p>
          <a:p>
            <a:pPr>
              <a:lnSpc>
                <a:spcPct val="150000"/>
              </a:lnSpc>
            </a:pPr>
            <a:r>
              <a:rPr lang="ru-RU" sz="3200" dirty="0">
                <a:solidFill>
                  <a:srgbClr val="FF5433"/>
                </a:solidFill>
              </a:rPr>
              <a:t>—</a:t>
            </a:r>
            <a:r>
              <a:rPr lang="ru-RU" sz="3200" dirty="0"/>
              <a:t> использование </a:t>
            </a:r>
            <a:r>
              <a:rPr lang="en-US" sz="3200" dirty="0"/>
              <a:t>GPU </a:t>
            </a:r>
            <a:r>
              <a:rPr lang="ru-RU" sz="3200" dirty="0"/>
              <a:t>в рамках </a:t>
            </a:r>
            <a:r>
              <a:rPr lang="en-US" sz="3200" dirty="0"/>
              <a:t>serverless </a:t>
            </a:r>
            <a:r>
              <a:rPr lang="ru-RU" sz="3200" dirty="0"/>
              <a:t>сервисов</a:t>
            </a:r>
            <a:endParaRPr lang="ru-RU" dirty="0"/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0FCC7046-0954-4443-94A0-FF5B99B8AFA4}"/>
              </a:ext>
            </a:extLst>
          </p:cNvPr>
          <p:cNvSpPr txBox="1">
            <a:spLocks/>
          </p:cNvSpPr>
          <p:nvPr/>
        </p:nvSpPr>
        <p:spPr>
          <a:xfrm>
            <a:off x="763199" y="5036104"/>
            <a:ext cx="10592374" cy="113709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50" b="1" i="0" kern="1200">
                <a:solidFill>
                  <a:srgbClr val="FF5433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ОСОБЕННОСТИ И ПРИМЕНЕНИЕ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6C091A5-FA73-6643-B688-4BCABBED8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299" y="3639988"/>
            <a:ext cx="67945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144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4271DE45-E692-304B-A43F-76BCD64282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СЕРВИСЫ ДЛЯ </a:t>
            </a:r>
            <a:r>
              <a:rPr lang="en" dirty="0"/>
              <a:t>DE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6F490B-DB07-2D4C-9769-CF900CF577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8" y="2847598"/>
            <a:ext cx="8421626" cy="66597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sz="3200" dirty="0">
                <a:solidFill>
                  <a:srgbClr val="FF5433"/>
                </a:solidFill>
              </a:rPr>
              <a:t>— </a:t>
            </a:r>
            <a:r>
              <a:rPr lang="ru-RU" sz="3200" dirty="0"/>
              <a:t>нет проблем с установкой, мониторингом, </a:t>
            </a:r>
            <a:r>
              <a:rPr lang="ru-RU" sz="3200" dirty="0" err="1"/>
              <a:t>бэкапами</a:t>
            </a:r>
            <a:endParaRPr lang="ru-RU" sz="3200" dirty="0"/>
          </a:p>
          <a:p>
            <a:pPr>
              <a:lnSpc>
                <a:spcPct val="150000"/>
              </a:lnSpc>
            </a:pPr>
            <a:r>
              <a:rPr lang="ru-RU" sz="3200" dirty="0">
                <a:solidFill>
                  <a:srgbClr val="FF5433"/>
                </a:solidFill>
              </a:rPr>
              <a:t>— </a:t>
            </a:r>
            <a:r>
              <a:rPr lang="ru-RU" sz="3200" dirty="0"/>
              <a:t>отказоустойчивые кластерные варианты разворачивания из коробки</a:t>
            </a:r>
          </a:p>
          <a:p>
            <a:pPr>
              <a:lnSpc>
                <a:spcPct val="150000"/>
              </a:lnSpc>
            </a:pPr>
            <a:r>
              <a:rPr lang="ru-RU" sz="3200" dirty="0">
                <a:solidFill>
                  <a:srgbClr val="FF5433"/>
                </a:solidFill>
              </a:rPr>
              <a:t>— </a:t>
            </a:r>
            <a:r>
              <a:rPr lang="ru-RU" sz="3200" dirty="0"/>
              <a:t>используйте </a:t>
            </a:r>
            <a:r>
              <a:rPr lang="en-US" sz="3200" dirty="0"/>
              <a:t>S3 </a:t>
            </a:r>
            <a:r>
              <a:rPr lang="ru-RU" sz="3200" dirty="0"/>
              <a:t>для хранения данных</a:t>
            </a:r>
          </a:p>
          <a:p>
            <a:pPr>
              <a:lnSpc>
                <a:spcPct val="150000"/>
              </a:lnSpc>
            </a:pPr>
            <a:r>
              <a:rPr lang="ru-RU" sz="3200" dirty="0">
                <a:solidFill>
                  <a:srgbClr val="FF5433"/>
                </a:solidFill>
              </a:rPr>
              <a:t>— </a:t>
            </a:r>
            <a:r>
              <a:rPr lang="en-US" sz="3200" dirty="0"/>
              <a:t>Kubernetes </a:t>
            </a:r>
            <a:r>
              <a:rPr lang="ru-RU" sz="3200" dirty="0"/>
              <a:t>подойдет для запуска </a:t>
            </a:r>
            <a:r>
              <a:rPr lang="en-US" sz="3200" dirty="0"/>
              <a:t>data </a:t>
            </a:r>
            <a:r>
              <a:rPr lang="ru-RU" sz="3200" dirty="0"/>
              <a:t>нагрузок, потоков</a:t>
            </a:r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D3B4AA6-C5D4-5146-B678-501D13257F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3198" y="2095200"/>
            <a:ext cx="12655089" cy="752398"/>
          </a:xfrm>
        </p:spPr>
        <p:txBody>
          <a:bodyPr/>
          <a:lstStyle/>
          <a:p>
            <a:r>
              <a:rPr lang="ru-RU" dirty="0"/>
              <a:t>ПРЕИМУЩЕСТВА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633D74AB-D7CF-3B45-BFE0-A3558D3E136F}"/>
              </a:ext>
            </a:extLst>
          </p:cNvPr>
          <p:cNvSpPr/>
          <p:nvPr/>
        </p:nvSpPr>
        <p:spPr>
          <a:xfrm>
            <a:off x="11390475" y="2758572"/>
            <a:ext cx="6373100" cy="2556867"/>
          </a:xfrm>
          <a:prstGeom prst="rect">
            <a:avLst/>
          </a:prstGeom>
          <a:solidFill>
            <a:srgbClr val="FF5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5433"/>
              </a:solidFill>
            </a:endParaRPr>
          </a:p>
        </p:txBody>
      </p:sp>
      <p:sp>
        <p:nvSpPr>
          <p:cNvPr id="15" name="Полилиния: фигура 12">
            <a:extLst>
              <a:ext uri="{FF2B5EF4-FFF2-40B4-BE49-F238E27FC236}">
                <a16:creationId xmlns:a16="http://schemas.microsoft.com/office/drawing/2014/main" id="{A755D170-4B4E-144E-AD10-02F743E2F286}"/>
              </a:ext>
            </a:extLst>
          </p:cNvPr>
          <p:cNvSpPr/>
          <p:nvPr/>
        </p:nvSpPr>
        <p:spPr>
          <a:xfrm rot="10800000">
            <a:off x="7927229" y="2758573"/>
            <a:ext cx="5196307" cy="2556866"/>
          </a:xfrm>
          <a:custGeom>
            <a:avLst/>
            <a:gdLst>
              <a:gd name="connsiteX0" fmla="*/ 10436991 w 10436991"/>
              <a:gd name="connsiteY0" fmla="*/ 5353168 h 5353168"/>
              <a:gd name="connsiteX1" fmla="*/ 0 w 10436991"/>
              <a:gd name="connsiteY1" fmla="*/ 5353168 h 5353168"/>
              <a:gd name="connsiteX2" fmla="*/ 3029209 w 10436991"/>
              <a:gd name="connsiteY2" fmla="*/ 0 h 5353168"/>
              <a:gd name="connsiteX3" fmla="*/ 7407782 w 10436991"/>
              <a:gd name="connsiteY3" fmla="*/ 0 h 5353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36991" h="5353168">
                <a:moveTo>
                  <a:pt x="10436991" y="5353168"/>
                </a:moveTo>
                <a:lnTo>
                  <a:pt x="0" y="5353168"/>
                </a:lnTo>
                <a:lnTo>
                  <a:pt x="3029209" y="0"/>
                </a:lnTo>
                <a:lnTo>
                  <a:pt x="7407782" y="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4DDD4139-2DB3-C043-AE51-E177F61A4928}"/>
              </a:ext>
            </a:extLst>
          </p:cNvPr>
          <p:cNvSpPr/>
          <p:nvPr/>
        </p:nvSpPr>
        <p:spPr>
          <a:xfrm>
            <a:off x="10511027" y="5811078"/>
            <a:ext cx="7197298" cy="1664054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олилиния: фигура 13">
            <a:extLst>
              <a:ext uri="{FF2B5EF4-FFF2-40B4-BE49-F238E27FC236}">
                <a16:creationId xmlns:a16="http://schemas.microsoft.com/office/drawing/2014/main" id="{DE60D486-1E3B-954B-9CFC-DFBEDFDE3FC8}"/>
              </a:ext>
            </a:extLst>
          </p:cNvPr>
          <p:cNvSpPr/>
          <p:nvPr/>
        </p:nvSpPr>
        <p:spPr>
          <a:xfrm rot="10800000">
            <a:off x="9530070" y="5794690"/>
            <a:ext cx="1971634" cy="1680441"/>
          </a:xfrm>
          <a:custGeom>
            <a:avLst/>
            <a:gdLst>
              <a:gd name="connsiteX0" fmla="*/ 4378571 w 4378571"/>
              <a:gd name="connsiteY0" fmla="*/ 3868870 h 3868870"/>
              <a:gd name="connsiteX1" fmla="*/ 0 w 4378571"/>
              <a:gd name="connsiteY1" fmla="*/ 3868870 h 3868870"/>
              <a:gd name="connsiteX2" fmla="*/ 2189286 w 4378571"/>
              <a:gd name="connsiteY2" fmla="*/ 0 h 3868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78571" h="3868870">
                <a:moveTo>
                  <a:pt x="4378571" y="3868870"/>
                </a:moveTo>
                <a:lnTo>
                  <a:pt x="0" y="3868870"/>
                </a:lnTo>
                <a:lnTo>
                  <a:pt x="2189286" y="0"/>
                </a:lnTo>
                <a:close/>
              </a:path>
            </a:pathLst>
          </a:custGeom>
          <a:solidFill>
            <a:srgbClr val="FF5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2A804D-B452-8A41-8D54-E946D0DA560E}"/>
              </a:ext>
            </a:extLst>
          </p:cNvPr>
          <p:cNvSpPr txBox="1"/>
          <p:nvPr/>
        </p:nvSpPr>
        <p:spPr>
          <a:xfrm>
            <a:off x="9818853" y="5868597"/>
            <a:ext cx="16724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0" i="0" u="none" dirty="0">
                <a:solidFill>
                  <a:srgbClr val="E5E5E5"/>
                </a:solidFill>
                <a:latin typeface="Formular" panose="02000000000000000000" pitchFamily="2" charset="0"/>
                <a:ea typeface="Arial"/>
                <a:cs typeface="Arial"/>
                <a:sym typeface="Arial"/>
              </a:rPr>
              <a:t>IAAS</a:t>
            </a:r>
            <a:endParaRPr lang="ru-RU" sz="4000" dirty="0">
              <a:latin typeface="Formular" panose="020000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A1D967-4B42-CD44-96BE-F59C96C28DA2}"/>
              </a:ext>
            </a:extLst>
          </p:cNvPr>
          <p:cNvSpPr txBox="1"/>
          <p:nvPr/>
        </p:nvSpPr>
        <p:spPr>
          <a:xfrm>
            <a:off x="9545708" y="3510970"/>
            <a:ext cx="17672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1E2028"/>
                </a:solidFill>
                <a:latin typeface="Formular" panose="02000000000000000000" pitchFamily="2" charset="0"/>
              </a:rPr>
              <a:t>P</a:t>
            </a:r>
            <a:r>
              <a:rPr lang="en-US" sz="4400" b="0" i="0" u="none" dirty="0">
                <a:solidFill>
                  <a:srgbClr val="1E2028"/>
                </a:solidFill>
                <a:latin typeface="Formular" panose="02000000000000000000" pitchFamily="2" charset="0"/>
                <a:ea typeface="Arial"/>
                <a:cs typeface="Arial"/>
                <a:sym typeface="Arial"/>
              </a:rPr>
              <a:t>AAS</a:t>
            </a:r>
            <a:endParaRPr lang="ru-RU" sz="4400" dirty="0">
              <a:solidFill>
                <a:srgbClr val="1E2028"/>
              </a:solidFill>
              <a:latin typeface="Formular" panose="02000000000000000000" pitchFamily="2" charset="0"/>
            </a:endParaRPr>
          </a:p>
        </p:txBody>
      </p:sp>
      <p:sp>
        <p:nvSpPr>
          <p:cNvPr id="20" name="Google Shape;164;p31">
            <a:extLst>
              <a:ext uri="{FF2B5EF4-FFF2-40B4-BE49-F238E27FC236}">
                <a16:creationId xmlns:a16="http://schemas.microsoft.com/office/drawing/2014/main" id="{C4343355-CEAD-C94F-BF33-BF7422E54661}"/>
              </a:ext>
            </a:extLst>
          </p:cNvPr>
          <p:cNvSpPr txBox="1"/>
          <p:nvPr/>
        </p:nvSpPr>
        <p:spPr>
          <a:xfrm>
            <a:off x="11305699" y="6098830"/>
            <a:ext cx="6457876" cy="2103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50" tIns="50750" rIns="50750" bIns="50750" anchor="t" anchorCtr="0">
            <a:spAutoFit/>
          </a:bodyPr>
          <a:lstStyle/>
          <a:p>
            <a:pPr marL="457200" marR="0" lvl="0" indent="-533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028"/>
              </a:buClr>
              <a:buSzPct val="100000"/>
              <a:buFont typeface="+mj-lt"/>
              <a:buAutoNum type="arabicPeriod"/>
            </a:pPr>
            <a:r>
              <a:rPr lang="en-US" sz="2600" b="0" i="0" u="none" dirty="0">
                <a:solidFill>
                  <a:srgbClr val="262A2F"/>
                </a:solidFill>
                <a:latin typeface="InputMono" panose="02000509020000090004" pitchFamily="49" charset="0"/>
                <a:ea typeface="Arial"/>
                <a:cs typeface="Arial"/>
                <a:sym typeface="Arial"/>
              </a:rPr>
              <a:t>Infrastructure as a Service</a:t>
            </a:r>
          </a:p>
          <a:p>
            <a:pPr marL="457200" marR="0" lvl="0" indent="-533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028"/>
              </a:buClr>
              <a:buSzPct val="100000"/>
              <a:buFont typeface="+mj-lt"/>
              <a:buAutoNum type="arabicPeriod"/>
            </a:pPr>
            <a:r>
              <a:rPr lang="en-US" sz="2600" b="0" i="0" u="none" dirty="0">
                <a:solidFill>
                  <a:srgbClr val="262A2F"/>
                </a:solidFill>
                <a:latin typeface="InputMono" panose="02000509020000090004" pitchFamily="49" charset="0"/>
                <a:ea typeface="Arial"/>
                <a:cs typeface="Arial"/>
                <a:sym typeface="Arial"/>
              </a:rPr>
              <a:t>Hadoop, </a:t>
            </a:r>
            <a:r>
              <a:rPr lang="en-US" sz="2600" b="0" i="0" u="none" dirty="0" err="1">
                <a:solidFill>
                  <a:srgbClr val="262A2F"/>
                </a:solidFill>
                <a:latin typeface="InputMono" panose="02000509020000090004" pitchFamily="49" charset="0"/>
                <a:ea typeface="Arial"/>
                <a:cs typeface="Arial"/>
                <a:sym typeface="Arial"/>
              </a:rPr>
              <a:t>Clickhouse</a:t>
            </a:r>
            <a:r>
              <a:rPr lang="en-US" sz="2600" b="0" i="0" u="none" dirty="0">
                <a:solidFill>
                  <a:srgbClr val="262A2F"/>
                </a:solidFill>
                <a:latin typeface="InputMono" panose="02000509020000090004" pitchFamily="49" charset="0"/>
                <a:ea typeface="Arial"/>
                <a:cs typeface="Arial"/>
                <a:sym typeface="Arial"/>
              </a:rPr>
              <a:t>, Greenplum и </a:t>
            </a:r>
            <a:r>
              <a:rPr lang="en-US" sz="2600" b="0" i="0" u="none" dirty="0" err="1">
                <a:solidFill>
                  <a:srgbClr val="262A2F"/>
                </a:solidFill>
                <a:latin typeface="InputMono" panose="02000509020000090004" pitchFamily="49" charset="0"/>
                <a:ea typeface="Arial"/>
                <a:cs typeface="Arial"/>
                <a:sym typeface="Arial"/>
              </a:rPr>
              <a:t>другие</a:t>
            </a:r>
            <a:r>
              <a:rPr lang="en-US" sz="2600" b="0" i="0" u="none" dirty="0">
                <a:solidFill>
                  <a:srgbClr val="262A2F"/>
                </a:solidFill>
                <a:latin typeface="InputMono" panose="02000509020000090004" pitchFamily="49" charset="0"/>
                <a:ea typeface="Arial"/>
                <a:cs typeface="Arial"/>
                <a:sym typeface="Arial"/>
              </a:rPr>
              <a:t> </a:t>
            </a:r>
            <a:r>
              <a:rPr lang="en-US" sz="2600" b="0" i="0" u="none" dirty="0" err="1">
                <a:solidFill>
                  <a:srgbClr val="262A2F"/>
                </a:solidFill>
                <a:latin typeface="InputMono" panose="02000509020000090004" pitchFamily="49" charset="0"/>
                <a:ea typeface="Arial"/>
                <a:cs typeface="Arial"/>
                <a:sym typeface="Arial"/>
              </a:rPr>
              <a:t>систем</a:t>
            </a:r>
            <a:r>
              <a:rPr lang="ru-RU" sz="2600" b="0" i="0" u="none" dirty="0">
                <a:solidFill>
                  <a:srgbClr val="262A2F"/>
                </a:solidFill>
                <a:latin typeface="InputMono" panose="02000509020000090004" pitchFamily="49" charset="0"/>
                <a:ea typeface="Arial"/>
                <a:cs typeface="Arial"/>
                <a:sym typeface="Arial"/>
              </a:rPr>
              <a:t>ы</a:t>
            </a:r>
          </a:p>
          <a:p>
            <a:pPr marL="457200" marR="0" lvl="0" indent="-533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4800"/>
              <a:buFont typeface="Arial"/>
              <a:buChar char="●"/>
            </a:pPr>
            <a:endParaRPr lang="ru-RU" sz="2600" b="0" i="0" u="none" dirty="0">
              <a:solidFill>
                <a:srgbClr val="262A2F"/>
              </a:solidFill>
              <a:latin typeface="InputMono" panose="02000509020000090004" pitchFamily="49" charset="0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5000"/>
              <a:buFont typeface="Arial"/>
              <a:buNone/>
            </a:pPr>
            <a:endParaRPr sz="2600" dirty="0">
              <a:solidFill>
                <a:srgbClr val="262A2F"/>
              </a:solidFill>
              <a:latin typeface="InputMono" panose="02000509020000090004" pitchFamily="49" charset="0"/>
            </a:endParaRPr>
          </a:p>
        </p:txBody>
      </p:sp>
      <p:sp>
        <p:nvSpPr>
          <p:cNvPr id="21" name="Google Shape;164;p31">
            <a:extLst>
              <a:ext uri="{FF2B5EF4-FFF2-40B4-BE49-F238E27FC236}">
                <a16:creationId xmlns:a16="http://schemas.microsoft.com/office/drawing/2014/main" id="{95D1DAFC-CE0F-D34F-9C29-6DEF6C5B7518}"/>
              </a:ext>
            </a:extLst>
          </p:cNvPr>
          <p:cNvSpPr txBox="1"/>
          <p:nvPr/>
        </p:nvSpPr>
        <p:spPr>
          <a:xfrm>
            <a:off x="12707079" y="3319321"/>
            <a:ext cx="5472953" cy="25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50" tIns="50750" rIns="50750" bIns="50750" anchor="t" anchorCtr="0">
            <a:spAutoFit/>
          </a:bodyPr>
          <a:lstStyle/>
          <a:p>
            <a:pPr marL="514350" marR="0" lvl="0" indent="-5143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ct val="100000"/>
              <a:buFont typeface="+mj-lt"/>
              <a:buAutoNum type="arabicPeriod"/>
            </a:pPr>
            <a:r>
              <a:rPr lang="en-US" sz="2600" dirty="0">
                <a:solidFill>
                  <a:srgbClr val="E5E5E5"/>
                </a:solidFill>
                <a:latin typeface="InputMono" panose="02000509020000090004" pitchFamily="49" charset="0"/>
              </a:rPr>
              <a:t>Platform</a:t>
            </a:r>
            <a:r>
              <a:rPr lang="en-US" sz="2600" b="0" i="0" u="none" dirty="0">
                <a:solidFill>
                  <a:srgbClr val="E5E5E5"/>
                </a:solidFill>
                <a:latin typeface="InputMono" panose="02000509020000090004" pitchFamily="49" charset="0"/>
                <a:ea typeface="Arial"/>
                <a:cs typeface="Arial"/>
                <a:sym typeface="Arial"/>
              </a:rPr>
              <a:t> as a Service</a:t>
            </a:r>
          </a:p>
          <a:p>
            <a:pPr marL="514350" marR="0" lvl="0" indent="-5143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ct val="100000"/>
              <a:buFont typeface="+mj-lt"/>
              <a:buAutoNum type="arabicPeriod"/>
            </a:pPr>
            <a:r>
              <a:rPr lang="en-US" sz="2600" b="0" i="0" u="none" dirty="0">
                <a:solidFill>
                  <a:srgbClr val="E5E5E5"/>
                </a:solidFill>
                <a:latin typeface="InputMono" panose="02000509020000090004" pitchFamily="49" charset="0"/>
                <a:ea typeface="Arial"/>
                <a:cs typeface="Arial"/>
                <a:sym typeface="Arial"/>
              </a:rPr>
              <a:t>Hadoop, </a:t>
            </a:r>
            <a:r>
              <a:rPr lang="en-US" sz="2600" b="0" i="0" u="none" dirty="0" err="1">
                <a:solidFill>
                  <a:srgbClr val="E5E5E5"/>
                </a:solidFill>
                <a:latin typeface="InputMono" panose="02000509020000090004" pitchFamily="49" charset="0"/>
                <a:ea typeface="Arial"/>
                <a:cs typeface="Arial"/>
                <a:sym typeface="Arial"/>
              </a:rPr>
              <a:t>Clickhouse</a:t>
            </a:r>
            <a:r>
              <a:rPr lang="en-US" sz="2600" b="0" i="0" u="none" dirty="0">
                <a:solidFill>
                  <a:srgbClr val="E5E5E5"/>
                </a:solidFill>
                <a:latin typeface="InputMono" panose="02000509020000090004" pitchFamily="49" charset="0"/>
                <a:ea typeface="Arial"/>
                <a:cs typeface="Arial"/>
                <a:sym typeface="Arial"/>
              </a:rPr>
              <a:t>, Greenplum и </a:t>
            </a:r>
            <a:r>
              <a:rPr lang="en-US" sz="2600" b="0" i="0" u="none" dirty="0" err="1">
                <a:solidFill>
                  <a:srgbClr val="E5E5E5"/>
                </a:solidFill>
                <a:latin typeface="InputMono" panose="02000509020000090004" pitchFamily="49" charset="0"/>
                <a:ea typeface="Arial"/>
                <a:cs typeface="Arial"/>
                <a:sym typeface="Arial"/>
              </a:rPr>
              <a:t>другие</a:t>
            </a:r>
            <a:r>
              <a:rPr lang="en-US" sz="2600" b="0" i="0" u="none" dirty="0">
                <a:solidFill>
                  <a:srgbClr val="E5E5E5"/>
                </a:solidFill>
                <a:latin typeface="InputMono" panose="02000509020000090004" pitchFamily="49" charset="0"/>
                <a:ea typeface="Arial"/>
                <a:cs typeface="Arial"/>
                <a:sym typeface="Arial"/>
              </a:rPr>
              <a:t> </a:t>
            </a:r>
            <a:r>
              <a:rPr lang="en-US" sz="2600" b="0" i="0" u="none" dirty="0" err="1">
                <a:solidFill>
                  <a:srgbClr val="E5E5E5"/>
                </a:solidFill>
                <a:latin typeface="InputMono" panose="02000509020000090004" pitchFamily="49" charset="0"/>
                <a:ea typeface="Arial"/>
                <a:cs typeface="Arial"/>
                <a:sym typeface="Arial"/>
              </a:rPr>
              <a:t>систем</a:t>
            </a:r>
            <a:r>
              <a:rPr lang="ru-RU" sz="2600" b="0" i="0" u="none" dirty="0">
                <a:solidFill>
                  <a:srgbClr val="E5E5E5"/>
                </a:solidFill>
                <a:latin typeface="InputMono" panose="02000509020000090004" pitchFamily="49" charset="0"/>
                <a:ea typeface="Arial"/>
                <a:cs typeface="Arial"/>
                <a:sym typeface="Arial"/>
              </a:rPr>
              <a:t>ы</a:t>
            </a:r>
          </a:p>
          <a:p>
            <a:pPr marL="457200" marR="0" lvl="0" indent="-533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4800"/>
              <a:buFont typeface="Arial"/>
              <a:buChar char="●"/>
            </a:pPr>
            <a:endParaRPr lang="ru-RU" sz="2600" b="0" i="0" u="none" dirty="0">
              <a:solidFill>
                <a:srgbClr val="262A2F"/>
              </a:solidFill>
              <a:latin typeface="InputMono" panose="02000509020000090004" pitchFamily="49" charset="0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5000"/>
              <a:buFont typeface="Arial"/>
              <a:buNone/>
            </a:pPr>
            <a:endParaRPr sz="2600" dirty="0">
              <a:solidFill>
                <a:srgbClr val="262A2F"/>
              </a:solidFill>
              <a:latin typeface="InputMono" panose="0200050902000009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262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232D60AB-CF81-D344-A738-A8C83DBABE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6000" dirty="0">
                <a:solidFill>
                  <a:srgbClr val="FF5433"/>
                </a:solidFill>
                <a:latin typeface="Arial"/>
                <a:ea typeface="Arial"/>
                <a:cs typeface="Arial"/>
                <a:sym typeface="Arial"/>
              </a:rPr>
              <a:t>S3</a:t>
            </a:r>
            <a:r>
              <a:rPr lang="ru-RU" sz="6000" dirty="0">
                <a:latin typeface="Arial"/>
                <a:ea typeface="Arial"/>
                <a:cs typeface="Arial"/>
                <a:sym typeface="Arial"/>
              </a:rPr>
              <a:t> — </a:t>
            </a:r>
            <a:r>
              <a:rPr lang="en" sz="6000" dirty="0">
                <a:latin typeface="Arial"/>
                <a:ea typeface="Arial"/>
                <a:cs typeface="Arial"/>
                <a:sym typeface="Arial"/>
              </a:rPr>
              <a:t>SIMPLE STORAGE SERVICE</a:t>
            </a:r>
            <a:endParaRPr lang="en-US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8526AD-2ED6-AC42-A028-8669DB3E9A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9" y="2095197"/>
            <a:ext cx="11017675" cy="7899407"/>
          </a:xfrm>
        </p:spPr>
        <p:txBody>
          <a:bodyPr/>
          <a:lstStyle/>
          <a:p>
            <a:pPr marL="457200" indent="-457200">
              <a:buFont typeface="Системный шрифт, обычный"/>
              <a:buChar char="—"/>
            </a:pPr>
            <a:r>
              <a:rPr lang="ru-RU" dirty="0"/>
              <a:t>сервис представлен </a:t>
            </a:r>
            <a:r>
              <a:rPr lang="en" dirty="0"/>
              <a:t>AWS </a:t>
            </a:r>
            <a:r>
              <a:rPr lang="ru-RU" dirty="0"/>
              <a:t>в 2006 году. Сейчас доступен у большинства провайдеров по совместимому с </a:t>
            </a:r>
            <a:r>
              <a:rPr lang="en" dirty="0"/>
              <a:t>AWS S3 API</a:t>
            </a:r>
          </a:p>
          <a:p>
            <a:pPr marL="457200" indent="-457200">
              <a:buFont typeface="Системный шрифт, обычный"/>
              <a:buChar char="—"/>
            </a:pPr>
            <a:r>
              <a:rPr lang="ru-RU" dirty="0"/>
              <a:t>по оценкам </a:t>
            </a:r>
            <a:r>
              <a:rPr lang="en" dirty="0"/>
              <a:t>Databricks S3 </a:t>
            </a:r>
            <a:r>
              <a:rPr lang="ru-RU" dirty="0"/>
              <a:t>дешевле </a:t>
            </a:r>
            <a:r>
              <a:rPr lang="en" dirty="0"/>
              <a:t>HDFS </a:t>
            </a:r>
            <a:r>
              <a:rPr lang="ru-RU" dirty="0"/>
              <a:t>в 5-10 раз</a:t>
            </a:r>
          </a:p>
          <a:p>
            <a:pPr marL="457200" indent="-457200">
              <a:buFont typeface="Системный шрифт, обычный"/>
              <a:buChar char="—"/>
            </a:pPr>
            <a:r>
              <a:rPr lang="ru-RU" dirty="0"/>
              <a:t>практически безгранично эластичен по сравнению с </a:t>
            </a:r>
            <a:r>
              <a:rPr lang="en" dirty="0"/>
              <a:t>HDFS</a:t>
            </a:r>
          </a:p>
          <a:p>
            <a:pPr marL="457200" indent="-457200">
              <a:buFont typeface="Системный шрифт, обычный"/>
              <a:buChar char="—"/>
            </a:pPr>
            <a:r>
              <a:rPr lang="en" dirty="0"/>
              <a:t>SLA: 99.999999999% durability </a:t>
            </a:r>
            <a:r>
              <a:rPr lang="ru-RU" dirty="0"/>
              <a:t>и 99.99% </a:t>
            </a:r>
            <a:r>
              <a:rPr lang="en" dirty="0"/>
              <a:t>availability</a:t>
            </a:r>
          </a:p>
          <a:p>
            <a:pPr marL="457200" indent="-457200">
              <a:buFont typeface="Системный шрифт, обычный"/>
              <a:buChar char="—"/>
            </a:pPr>
            <a:r>
              <a:rPr lang="ru-RU" dirty="0"/>
              <a:t>слои </a:t>
            </a:r>
            <a:r>
              <a:rPr lang="en" dirty="0"/>
              <a:t>storage </a:t>
            </a:r>
            <a:r>
              <a:rPr lang="ru-RU" dirty="0"/>
              <a:t>и </a:t>
            </a:r>
            <a:r>
              <a:rPr lang="en" dirty="0"/>
              <a:t>compute </a:t>
            </a:r>
            <a:r>
              <a:rPr lang="ru-RU" dirty="0"/>
              <a:t>разделены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21E653B-9EF5-E649-AF3B-E6250C7DF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2098" y="2095197"/>
            <a:ext cx="7102703" cy="710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461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232D60AB-CF81-D344-A738-A8C83DBABE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6000" dirty="0">
                <a:latin typeface="Arial"/>
                <a:ea typeface="Arial"/>
                <a:cs typeface="Arial"/>
                <a:sym typeface="Arial"/>
              </a:rPr>
              <a:t>KUBERNETES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8526AD-2ED6-AC42-A028-8669DB3E9A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200" y="2095197"/>
            <a:ext cx="10642738" cy="7899407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Системный шрифт, обычный"/>
              <a:buChar char="—"/>
            </a:pPr>
            <a:r>
              <a:rPr lang="ru-RU" dirty="0" err="1"/>
              <a:t>оркестрация</a:t>
            </a:r>
            <a:r>
              <a:rPr lang="ru-RU" dirty="0"/>
              <a:t> </a:t>
            </a:r>
            <a:r>
              <a:rPr lang="ru-RU" dirty="0" err="1"/>
              <a:t>контейнезированных</a:t>
            </a:r>
            <a:r>
              <a:rPr lang="ru-RU" dirty="0"/>
              <a:t> приложений</a:t>
            </a:r>
          </a:p>
          <a:p>
            <a:pPr marL="457200" indent="-457200">
              <a:lnSpc>
                <a:spcPct val="150000"/>
              </a:lnSpc>
              <a:buFont typeface="Системный шрифт, обычный"/>
              <a:buChar char="—"/>
            </a:pPr>
            <a:r>
              <a:rPr lang="ru-RU" dirty="0"/>
              <a:t>управление жизненным циклом приложений</a:t>
            </a:r>
          </a:p>
          <a:p>
            <a:pPr marL="457200" indent="-457200">
              <a:lnSpc>
                <a:spcPct val="150000"/>
              </a:lnSpc>
              <a:buFont typeface="Системный шрифт, обычный"/>
              <a:buChar char="—"/>
            </a:pPr>
            <a:r>
              <a:rPr lang="ru-RU" dirty="0"/>
              <a:t>организация инфраструктуры для работы с приложениями</a:t>
            </a:r>
          </a:p>
          <a:p>
            <a:pPr marL="457200" indent="-457200">
              <a:lnSpc>
                <a:spcPct val="150000"/>
              </a:lnSpc>
              <a:buFont typeface="Системный шрифт, обычный"/>
              <a:buChar char="—"/>
            </a:pPr>
            <a:r>
              <a:rPr lang="ru-RU" dirty="0"/>
              <a:t>берет на себя </a:t>
            </a:r>
            <a:r>
              <a:rPr lang="en" dirty="0"/>
              <a:t>compute </a:t>
            </a:r>
            <a:r>
              <a:rPr lang="ru-RU" dirty="0"/>
              <a:t>нагрузку при разнесении на отдельные </a:t>
            </a:r>
            <a:r>
              <a:rPr lang="en" dirty="0"/>
              <a:t>storage </a:t>
            </a:r>
            <a:r>
              <a:rPr lang="ru-RU" dirty="0"/>
              <a:t>и </a:t>
            </a:r>
            <a:r>
              <a:rPr lang="en" dirty="0"/>
              <a:t>compute </a:t>
            </a:r>
            <a:r>
              <a:rPr lang="ru-RU" dirty="0"/>
              <a:t>слои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BF8BED0-C63F-4445-B1C0-28E08FD0B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5938" y="2581200"/>
            <a:ext cx="6211744" cy="602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831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ABB567C2-3D18-354F-A70F-42A7102664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ru-RU" dirty="0"/>
              <a:t>ПАСИБО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06195E-2BFB-5740-BCE3-0945029FED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АЛЕКСАНДР ВОЛЫНСКИЙ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96B4BEBA-3EA2-EA47-882C-7C5E1859807A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05882847"/>
      </p:ext>
    </p:extLst>
  </p:cSld>
  <p:clrMapOvr>
    <a:masterClrMapping/>
  </p:clrMapOvr>
</p:sld>
</file>

<file path=ppt/theme/theme1.xml><?xml version="1.0" encoding="utf-8"?>
<a:theme xmlns:a="http://schemas.openxmlformats.org/drawingml/2006/main" name="Обложка-1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Обложка-2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Основной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4575</TotalTime>
  <Words>312</Words>
  <Application>Microsoft Macintosh PowerPoint</Application>
  <PresentationFormat>Произвольный</PresentationFormat>
  <Paragraphs>67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Системный шрифт, обычный</vt:lpstr>
      <vt:lpstr>Arial</vt:lpstr>
      <vt:lpstr>Calibri</vt:lpstr>
      <vt:lpstr>Formular</vt:lpstr>
      <vt:lpstr>InputMono</vt:lpstr>
      <vt:lpstr>Обложка-1</vt:lpstr>
      <vt:lpstr>Обложка-2</vt:lpstr>
      <vt:lpstr>Основной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Илона Кравченко</dc:creator>
  <cp:lastModifiedBy>Microsoft Office User</cp:lastModifiedBy>
  <cp:revision>40</cp:revision>
  <dcterms:created xsi:type="dcterms:W3CDTF">2020-10-16T14:01:52Z</dcterms:created>
  <dcterms:modified xsi:type="dcterms:W3CDTF">2021-09-05T18:55:34Z</dcterms:modified>
</cp:coreProperties>
</file>