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22"/>
  </p:notesMasterIdLst>
  <p:sldIdLst>
    <p:sldId id="260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  <p:sldId id="266" r:id="rId14"/>
    <p:sldId id="276" r:id="rId15"/>
    <p:sldId id="274" r:id="rId16"/>
    <p:sldId id="275" r:id="rId17"/>
    <p:sldId id="262" r:id="rId18"/>
    <p:sldId id="263" r:id="rId19"/>
    <p:sldId id="264" r:id="rId20"/>
    <p:sldId id="277" r:id="rId21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33"/>
    <a:srgbClr val="1E2027"/>
    <a:srgbClr val="E5E5E5"/>
    <a:srgbClr val="1E2028"/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/>
    <p:restoredTop sz="95483"/>
  </p:normalViewPr>
  <p:slideViewPr>
    <p:cSldViewPr snapToGrid="0" snapToObjects="1" showGuides="1">
      <p:cViewPr varScale="1">
        <p:scale>
          <a:sx n="63" d="100"/>
          <a:sy n="63" d="100"/>
        </p:scale>
        <p:origin x="232" y="38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(</a:t>
            </a:r>
            <a:r>
              <a:rPr lang="ru-RU" dirty="0"/>
              <a:t>заглавными буквами, 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1E2027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zero.com/blog/aws-athena" TargetMode="External"/><Relationship Id="rId2" Type="http://schemas.openxmlformats.org/officeDocument/2006/relationships/hyperlink" Target="https://aws.amazon.com/ru/athena/faqs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75A599B-3A12-FB44-B411-C23ED9808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0" dirty="0"/>
              <a:t>ОСОБЕННОСТИ ПОСТРОЕНИЯ </a:t>
            </a:r>
            <a:r>
              <a:rPr lang="en" b="0" dirty="0"/>
              <a:t>DATA </a:t>
            </a:r>
            <a:r>
              <a:rPr lang="ru-RU" b="0" dirty="0"/>
              <a:t>РЕШЕНИЙ В ОБЛАКАХ ДЛЯ </a:t>
            </a:r>
            <a:r>
              <a:rPr lang="en" b="0" dirty="0"/>
              <a:t>DE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78CED2-146B-FE47-B760-08584F983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KARPOV.COURSES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69069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56EAB-1677-7444-AE26-4F62A3203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42446"/>
            <a:ext cx="16383600" cy="7001553"/>
          </a:xfrm>
        </p:spPr>
        <p:txBody>
          <a:bodyPr/>
          <a:lstStyle/>
          <a:p>
            <a:r>
              <a:rPr lang="ru-RU" dirty="0"/>
              <a:t>предлагается по модели </a:t>
            </a:r>
            <a:r>
              <a:rPr lang="en" dirty="0"/>
              <a:t>PaaS</a:t>
            </a:r>
          </a:p>
          <a:p>
            <a:r>
              <a:rPr lang="ru-RU" dirty="0"/>
              <a:t>построен на базе </a:t>
            </a:r>
            <a:r>
              <a:rPr lang="en" dirty="0"/>
              <a:t>Postgres</a:t>
            </a:r>
          </a:p>
          <a:p>
            <a:r>
              <a:rPr lang="ru-RU" dirty="0"/>
              <a:t>классическая </a:t>
            </a:r>
            <a:r>
              <a:rPr lang="en" dirty="0"/>
              <a:t>MPP </a:t>
            </a:r>
            <a:r>
              <a:rPr lang="ru-RU" dirty="0"/>
              <a:t>архитектура, напоминающая </a:t>
            </a:r>
            <a:r>
              <a:rPr lang="en" dirty="0"/>
              <a:t>Greenplum</a:t>
            </a:r>
          </a:p>
          <a:p>
            <a:r>
              <a:rPr lang="ru-RU" dirty="0"/>
              <a:t>нет разделение на </a:t>
            </a:r>
            <a:r>
              <a:rPr lang="en" dirty="0"/>
              <a:t>storage </a:t>
            </a:r>
            <a:r>
              <a:rPr lang="ru-RU" dirty="0"/>
              <a:t>и </a:t>
            </a:r>
            <a:r>
              <a:rPr lang="en" dirty="0"/>
              <a:t>compute </a:t>
            </a:r>
            <a:r>
              <a:rPr lang="ru-RU" dirty="0"/>
              <a:t>слои</a:t>
            </a:r>
          </a:p>
          <a:p>
            <a:r>
              <a:rPr lang="en" dirty="0"/>
              <a:t>Redshift Spectrum </a:t>
            </a:r>
            <a:r>
              <a:rPr lang="ru-RU" dirty="0"/>
              <a:t>позволяет обращаться к данным в </a:t>
            </a:r>
            <a:r>
              <a:rPr lang="en" dirty="0"/>
              <a:t>S3</a:t>
            </a:r>
          </a:p>
          <a:p>
            <a:r>
              <a:rPr lang="en" dirty="0"/>
              <a:t>Redshift RA3 </a:t>
            </a:r>
            <a:r>
              <a:rPr lang="ru-RU" dirty="0"/>
              <a:t>позволяет разделить </a:t>
            </a:r>
            <a:r>
              <a:rPr lang="en" dirty="0"/>
              <a:t>storage </a:t>
            </a:r>
            <a:r>
              <a:rPr lang="ru-RU" dirty="0"/>
              <a:t>и </a:t>
            </a:r>
            <a:r>
              <a:rPr lang="en" dirty="0"/>
              <a:t>compute </a:t>
            </a:r>
          </a:p>
          <a:p>
            <a:r>
              <a:rPr lang="ru-RU" dirty="0"/>
              <a:t>медленное и тяжелое </a:t>
            </a:r>
            <a:r>
              <a:rPr lang="ru-RU" dirty="0" err="1"/>
              <a:t>скалирование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EAB32-7B83-2344-B3EF-598321D52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053853"/>
          </a:xfrm>
        </p:spPr>
        <p:txBody>
          <a:bodyPr/>
          <a:lstStyle/>
          <a:p>
            <a:r>
              <a:rPr lang="en-US" b="0" dirty="0"/>
              <a:t>AWS REDSHIFT</a:t>
            </a:r>
          </a:p>
        </p:txBody>
      </p:sp>
    </p:spTree>
    <p:extLst>
      <p:ext uri="{BB962C8B-B14F-4D97-AF65-F5344CB8AC3E}">
        <p14:creationId xmlns:p14="http://schemas.microsoft.com/office/powerpoint/2010/main" val="12802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12A541B-D950-4D42-8394-E3D8D749C7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AWS REDSHIFT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763A61-5616-CD47-8016-3780F7BD3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12652"/>
            <a:ext cx="16383600" cy="6015347"/>
          </a:xfrm>
        </p:spPr>
        <p:txBody>
          <a:bodyPr/>
          <a:lstStyle/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hevodata.com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/blog/redshift-architecture/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aws.amazon.com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ru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/redshift/features/ra3/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aws.amazon.com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ru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/blogs/big-data/introducing-amazon-redshift-ra3-xlplus-nodes-with-managed-storage/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levelup.gitconnected.com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/snowflake-vs-redshift-ra3-the-need-for-more-than-just-speed-52e954242715 </a:t>
            </a:r>
            <a:endParaRPr lang="ru-RU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betterprogramming.pub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/building-a-data-warehouse-on-amazon-redshift-49a620a5392f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20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60D332-F48D-3140-8BE8-FE93ADD09F7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9" y="3393593"/>
            <a:ext cx="15939841" cy="3801723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2B5E97C-3A35-B241-A3C2-9FC87F42E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0" dirty="0"/>
              <a:t>BIGQUERY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8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56EAB-1677-7444-AE26-4F62A3203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42447"/>
            <a:ext cx="16383600" cy="6311088"/>
          </a:xfrm>
        </p:spPr>
        <p:txBody>
          <a:bodyPr/>
          <a:lstStyle/>
          <a:p>
            <a:r>
              <a:rPr lang="ru-RU" dirty="0"/>
              <a:t>предлагается по модели </a:t>
            </a:r>
            <a:r>
              <a:rPr lang="en" dirty="0"/>
              <a:t>SaaS</a:t>
            </a:r>
          </a:p>
          <a:p>
            <a:r>
              <a:rPr lang="en" dirty="0"/>
              <a:t>query-based pricing model</a:t>
            </a:r>
          </a:p>
          <a:p>
            <a:r>
              <a:rPr lang="ru-RU" dirty="0"/>
              <a:t>стоимость </a:t>
            </a:r>
            <a:r>
              <a:rPr lang="en" dirty="0"/>
              <a:t>storage </a:t>
            </a:r>
            <a:r>
              <a:rPr lang="ru-RU" dirty="0"/>
              <a:t>рассчитывается для несжатых данных</a:t>
            </a:r>
          </a:p>
          <a:p>
            <a:r>
              <a:rPr lang="ru-RU" dirty="0"/>
              <a:t>разделение </a:t>
            </a:r>
            <a:r>
              <a:rPr lang="en" dirty="0"/>
              <a:t>storage </a:t>
            </a:r>
            <a:r>
              <a:rPr lang="ru-RU" dirty="0"/>
              <a:t>и </a:t>
            </a:r>
            <a:r>
              <a:rPr lang="en" dirty="0"/>
              <a:t>compute</a:t>
            </a:r>
          </a:p>
          <a:p>
            <a:r>
              <a:rPr lang="ru-RU" dirty="0"/>
              <a:t>есть поддержка запросов к внешним источникам внутри экосистемы </a:t>
            </a:r>
            <a:r>
              <a:rPr lang="en" dirty="0"/>
              <a:t>GCP</a:t>
            </a:r>
          </a:p>
          <a:p>
            <a:r>
              <a:rPr lang="ru-RU" dirty="0"/>
              <a:t>удобный </a:t>
            </a:r>
            <a:r>
              <a:rPr lang="en" dirty="0"/>
              <a:t>ML </a:t>
            </a:r>
            <a:r>
              <a:rPr lang="ru-RU" dirty="0"/>
              <a:t>внутри хранилища</a:t>
            </a:r>
          </a:p>
          <a:p>
            <a:r>
              <a:rPr lang="ru-RU" dirty="0"/>
              <a:t>динамическое масштабирование «на лету» для индивидуальных запросов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EAB32-7B83-2344-B3EF-598321D52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053853"/>
          </a:xfrm>
        </p:spPr>
        <p:txBody>
          <a:bodyPr/>
          <a:lstStyle/>
          <a:p>
            <a:r>
              <a:rPr lang="en" b="0" dirty="0"/>
              <a:t>BIGQUERY</a:t>
            </a:r>
          </a:p>
        </p:txBody>
      </p:sp>
    </p:spTree>
    <p:extLst>
      <p:ext uri="{BB962C8B-B14F-4D97-AF65-F5344CB8AC3E}">
        <p14:creationId xmlns:p14="http://schemas.microsoft.com/office/powerpoint/2010/main" val="392326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12A541B-D950-4D42-8394-E3D8D749C7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0" dirty="0"/>
              <a:t>BIGQUERY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763A61-5616-CD47-8016-3780F7BD3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12653"/>
            <a:ext cx="16383600" cy="3600000"/>
          </a:xfrm>
        </p:spPr>
        <p:txBody>
          <a:bodyPr/>
          <a:lstStyle/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cloud.google.com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/blog/products/data-analytics/new-blog-series-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bigquery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-explained-overview </a:t>
            </a:r>
            <a:endParaRPr lang="ru-RU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panoply.io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/data-warehouse-guide/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bigquery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-architecture/ 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servian.dev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/snowflake-vs-bigquery-imo-c94bc6d5e4c9 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www.xplenty.com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/blog/snowflake-vs-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bigquery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57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56EAB-1677-7444-AE26-4F62A3203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42447"/>
            <a:ext cx="16383600" cy="6311088"/>
          </a:xfrm>
        </p:spPr>
        <p:txBody>
          <a:bodyPr/>
          <a:lstStyle/>
          <a:p>
            <a:r>
              <a:rPr lang="ru-RU" dirty="0"/>
              <a:t>построена на базе </a:t>
            </a:r>
            <a:r>
              <a:rPr lang="en" dirty="0"/>
              <a:t>Presto DB, </a:t>
            </a:r>
            <a:r>
              <a:rPr lang="ru-RU" dirty="0"/>
              <a:t>представляет собой интерактивный сервис запросов</a:t>
            </a:r>
          </a:p>
          <a:p>
            <a:r>
              <a:rPr lang="ru-RU" dirty="0"/>
              <a:t>интегрируется с </a:t>
            </a:r>
            <a:r>
              <a:rPr lang="en" dirty="0"/>
              <a:t>AWS Glue</a:t>
            </a:r>
          </a:p>
          <a:p>
            <a:r>
              <a:rPr lang="ru-RU" dirty="0"/>
              <a:t>предлагается по модели </a:t>
            </a:r>
            <a:r>
              <a:rPr lang="en" dirty="0"/>
              <a:t>SaaS, Serverless</a:t>
            </a:r>
          </a:p>
          <a:p>
            <a:r>
              <a:rPr lang="ru-RU" dirty="0"/>
              <a:t>нет </a:t>
            </a:r>
            <a:r>
              <a:rPr lang="en" dirty="0"/>
              <a:t>ACID, </a:t>
            </a:r>
            <a:r>
              <a:rPr lang="ru-RU" dirty="0"/>
              <a:t>транзакций</a:t>
            </a:r>
          </a:p>
          <a:p>
            <a:r>
              <a:rPr lang="ru-RU" dirty="0"/>
              <a:t>также использует </a:t>
            </a:r>
            <a:r>
              <a:rPr lang="en" dirty="0"/>
              <a:t>S3 </a:t>
            </a:r>
            <a:r>
              <a:rPr lang="ru-RU" dirty="0"/>
              <a:t>для хранения</a:t>
            </a:r>
          </a:p>
          <a:p>
            <a:r>
              <a:rPr lang="ru-RU" dirty="0"/>
              <a:t>нет возможности вручную настраивать размер кластера под запрос</a:t>
            </a:r>
          </a:p>
          <a:p>
            <a:r>
              <a:rPr lang="ru-RU" dirty="0" err="1"/>
              <a:t>партиционирование</a:t>
            </a:r>
            <a:r>
              <a:rPr lang="ru-RU" dirty="0"/>
              <a:t> настраивается вручную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EAB32-7B83-2344-B3EF-598321D52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0" dirty="0"/>
              <a:t>AWS ATHENA</a:t>
            </a:r>
          </a:p>
        </p:txBody>
      </p:sp>
    </p:spTree>
    <p:extLst>
      <p:ext uri="{BB962C8B-B14F-4D97-AF65-F5344CB8AC3E}">
        <p14:creationId xmlns:p14="http://schemas.microsoft.com/office/powerpoint/2010/main" val="138108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12A541B-D950-4D42-8394-E3D8D749C7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AWS ATHENA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763A61-5616-CD47-8016-3780F7BD3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12653"/>
            <a:ext cx="16383600" cy="3600000"/>
          </a:xfrm>
        </p:spPr>
        <p:txBody>
          <a:bodyPr/>
          <a:lstStyle/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https://aws.amazon.com/ru/athena/faqs/</a:t>
            </a:r>
            <a:endParaRPr lang="en-US" dirty="0">
              <a:solidFill>
                <a:srgbClr val="FF5433"/>
              </a:solidFill>
            </a:endParaRPr>
          </a:p>
          <a:p>
            <a:pPr lvl="0" algn="just">
              <a:lnSpc>
                <a:spcPct val="100000"/>
              </a:lnSpc>
              <a:buClr>
                <a:schemeClr val="lt1"/>
              </a:buClr>
              <a:buSzPts val="4000"/>
            </a:pPr>
            <a:endParaRPr lang="en-US" sz="3200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https://www.cloudzero.com/blog/aws-athena</a:t>
            </a:r>
            <a:r>
              <a:rPr lang="en-US" sz="3200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 </a:t>
            </a:r>
            <a:endParaRPr lang="en-US" dirty="0">
              <a:solidFill>
                <a:srgbClr val="FF5433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12A541B-D950-4D42-8394-E3D8D749C7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103584"/>
          </a:xfrm>
        </p:spPr>
        <p:txBody>
          <a:bodyPr/>
          <a:lstStyle/>
          <a:p>
            <a:r>
              <a:rPr lang="ru-RU" dirty="0"/>
              <a:t>ИНТЕРЕСНЫЕ МАТЕРИАЛЫ</a:t>
            </a:r>
            <a:endParaRPr lang="en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763A61-5616-CD47-8016-3780F7BD3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12652"/>
            <a:ext cx="16383600" cy="5930335"/>
          </a:xfrm>
        </p:spPr>
        <p:txBody>
          <a:bodyPr/>
          <a:lstStyle/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poplindata.com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/data-warehouses/2021-database-showdown-bigquery-vs-redshift-vs-snowflake/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https://a16z.com/2021/05/27/cost-of-cloud-paradox-market-cap-cloud-lifecycle-scale-growth-repatriation-optimization/ </a:t>
            </a:r>
            <a:endParaRPr lang="ru-RU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hevodata.com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/learn/snowflake-vs-redshift-vs-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bigquery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 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medium.com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/2359media/redshift-vs-bigquery-vs-snowflake-a-comparison-of-the-most-popular-data-warehouse-for-data-driven-cb1c10ac8555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0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D684231-3452-D241-B4AF-94C853ED4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31EB5-125B-A240-A2E9-C98DE7F5B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АЛЕКСАНДР ВОЛЫНСКИЙ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2622F86-BE02-1349-AAF8-4C6E3E69244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30313" y="6600031"/>
            <a:ext cx="2895600" cy="2895600"/>
          </a:xfrm>
        </p:spPr>
      </p:pic>
    </p:spTree>
    <p:extLst>
      <p:ext uri="{BB962C8B-B14F-4D97-AF65-F5344CB8AC3E}">
        <p14:creationId xmlns:p14="http://schemas.microsoft.com/office/powerpoint/2010/main" val="2084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2B5E97C-3A35-B241-A3C2-9FC87F42E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0" dirty="0"/>
              <a:t>ТРАДИЦИОННЫЙ ПОДХОД</a:t>
            </a:r>
          </a:p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21E7E37-35ED-3144-BE5A-32D1E699322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90561" y="1171734"/>
            <a:ext cx="16656238" cy="7945119"/>
          </a:xfrm>
        </p:spPr>
      </p:pic>
    </p:spTree>
    <p:extLst>
      <p:ext uri="{BB962C8B-B14F-4D97-AF65-F5344CB8AC3E}">
        <p14:creationId xmlns:p14="http://schemas.microsoft.com/office/powerpoint/2010/main" val="49288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2B5E97C-3A35-B241-A3C2-9FC87F42E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0" dirty="0"/>
              <a:t>SELF-HOSTED VS SERVERLESS</a:t>
            </a:r>
          </a:p>
          <a:p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29216FB-CDAC-C841-95A3-5905D2B8BA9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-1573212" y="2581200"/>
            <a:ext cx="18720012" cy="3968026"/>
          </a:xfrm>
        </p:spPr>
      </p:pic>
    </p:spTree>
    <p:extLst>
      <p:ext uri="{BB962C8B-B14F-4D97-AF65-F5344CB8AC3E}">
        <p14:creationId xmlns:p14="http://schemas.microsoft.com/office/powerpoint/2010/main" val="21214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904FBB-EBE7-8045-89E2-A0EB1A02BA3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9" y="2073200"/>
            <a:ext cx="7375098" cy="7782000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2B5E97C-3A35-B241-A3C2-9FC87F42E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0" dirty="0"/>
              <a:t>СТОИМОСТЬ И ПРОИЗВОДИТЕЛЬНОСТЬ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22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150FC7-D172-F94E-89D5-1EB20DBB225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9" y="2105638"/>
            <a:ext cx="14557692" cy="5601751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2B5E97C-3A35-B241-A3C2-9FC87F42E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SNOWFLAKE</a:t>
            </a:r>
            <a:endParaRPr lang="ru-RU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8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56EAB-1677-7444-AE26-4F62A3203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42446"/>
            <a:ext cx="16383600" cy="7042193"/>
          </a:xfrm>
        </p:spPr>
        <p:txBody>
          <a:bodyPr/>
          <a:lstStyle/>
          <a:p>
            <a:r>
              <a:rPr lang="ru-RU" dirty="0"/>
              <a:t>облачное хранилище данных по модели </a:t>
            </a:r>
            <a:r>
              <a:rPr lang="en" dirty="0"/>
              <a:t>SaaS</a:t>
            </a:r>
          </a:p>
          <a:p>
            <a:r>
              <a:rPr lang="ru-RU" dirty="0"/>
              <a:t>три слоя: </a:t>
            </a:r>
            <a:r>
              <a:rPr lang="en" dirty="0"/>
              <a:t>Storage, Compute, Services</a:t>
            </a:r>
          </a:p>
          <a:p>
            <a:r>
              <a:rPr lang="ru-RU" dirty="0"/>
              <a:t>у пользователей нет прямого доступа к данным в </a:t>
            </a:r>
            <a:r>
              <a:rPr lang="en" dirty="0"/>
              <a:t>Storage</a:t>
            </a:r>
          </a:p>
          <a:p>
            <a:r>
              <a:rPr lang="ru-RU" dirty="0"/>
              <a:t>управление структурой файлов, размером, сжатием</a:t>
            </a:r>
          </a:p>
          <a:p>
            <a:r>
              <a:rPr lang="ru-RU" dirty="0"/>
              <a:t>автоматическое разделение данных на </a:t>
            </a:r>
            <a:r>
              <a:rPr lang="ru-RU" dirty="0" err="1"/>
              <a:t>микропартиции</a:t>
            </a:r>
            <a:endParaRPr lang="ru-RU" dirty="0"/>
          </a:p>
          <a:p>
            <a:r>
              <a:rPr lang="ru-RU" dirty="0"/>
              <a:t>можно запускать виртуальные кластеры под разные нагрузки и команды</a:t>
            </a:r>
          </a:p>
          <a:p>
            <a:r>
              <a:rPr lang="ru-RU" dirty="0"/>
              <a:t>повторные запросы быстро работают за счет кэширования </a:t>
            </a:r>
          </a:p>
          <a:p>
            <a:r>
              <a:rPr lang="ru-RU" dirty="0"/>
              <a:t>полностью поддерживает </a:t>
            </a:r>
            <a:r>
              <a:rPr lang="en" dirty="0"/>
              <a:t>ACID </a:t>
            </a:r>
            <a:r>
              <a:rPr lang="ru-RU" dirty="0"/>
              <a:t>транзакции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EAB32-7B83-2344-B3EF-598321D52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053853"/>
          </a:xfrm>
        </p:spPr>
        <p:txBody>
          <a:bodyPr/>
          <a:lstStyle/>
          <a:p>
            <a:r>
              <a:rPr lang="en" b="0" dirty="0"/>
              <a:t>SNOWFLAKE</a:t>
            </a:r>
          </a:p>
        </p:txBody>
      </p:sp>
    </p:spTree>
    <p:extLst>
      <p:ext uri="{BB962C8B-B14F-4D97-AF65-F5344CB8AC3E}">
        <p14:creationId xmlns:p14="http://schemas.microsoft.com/office/powerpoint/2010/main" val="34394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A56EAB-1677-7444-AE26-4F62A3203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42446"/>
            <a:ext cx="16383600" cy="7042193"/>
          </a:xfrm>
        </p:spPr>
        <p:txBody>
          <a:bodyPr/>
          <a:lstStyle/>
          <a:p>
            <a:r>
              <a:rPr lang="ru-RU" dirty="0"/>
              <a:t>встроенная функция </a:t>
            </a:r>
            <a:r>
              <a:rPr lang="en" dirty="0" err="1"/>
              <a:t>Timetravel</a:t>
            </a:r>
            <a:endParaRPr lang="en" dirty="0"/>
          </a:p>
          <a:p>
            <a:r>
              <a:rPr lang="en" dirty="0"/>
              <a:t>Auto-Suspend </a:t>
            </a:r>
            <a:r>
              <a:rPr lang="ru-RU" dirty="0"/>
              <a:t>и </a:t>
            </a:r>
            <a:r>
              <a:rPr lang="en" dirty="0"/>
              <a:t>Auto-Resume</a:t>
            </a:r>
          </a:p>
          <a:p>
            <a:r>
              <a:rPr lang="en" dirty="0"/>
              <a:t>Dynamic Data Masking</a:t>
            </a:r>
          </a:p>
          <a:p>
            <a:r>
              <a:rPr lang="ru-RU" dirty="0"/>
              <a:t>легкое и удобное масштабирование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EAB32-7B83-2344-B3EF-598321D52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053853"/>
          </a:xfrm>
        </p:spPr>
        <p:txBody>
          <a:bodyPr/>
          <a:lstStyle/>
          <a:p>
            <a:r>
              <a:rPr lang="ru-RU" b="0" dirty="0"/>
              <a:t>ПРЕИМУЩЕСТВА </a:t>
            </a:r>
            <a:r>
              <a:rPr lang="en" b="0" dirty="0"/>
              <a:t>SNOWFLAKE</a:t>
            </a:r>
          </a:p>
        </p:txBody>
      </p:sp>
    </p:spTree>
    <p:extLst>
      <p:ext uri="{BB962C8B-B14F-4D97-AF65-F5344CB8AC3E}">
        <p14:creationId xmlns:p14="http://schemas.microsoft.com/office/powerpoint/2010/main" val="208996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12A541B-D950-4D42-8394-E3D8D749C7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0" dirty="0"/>
              <a:t>ДОПОЛНИТЕЛЬНЫЕ МАТЕРИАЛЫ </a:t>
            </a:r>
          </a:p>
          <a:p>
            <a:r>
              <a:rPr lang="ru-RU" b="0" dirty="0"/>
              <a:t>ПО </a:t>
            </a:r>
            <a:r>
              <a:rPr lang="en" b="0" dirty="0"/>
              <a:t>SNOWFLAKE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763A61-5616-CD47-8016-3780F7BD3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581200"/>
            <a:ext cx="16383600" cy="7091120"/>
          </a:xfrm>
        </p:spPr>
        <p:txBody>
          <a:bodyPr/>
          <a:lstStyle/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www.snowflake.com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/product/architecture/ 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towardsdatascience.com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/migrating-to-snowflake-like-a-boss-6163293f0bcb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towardsdatascience.com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/why-you-need-to-know-snowflake-as-a-data-scientist-d4e5a87c2f3d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medium.com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hashmapinc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/snowflakes-cloud-data-warehouse-what-i-learned-and-why-i-m-rethinking-the-data-warehouse-75a5daad271c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habr.com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ru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/company/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oleg-bunin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/blog/514298/ </a:t>
            </a: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endParaRPr lang="en-US" sz="3200" u="sng" dirty="0">
              <a:solidFill>
                <a:srgbClr val="FF5433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00000"/>
              </a:lnSpc>
              <a:buClr>
                <a:srgbClr val="E5E5E5"/>
              </a:buClr>
              <a:buSzPts val="4000"/>
            </a:pP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habr.com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ru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/company/</a:t>
            </a:r>
            <a:r>
              <a:rPr lang="en-US" sz="3200" u="sng" dirty="0" err="1">
                <a:solidFill>
                  <a:srgbClr val="FF5433"/>
                </a:solidFill>
                <a:ea typeface="Arial"/>
                <a:cs typeface="Arial"/>
                <a:sym typeface="Arial"/>
              </a:rPr>
              <a:t>manychat</a:t>
            </a:r>
            <a:r>
              <a:rPr lang="en-US" sz="3200" u="sng" dirty="0">
                <a:solidFill>
                  <a:srgbClr val="FF5433"/>
                </a:solidFill>
                <a:ea typeface="Arial"/>
                <a:cs typeface="Arial"/>
                <a:sym typeface="Arial"/>
              </a:rPr>
              <a:t>/blog/530054/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6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A4C890-F933-5546-BA1F-44F9919BA9E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7" y="1971808"/>
            <a:ext cx="7344483" cy="7984991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2B5E97C-3A35-B241-A3C2-9FC87F42E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AWS REDSHIFT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50360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5666</TotalTime>
  <Words>470</Words>
  <Application>Microsoft Macintosh PowerPoint</Application>
  <PresentationFormat>Произвольный</PresentationFormat>
  <Paragraphs>91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Системный шрифт, обычный</vt:lpstr>
      <vt:lpstr>Arial</vt:lpstr>
      <vt:lpstr>Calibri</vt:lpstr>
      <vt:lpstr>Formular</vt:lpstr>
      <vt:lpstr>InputMono</vt:lpstr>
      <vt:lpstr>Обложка-2</vt:lpstr>
      <vt:lpstr>Основной</vt:lpstr>
      <vt:lpstr>1_Основной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Microsoft Office User</cp:lastModifiedBy>
  <cp:revision>27</cp:revision>
  <dcterms:created xsi:type="dcterms:W3CDTF">2020-10-16T14:01:52Z</dcterms:created>
  <dcterms:modified xsi:type="dcterms:W3CDTF">2021-09-14T09:01:05Z</dcterms:modified>
</cp:coreProperties>
</file>